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embeddedFontLst>
    <p:embeddedFont>
      <p:font typeface="Catamaran"/>
      <p:regular r:id="rId26"/>
      <p:bold r:id="rId27"/>
    </p:embeddedFont>
    <p:embeddedFont>
      <p:font typeface="Fira Sans Extra Condensed Medium"/>
      <p:regular r:id="rId28"/>
      <p:bold r:id="rId29"/>
      <p:italic r:id="rId30"/>
      <p:boldItalic r:id="rId31"/>
    </p:embeddedFont>
    <p:embeddedFont>
      <p:font typeface="Livvic"/>
      <p:regular r:id="rId32"/>
      <p:bold r:id="rId33"/>
      <p:italic r:id="rId34"/>
      <p:boldItalic r:id="rId35"/>
    </p:embeddedFont>
    <p:embeddedFont>
      <p:font typeface="Catamaran Light"/>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atamaran-regular.fntdata"/><Relationship Id="rId25" Type="http://schemas.openxmlformats.org/officeDocument/2006/relationships/slide" Target="slides/slide21.xml"/><Relationship Id="rId28" Type="http://schemas.openxmlformats.org/officeDocument/2006/relationships/font" Target="fonts/FiraSansExtraCondensedMedium-regular.fntdata"/><Relationship Id="rId27" Type="http://schemas.openxmlformats.org/officeDocument/2006/relationships/font" Target="fonts/Catamaran-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FiraSansExtraCondensedMedium-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FiraSansExtraCondensedMedium-boldItalic.fntdata"/><Relationship Id="rId30" Type="http://schemas.openxmlformats.org/officeDocument/2006/relationships/font" Target="fonts/FiraSansExtraCondensedMedium-italic.fntdata"/><Relationship Id="rId11" Type="http://schemas.openxmlformats.org/officeDocument/2006/relationships/slide" Target="slides/slide7.xml"/><Relationship Id="rId33" Type="http://schemas.openxmlformats.org/officeDocument/2006/relationships/font" Target="fonts/Livvic-bold.fntdata"/><Relationship Id="rId10" Type="http://schemas.openxmlformats.org/officeDocument/2006/relationships/slide" Target="slides/slide6.xml"/><Relationship Id="rId32" Type="http://schemas.openxmlformats.org/officeDocument/2006/relationships/font" Target="fonts/Livvic-regular.fntdata"/><Relationship Id="rId13" Type="http://schemas.openxmlformats.org/officeDocument/2006/relationships/slide" Target="slides/slide9.xml"/><Relationship Id="rId35" Type="http://schemas.openxmlformats.org/officeDocument/2006/relationships/font" Target="fonts/Livvic-boldItalic.fntdata"/><Relationship Id="rId12" Type="http://schemas.openxmlformats.org/officeDocument/2006/relationships/slide" Target="slides/slide8.xml"/><Relationship Id="rId34" Type="http://schemas.openxmlformats.org/officeDocument/2006/relationships/font" Target="fonts/Livvic-italic.fntdata"/><Relationship Id="rId15" Type="http://schemas.openxmlformats.org/officeDocument/2006/relationships/slide" Target="slides/slide11.xml"/><Relationship Id="rId37" Type="http://schemas.openxmlformats.org/officeDocument/2006/relationships/font" Target="fonts/CatamaranLight-bold.fntdata"/><Relationship Id="rId14" Type="http://schemas.openxmlformats.org/officeDocument/2006/relationships/slide" Target="slides/slide10.xml"/><Relationship Id="rId36" Type="http://schemas.openxmlformats.org/officeDocument/2006/relationships/font" Target="fonts/CatamaranLight-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ea080508e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ea080508e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Units are important</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11687bc65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11687bc65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Units are important</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ea080508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ea080508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11687bc65c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11687bc65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ea080508e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ea080508e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ea080508e7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ea080508e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11687bc65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11687bc65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Self starting - can accelerate to a speed faster than the velocity of the wind</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11687bc65c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11687bc65c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Self starting - can accelerate to a speed faster than the velocity of the wind</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ea080508e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ea080508e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11687bc65c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11687bc65c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a picture from one of our tournaments)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11687bc65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11687bc65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11687bc65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11687bc65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An equal number of questions on each topic</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11687bc65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11687bc65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11687bc65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11687bc65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This section should focus on topics that are more math-based (harder to self-teach), concepts that come only usually up in college level courses, or concepts that you struggled with when you competed in this event</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tinyurl.com/yyt6lhdp"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27.png"/><Relationship Id="rId7" Type="http://schemas.openxmlformats.org/officeDocument/2006/relationships/image" Target="../media/image20.png"/><Relationship Id="rId8"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www.youtube.com/watch?v=603F7vPUbrg" TargetMode="Externa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ww.nsenergybusiness.com/analysis/newsmajor-types-of-power-plants-to-generate-energy-151217-6004336y/"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scioly.org/wiki/index.php/Wind_Power#Energy_Storage" TargetMode="External"/><Relationship Id="rId4" Type="http://schemas.openxmlformats.org/officeDocument/2006/relationships/hyperlink" Target="https://www.eia.gov/energyexplained/wind/history-of-wind-power.php" TargetMode="External"/><Relationship Id="rId5" Type="http://schemas.openxmlformats.org/officeDocument/2006/relationships/hyperlink" Target="https://www.renewableenergyworld.com/wind-power/history-of-wind-turbines/" TargetMode="External"/><Relationship Id="rId6"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scioly.org/wiki/index.php/Calculators#Class_III_-_Stand-alone.2C_programmable_calculators"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amazon.com/Maxell-648220-Recording-Noise-Free-Cd-Recordable/dp/B000I3DU10/ref=sr_1_6?crid=2113SKYWFRPE8&amp;dib=eyJ2IjoiMSJ9.haUhlUBia3R4E2Nk_p2jWb66J5jJru59uhN8poW-ry9LL6V37al46bWzUAuFi0MgRK0DjAFzK8-D3A4mXuT4zxSCHsR6badZEVWJjxQUN-Y5VTLX0oj47h4SvTYl5Ts2W6NzK3hpyJ3NiQlNR0KS1E69inYVdNlON6amgtHQdhLvexFF10T7Bvmq96zlrzmDh3vpt8j4yKx1h3wXiGhaMXyuvs11JXJl7QiOjVo6Bsg.zS-vSinJFusIovA7Pjc7hh2Mk69275F7ejzYkP1ntJ8&amp;dib_tag=se&amp;keywords=cd+disk&amp;qid=1730643581&amp;sprefix=cd+disk%2Caps%2C113&amp;sr=8-6" TargetMode="External"/><Relationship Id="rId4" Type="http://schemas.openxmlformats.org/officeDocument/2006/relationships/image" Target="../media/image4.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hyperlink" Target="https://www.amazon.com/EDGELEC-Resistor-Tolerance-Multiple-Resistance/dp/B07QG1V4YL/ref=sr_1_1_sspa?crid=3FOTAZAH86RS3&amp;dib=eyJ2IjoiMSJ9.sjCrXtEr0PMGKZXQLPwE43Cm6Wuj_WtcdUxQqil3rZLuCt3kN2pn9rI-wTT3qvDR5BStbfrdYCQBIXGlI5jEuFUBOj4pTcoO2No44a-huPRG9Pnp9E5Rv4X9FuJUtW3flGfwKKxVU7OL8wn36zJ-qrBogSo2gyP3LAf2iXqW89iemA4S0_qxCO0-jRyddkaS6HwmOOKGPk9BW5hPJnPTGkwGmD1agiAkaNWQ07dyFEA.UZFKA9pcu7G4ykAYvpgN_L-kbEFEm7T0QxnhIis4aqY&amp;dib_tag=se&amp;keywords=1k+ohm+resistor&amp;qid=1730648610&amp;sprefix=1k+ohm+re%2Caps%2C145&amp;sr=8-1-spons&amp;sp_csd=d2lkZ2V0TmFtZT1zcF9hdGY&amp;psc=1" TargetMode="External"/><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soinc.org/wind-power-c" TargetMode="External"/><Relationship Id="rId4" Type="http://schemas.openxmlformats.org/officeDocument/2006/relationships/hyperlink" Target="https://www.amazon.com/Genesis-Settings-Cooling-Technology-Handle/dp/B08549KWFR/ref=sr_1_3?crid=1B2IRAFZVRSTO&amp;keywords=20+box+fan&amp;qid=1702602908&amp;sprefix=20%22+bo%2Caps%2C151&amp;sr=8-3" TargetMode="External"/><Relationship Id="rId9" Type="http://schemas.openxmlformats.org/officeDocument/2006/relationships/hyperlink" Target="https://www.amazon.com/Stainless-Assortment-Adjustable-Automotive-Mechanical/dp/B0CYPX41QL/ref=sr_1_6?crid=N4XGP9PKMDXX&amp;dib=eyJ2IjoiMSJ9.MEcOKt_evYe7NgPK4o7kh0xlWQaTBxll_2qf8oizzUDtCuxqZd_ZQbFU3maSJpV4-96v4f70f8_2Mwe8yABNNhyYbvsoNhrHwygYZgzFd-dnZ9TiqpvmBI534lz3_L_i6tBnT7DKxQska80sPBHscMpgVpD8ejqt_aDcFr_f0AsztKW19HT2tUFcS56p4jDgjIDntH0E3EWX8e59QuFZz8jIeqwEKCUUQIbfb-h4JoObUyIdQflMFUIXpDdm0cvH3juGGKFfElosiEqatj4Wqea5YTxmLoFQzDKJMcCI_p0.ZR4ZJfXWkebqTQUj82eLjP2sLQ0HvXEdviuFwJzeSFQ&amp;dib_tag=se&amp;keywords=adjustable+clamp&amp;qid=1730648567&amp;sprefix=adjustable+clamp%2Caps%2C309&amp;sr=8-6" TargetMode="External"/><Relationship Id="rId5" Type="http://schemas.openxmlformats.org/officeDocument/2006/relationships/hyperlink" Target="https://www.amazon.com/uxcell-Silver-Player-Trayer-Holder/dp/B00EDMMR9I/ref=sr_1_6?crid=15FEW8ERINH13&amp;dib=eyJ2IjoiMSJ9.Rl5R6Gqz8sL3XAStyXaQFoQm3kWSIKfv3aMaw2LJ8Ea8gHM5LIlaHXJ3B6k9uJE-OcLjWLF9378YUhuGdcYgQxZO9T7VcZi8n3GUgJ-0HXA6L0g-JbsHMQMiUzlVMY_iflGBwrehWbbwLlnOIvQUuAeiQyFTkaOOKBNDLwseTaVh02dDO_-A4Y63yFvPUbRIiYOwMs0mbhKzrh-ncQLABwdOlk9BkWp52DiZo311jhTn1xXa9IO7SmYUeIQAm_pY4e5wklHhn-h_D0M4oJN3Q8z-TvOsaoowQHmkshCCIUo.aInnjIzAH4JVdcEOkmTElqlOP-WEgqX5wXuu-K9TmOM&amp;dib_tag=se&amp;keywords=cd+spindle+wheel+and+motor&amp;qid=1730648416&amp;sprefix=cd+spindle+wheel+and+motor%2Caps%2C192&amp;sr=8-6" TargetMode="External"/><Relationship Id="rId6" Type="http://schemas.openxmlformats.org/officeDocument/2006/relationships/hyperlink" Target="https://www.amazon.com/uxcell-Silver-Player-Trayer-Holder/dp/B00EDMMR9I/ref=sr_1_6?crid=15FEW8ERINH13&amp;dib=eyJ2IjoiMSJ9.Rl5R6Gqz8sL3XAStyXaQFoQm3kWSIKfv3aMaw2LJ8Ea8gHM5LIlaHXJ3B6k9uJE-OcLjWLF9378YUhuGdcYgQxZO9T7VcZi8n3GUgJ-0HXA6L0g-JbsHMQMiUzlVMY_iflGBwrehWbbwLlnOIvQUuAeiQyFTkaOOKBNDLwseTaVh02dDO_-A4Y63yFvPUbRIiYOwMs0mbhKzrh-ncQLABwdOlk9BkWp52DiZo311jhTn1xXa9IO7SmYUeIQAm_pY4e5wklHhn-h_D0M4oJN3Q8z-TvOsaoowQHmkshCCIUo.aInnjIzAH4JVdcEOkmTElqlOP-WEgqX5wXuu-K9TmOM&amp;dib_tag=se&amp;keywords=cd+spindle+wheel+and+motor&amp;qid=1730648416&amp;sprefix=cd+spindle+wheel+and+motor%2Caps%2C192&amp;sr=8-6" TargetMode="External"/><Relationship Id="rId7" Type="http://schemas.openxmlformats.org/officeDocument/2006/relationships/hyperlink" Target="https://www.amazon.com/uxcell-Silver-Player-Trayer-Holder/dp/B00EDMMR9I/ref=sr_1_6?crid=15FEW8ERINH13&amp;dib=eyJ2IjoiMSJ9.Rl5R6Gqz8sL3XAStyXaQFoQm3kWSIKfv3aMaw2LJ8Ea8gHM5LIlaHXJ3B6k9uJE-OcLjWLF9378YUhuGdcYgQxZO9T7VcZi8n3GUgJ-0HXA6L0g-JbsHMQMiUzlVMY_iflGBwrehWbbwLlnOIvQUuAeiQyFTkaOOKBNDLwseTaVh02dDO_-A4Y63yFvPUbRIiYOwMs0mbhKzrh-ncQLABwdOlk9BkWp52DiZo311jhTn1xXa9IO7SmYUeIQAm_pY4e5wklHhn-h_D0M4oJN3Q8z-TvOsaoowQHmkshCCIUo.aInnjIzAH4JVdcEOkmTElqlOP-WEgqX5wXuu-K9TmOM&amp;dib_tag=se&amp;keywords=cd+spindle+wheel+and+motor&amp;qid=1730648416&amp;sprefix=cd+spindle+wheel+and+motor%2Caps%2C192&amp;sr=8-6" TargetMode="External"/><Relationship Id="rId8" Type="http://schemas.openxmlformats.org/officeDocument/2006/relationships/hyperlink" Target="https://www.homedepot.com/b/Plumbing-Pipe-Fittings-Pipe-PVC-Pipe/N-5yc1vZ1z18i41/Ntk-elasticplus/Ntt-pvc+pipes?Ntx=mode+matchpartialmax&amp;NCNI-5&amp;visNavSearch=pvc%20pipe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762175" y="1451125"/>
            <a:ext cx="4592400" cy="9234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solidFill>
                  <a:schemeClr val="lt1"/>
                </a:solidFill>
              </a:rPr>
              <a:t>Wind Power</a:t>
            </a:r>
            <a:endParaRPr>
              <a:solidFill>
                <a:schemeClr val="lt1"/>
              </a:solidFill>
              <a:latin typeface="Livvic"/>
              <a:ea typeface="Livvic"/>
              <a:cs typeface="Livvic"/>
              <a:sym typeface="Livvic"/>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843075" y="2557025"/>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B/C</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p3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1"/>
          <p:cNvSpPr txBox="1"/>
          <p:nvPr>
            <p:ph idx="4294967295" type="ctrTitle"/>
          </p:nvPr>
        </p:nvSpPr>
        <p:spPr>
          <a:xfrm>
            <a:off x="426075" y="238650"/>
            <a:ext cx="5747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Circuit Analysis</a:t>
            </a:r>
            <a:endParaRPr sz="3300">
              <a:solidFill>
                <a:schemeClr val="lt1"/>
              </a:solidFill>
              <a:latin typeface="Livvic"/>
              <a:ea typeface="Livvic"/>
              <a:cs typeface="Livvic"/>
              <a:sym typeface="Livvic"/>
            </a:endParaRPr>
          </a:p>
        </p:txBody>
      </p:sp>
      <p:sp>
        <p:nvSpPr>
          <p:cNvPr id="222" name="Google Shape;222;p31"/>
          <p:cNvSpPr txBox="1"/>
          <p:nvPr/>
        </p:nvSpPr>
        <p:spPr>
          <a:xfrm>
            <a:off x="301650" y="1303650"/>
            <a:ext cx="8298900" cy="66186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b="1" lang="en" sz="1900">
                <a:solidFill>
                  <a:schemeClr val="dk1"/>
                </a:solidFill>
                <a:highlight>
                  <a:srgbClr val="CADAF2"/>
                </a:highlight>
                <a:latin typeface="Catamaran"/>
                <a:ea typeface="Catamaran"/>
                <a:cs typeface="Catamaran"/>
                <a:sym typeface="Catamaran"/>
              </a:rPr>
              <a:t>Capacitors:</a:t>
            </a:r>
            <a:endParaRPr b="1" sz="1900">
              <a:solidFill>
                <a:schemeClr val="dk1"/>
              </a:solidFill>
              <a:highlight>
                <a:srgbClr val="CADAF2"/>
              </a:highlight>
              <a:latin typeface="Catamaran"/>
              <a:ea typeface="Catamaran"/>
              <a:cs typeface="Catamaran"/>
              <a:sym typeface="Catamaran"/>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 passive, two-terminal device that stores electric charge short-term</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Two metal plates separated by an insulating material (dielectric)</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highlight>
                  <a:srgbClr val="CADAF2"/>
                </a:highlight>
                <a:latin typeface="Catamaran"/>
                <a:ea typeface="Catamaran"/>
                <a:cs typeface="Catamaran"/>
                <a:sym typeface="Catamaran"/>
              </a:rPr>
              <a:t>Important Equations:</a:t>
            </a:r>
            <a:endParaRPr b="1" sz="1900">
              <a:solidFill>
                <a:schemeClr val="dk1"/>
              </a:solidFill>
              <a:highlight>
                <a:srgbClr val="CADAF2"/>
              </a:highlight>
              <a:latin typeface="Catamaran"/>
              <a:ea typeface="Catamaran"/>
              <a:cs typeface="Catamaran"/>
              <a:sym typeface="Catamaran"/>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highlight>
                  <a:srgbClr val="FFFF00"/>
                </a:highlight>
                <a:latin typeface="Catamaran Light"/>
                <a:ea typeface="Catamaran Light"/>
                <a:cs typeface="Catamaran Light"/>
                <a:sym typeface="Catamaran Light"/>
              </a:rPr>
              <a:t>Q = CV</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Q = Charge (Coulombs)</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 = Capacitance (Farads)</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V = Voltage (Volts)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highlight>
                  <a:srgbClr val="FFFF00"/>
                </a:highlight>
                <a:latin typeface="Catamaran Light"/>
                <a:ea typeface="Catamaran Light"/>
                <a:cs typeface="Catamaran Light"/>
                <a:sym typeface="Catamaran Light"/>
              </a:rPr>
              <a:t>C = ϵ  A/d</a:t>
            </a:r>
            <a:endParaRPr sz="1900">
              <a:solidFill>
                <a:schemeClr val="dk1"/>
              </a:solidFill>
              <a:highlight>
                <a:srgbClr val="FFFF00"/>
              </a:highlight>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ϵ  = Electrostatic Constant:</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 = Plate Area (m^2)</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 = Distance Between Plates (m)</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23" name="Google Shape;223;p31"/>
          <p:cNvPicPr preferRelativeResize="0"/>
          <p:nvPr/>
        </p:nvPicPr>
        <p:blipFill>
          <a:blip r:embed="rId3">
            <a:alphaModFix/>
          </a:blip>
          <a:stretch>
            <a:fillRect/>
          </a:stretch>
        </p:blipFill>
        <p:spPr>
          <a:xfrm>
            <a:off x="6173475" y="2428350"/>
            <a:ext cx="2372725" cy="2336100"/>
          </a:xfrm>
          <a:prstGeom prst="rect">
            <a:avLst/>
          </a:prstGeom>
          <a:noFill/>
          <a:ln>
            <a:noFill/>
          </a:ln>
        </p:spPr>
      </p:pic>
      <p:sp>
        <p:nvSpPr>
          <p:cNvPr id="224" name="Google Shape;224;p31"/>
          <p:cNvSpPr txBox="1"/>
          <p:nvPr/>
        </p:nvSpPr>
        <p:spPr>
          <a:xfrm>
            <a:off x="1656275" y="3769075"/>
            <a:ext cx="2586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latin typeface="Catamaran"/>
                <a:ea typeface="Catamaran"/>
                <a:cs typeface="Catamaran"/>
                <a:sym typeface="Catamaran"/>
              </a:rPr>
              <a:t>0</a:t>
            </a:r>
            <a:endParaRPr b="1" sz="1300">
              <a:solidFill>
                <a:schemeClr val="dk1"/>
              </a:solidFill>
              <a:latin typeface="Catamaran"/>
              <a:ea typeface="Catamaran"/>
              <a:cs typeface="Catamaran"/>
              <a:sym typeface="Catamaran"/>
            </a:endParaRPr>
          </a:p>
        </p:txBody>
      </p:sp>
      <p:sp>
        <p:nvSpPr>
          <p:cNvPr id="225" name="Google Shape;225;p31"/>
          <p:cNvSpPr txBox="1"/>
          <p:nvPr/>
        </p:nvSpPr>
        <p:spPr>
          <a:xfrm>
            <a:off x="1749875" y="4027675"/>
            <a:ext cx="2586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latin typeface="Catamaran"/>
                <a:ea typeface="Catamaran"/>
                <a:cs typeface="Catamaran"/>
                <a:sym typeface="Catamaran"/>
              </a:rPr>
              <a:t>0</a:t>
            </a:r>
            <a:endParaRPr b="1" sz="1300">
              <a:solidFill>
                <a:schemeClr val="dk1"/>
              </a:solidFill>
              <a:latin typeface="Catamaran"/>
              <a:ea typeface="Catamaran"/>
              <a:cs typeface="Catamaran"/>
              <a:sym typeface="Catamaran"/>
            </a:endParaRPr>
          </a:p>
        </p:txBody>
      </p:sp>
      <p:pic>
        <p:nvPicPr>
          <p:cNvPr id="226" name="Google Shape;226;p31"/>
          <p:cNvPicPr preferRelativeResize="0"/>
          <p:nvPr/>
        </p:nvPicPr>
        <p:blipFill>
          <a:blip r:embed="rId4">
            <a:alphaModFix/>
          </a:blip>
          <a:stretch>
            <a:fillRect/>
          </a:stretch>
        </p:blipFill>
        <p:spPr>
          <a:xfrm>
            <a:off x="4347875" y="4061123"/>
            <a:ext cx="1612175" cy="250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p3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2"/>
          <p:cNvSpPr txBox="1"/>
          <p:nvPr>
            <p:ph idx="4294967295" type="ctrTitle"/>
          </p:nvPr>
        </p:nvSpPr>
        <p:spPr>
          <a:xfrm>
            <a:off x="426075" y="238650"/>
            <a:ext cx="5747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Circuit Analysis</a:t>
            </a:r>
            <a:endParaRPr sz="3300">
              <a:solidFill>
                <a:schemeClr val="lt1"/>
              </a:solidFill>
              <a:latin typeface="Livvic"/>
              <a:ea typeface="Livvic"/>
              <a:cs typeface="Livvic"/>
              <a:sym typeface="Livvic"/>
            </a:endParaRPr>
          </a:p>
        </p:txBody>
      </p:sp>
      <p:sp>
        <p:nvSpPr>
          <p:cNvPr id="233" name="Google Shape;233;p32"/>
          <p:cNvSpPr txBox="1"/>
          <p:nvPr/>
        </p:nvSpPr>
        <p:spPr>
          <a:xfrm>
            <a:off x="301650" y="1303650"/>
            <a:ext cx="8298900" cy="57414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Capacitors take time to charge and discharge, which can be visualized in this </a:t>
            </a:r>
            <a:r>
              <a:rPr lang="en" sz="1900" u="sng">
                <a:solidFill>
                  <a:schemeClr val="hlink"/>
                </a:solidFill>
                <a:latin typeface="Catamaran Light"/>
                <a:ea typeface="Catamaran Light"/>
                <a:cs typeface="Catamaran Light"/>
                <a:sym typeface="Catamaran Light"/>
                <a:hlinkClick r:id="rId3"/>
              </a:rPr>
              <a:t>simulation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I(t) = C (dV/dt)</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i="1" lang="en" sz="1900">
                <a:solidFill>
                  <a:schemeClr val="dk1"/>
                </a:solidFill>
                <a:latin typeface="Catamaran Light"/>
                <a:ea typeface="Catamaran Light"/>
                <a:cs typeface="Catamaran Light"/>
                <a:sym typeface="Catamaran Light"/>
              </a:rPr>
              <a:t>Current is equal to the capacitance times the change in voltage over time</a:t>
            </a:r>
            <a:endParaRPr i="1"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Once charged, current stops flowing in a circuit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To find the voltage across a capacitor at a particular point in time after connected to a voltage source, we solve the differential equation to yield:</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34" name="Google Shape;234;p32"/>
          <p:cNvPicPr preferRelativeResize="0"/>
          <p:nvPr/>
        </p:nvPicPr>
        <p:blipFill rotWithShape="1">
          <a:blip r:embed="rId4">
            <a:alphaModFix/>
          </a:blip>
          <a:srcRect b="0" l="0" r="0" t="79797"/>
          <a:stretch/>
        </p:blipFill>
        <p:spPr>
          <a:xfrm>
            <a:off x="3314250" y="3680450"/>
            <a:ext cx="2515500" cy="870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p3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3"/>
          <p:cNvSpPr txBox="1"/>
          <p:nvPr>
            <p:ph idx="4294967295" type="ctrTitle"/>
          </p:nvPr>
        </p:nvSpPr>
        <p:spPr>
          <a:xfrm>
            <a:off x="144200" y="238650"/>
            <a:ext cx="5777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Example Question: Circuits</a:t>
            </a:r>
            <a:endParaRPr sz="3300">
              <a:solidFill>
                <a:schemeClr val="lt1"/>
              </a:solidFill>
              <a:latin typeface="Livvic"/>
              <a:ea typeface="Livvic"/>
              <a:cs typeface="Livvic"/>
              <a:sym typeface="Livvic"/>
            </a:endParaRPr>
          </a:p>
        </p:txBody>
      </p:sp>
      <p:sp>
        <p:nvSpPr>
          <p:cNvPr id="241" name="Google Shape;241;p33"/>
          <p:cNvSpPr txBox="1"/>
          <p:nvPr/>
        </p:nvSpPr>
        <p:spPr>
          <a:xfrm>
            <a:off x="348675" y="1438650"/>
            <a:ext cx="8298900" cy="340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Imagine the circuit below is a network of power transmission lines.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Calculate the energy dissipated across the 75 ohm resistor after 30 seconds:</a:t>
            </a:r>
            <a:endParaRPr b="1" sz="19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42" name="Google Shape;242;p33"/>
          <p:cNvPicPr preferRelativeResize="0"/>
          <p:nvPr/>
        </p:nvPicPr>
        <p:blipFill>
          <a:blip r:embed="rId3">
            <a:alphaModFix/>
          </a:blip>
          <a:stretch>
            <a:fillRect/>
          </a:stretch>
        </p:blipFill>
        <p:spPr>
          <a:xfrm>
            <a:off x="2629100" y="2492475"/>
            <a:ext cx="3738050" cy="2036593"/>
          </a:xfrm>
          <a:prstGeom prst="rect">
            <a:avLst/>
          </a:prstGeom>
          <a:noFill/>
          <a:ln cap="flat" cmpd="sng" w="25400">
            <a:solidFill>
              <a:srgbClr val="000000"/>
            </a:solidFill>
            <a:prstDash val="solid"/>
            <a:miter lim="8000"/>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sp>
        <p:nvSpPr>
          <p:cNvPr id="247" name="Google Shape;247;p3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Answer</a:t>
            </a:r>
            <a:endParaRPr sz="3300">
              <a:solidFill>
                <a:schemeClr val="lt1"/>
              </a:solidFill>
              <a:latin typeface="Livvic"/>
              <a:ea typeface="Livvic"/>
              <a:cs typeface="Livvic"/>
              <a:sym typeface="Livvic"/>
            </a:endParaRPr>
          </a:p>
        </p:txBody>
      </p:sp>
      <p:sp>
        <p:nvSpPr>
          <p:cNvPr id="249" name="Google Shape;249;p34"/>
          <p:cNvSpPr txBox="1"/>
          <p:nvPr/>
        </p:nvSpPr>
        <p:spPr>
          <a:xfrm>
            <a:off x="239925" y="1987350"/>
            <a:ext cx="9009900" cy="21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Catamaran"/>
                <a:ea typeface="Catamaran"/>
                <a:cs typeface="Catamaran"/>
                <a:sym typeface="Catamaran"/>
              </a:rPr>
              <a:t>R(tot) = 50 Ω + 1/[1/(1/[1/(100 Ω + 50 Ω) + 1/75 Ω] + 100 Ω) + 1/150 Ω] + 100 Ω = 225 Ω</a:t>
            </a:r>
            <a:endParaRPr b="1" sz="18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800">
              <a:solidFill>
                <a:schemeClr val="dk1"/>
              </a:solidFill>
              <a:latin typeface="Catamaran"/>
              <a:ea typeface="Catamaran"/>
              <a:cs typeface="Catamaran"/>
              <a:sym typeface="Catamaran"/>
            </a:endParaRPr>
          </a:p>
          <a:p>
            <a:pPr indent="0" lvl="0" marL="0" rtl="0" algn="l">
              <a:spcBef>
                <a:spcPts val="0"/>
              </a:spcBef>
              <a:spcAft>
                <a:spcPts val="0"/>
              </a:spcAft>
              <a:buNone/>
            </a:pPr>
            <a:r>
              <a:rPr b="1" lang="en" sz="1800">
                <a:solidFill>
                  <a:schemeClr val="dk1"/>
                </a:solidFill>
                <a:latin typeface="Catamaran"/>
                <a:ea typeface="Catamaran"/>
                <a:cs typeface="Catamaran"/>
                <a:sym typeface="Catamaran"/>
              </a:rPr>
              <a:t>I(tot) = 24 V/225 Ω = 0.107 A</a:t>
            </a:r>
            <a:endParaRPr b="1" sz="18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800">
              <a:solidFill>
                <a:schemeClr val="dk1"/>
              </a:solidFill>
              <a:latin typeface="Catamaran"/>
              <a:ea typeface="Catamaran"/>
              <a:cs typeface="Catamaran"/>
              <a:sym typeface="Catamaran"/>
            </a:endParaRPr>
          </a:p>
          <a:p>
            <a:pPr indent="0" lvl="0" marL="0" rtl="0" algn="l">
              <a:spcBef>
                <a:spcPts val="0"/>
              </a:spcBef>
              <a:spcAft>
                <a:spcPts val="0"/>
              </a:spcAft>
              <a:buNone/>
            </a:pPr>
            <a:r>
              <a:rPr b="1" lang="en" sz="1800">
                <a:solidFill>
                  <a:schemeClr val="dk1"/>
                </a:solidFill>
                <a:latin typeface="Catamaran"/>
                <a:ea typeface="Catamaran"/>
                <a:cs typeface="Catamaran"/>
                <a:sym typeface="Catamaran"/>
              </a:rPr>
              <a:t>I(75 Ω) = 0.107 A [(100 Ω + 50 Ω)/(100 Ω + 50 Ω + 75 Ω)] = 0.0711 A</a:t>
            </a:r>
            <a:endParaRPr b="1" sz="18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800">
              <a:solidFill>
                <a:schemeClr val="dk1"/>
              </a:solidFill>
              <a:latin typeface="Catamaran"/>
              <a:ea typeface="Catamaran"/>
              <a:cs typeface="Catamaran"/>
              <a:sym typeface="Catamaran"/>
            </a:endParaRPr>
          </a:p>
          <a:p>
            <a:pPr indent="0" lvl="0" marL="0" rtl="0" algn="l">
              <a:spcBef>
                <a:spcPts val="0"/>
              </a:spcBef>
              <a:spcAft>
                <a:spcPts val="0"/>
              </a:spcAft>
              <a:buNone/>
            </a:pPr>
            <a:r>
              <a:rPr b="1" lang="en" sz="1800">
                <a:solidFill>
                  <a:schemeClr val="dk1"/>
                </a:solidFill>
                <a:latin typeface="Catamaran"/>
                <a:ea typeface="Catamaran"/>
                <a:cs typeface="Catamaran"/>
                <a:sym typeface="Catamaran"/>
              </a:rPr>
              <a:t>P(75 Ω) = (0.0711 A)2 (75 Ω) = 0.379 W</a:t>
            </a:r>
            <a:endParaRPr b="1" sz="18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800">
              <a:solidFill>
                <a:schemeClr val="dk1"/>
              </a:solidFill>
              <a:latin typeface="Catamaran"/>
              <a:ea typeface="Catamaran"/>
              <a:cs typeface="Catamaran"/>
              <a:sym typeface="Catamaran"/>
            </a:endParaRPr>
          </a:p>
          <a:p>
            <a:pPr indent="0" lvl="0" marL="0" rtl="0" algn="l">
              <a:spcBef>
                <a:spcPts val="0"/>
              </a:spcBef>
              <a:spcAft>
                <a:spcPts val="0"/>
              </a:spcAft>
              <a:buNone/>
            </a:pPr>
            <a:r>
              <a:rPr b="1" lang="en" sz="1800">
                <a:solidFill>
                  <a:schemeClr val="dk1"/>
                </a:solidFill>
                <a:latin typeface="Catamaran"/>
                <a:ea typeface="Catamaran"/>
                <a:cs typeface="Catamaran"/>
                <a:sym typeface="Catamaran"/>
              </a:rPr>
              <a:t>E = 0.379 W * 30 s = 11.4 J</a:t>
            </a:r>
            <a:endParaRPr b="1" sz="18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sz="1200">
              <a:solidFill>
                <a:schemeClr val="dk1"/>
              </a:solidFill>
              <a:latin typeface="Catamaran Light"/>
              <a:ea typeface="Catamaran Light"/>
              <a:cs typeface="Catamaran Light"/>
              <a:sym typeface="Catamaran Light"/>
            </a:endParaRPr>
          </a:p>
        </p:txBody>
      </p:sp>
      <p:pic>
        <p:nvPicPr>
          <p:cNvPr id="250" name="Google Shape;250;p34"/>
          <p:cNvPicPr preferRelativeResize="0"/>
          <p:nvPr/>
        </p:nvPicPr>
        <p:blipFill>
          <a:blip r:embed="rId3">
            <a:alphaModFix/>
          </a:blip>
          <a:stretch>
            <a:fillRect/>
          </a:stretch>
        </p:blipFill>
        <p:spPr>
          <a:xfrm>
            <a:off x="6321525" y="158175"/>
            <a:ext cx="2580250" cy="1405800"/>
          </a:xfrm>
          <a:prstGeom prst="rect">
            <a:avLst/>
          </a:prstGeom>
          <a:noFill/>
          <a:ln cap="flat" cmpd="sng" w="25400">
            <a:solidFill>
              <a:srgbClr val="000000"/>
            </a:solidFill>
            <a:prstDash val="solid"/>
            <a:miter lim="8000"/>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3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Batteries</a:t>
            </a:r>
            <a:endParaRPr sz="3300">
              <a:solidFill>
                <a:schemeClr val="lt1"/>
              </a:solidFill>
              <a:latin typeface="Livvic"/>
              <a:ea typeface="Livvic"/>
              <a:cs typeface="Livvic"/>
              <a:sym typeface="Livvic"/>
            </a:endParaRPr>
          </a:p>
        </p:txBody>
      </p:sp>
      <p:sp>
        <p:nvSpPr>
          <p:cNvPr id="257" name="Google Shape;257;p35"/>
          <p:cNvSpPr txBox="1"/>
          <p:nvPr/>
        </p:nvSpPr>
        <p:spPr>
          <a:xfrm>
            <a:off x="168425" y="1219450"/>
            <a:ext cx="5531700" cy="64803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Batteries are generally used for long-term energy storage</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Know several types of batteries and their applications</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a:buChar char="●"/>
            </a:pPr>
            <a:r>
              <a:rPr b="1" lang="en" sz="1700">
                <a:solidFill>
                  <a:schemeClr val="dk1"/>
                </a:solidFill>
                <a:latin typeface="Catamaran"/>
                <a:ea typeface="Catamaran"/>
                <a:cs typeface="Catamaran"/>
                <a:sym typeface="Catamaran"/>
              </a:rPr>
              <a:t>Battery Capacity (Ampere x hours or Ah): </a:t>
            </a:r>
            <a:endParaRPr b="1" sz="1700">
              <a:solidFill>
                <a:schemeClr val="dk1"/>
              </a:solidFill>
              <a:latin typeface="Catamaran"/>
              <a:ea typeface="Catamaran"/>
              <a:cs typeface="Catamaran"/>
              <a:sym typeface="Catamaran"/>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Measure of ability to store or supply electrical energy </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Describes how much current is provided by the battery in a certain interval of time</a:t>
            </a:r>
            <a:endParaRPr sz="1700">
              <a:solidFill>
                <a:schemeClr val="dk1"/>
              </a:solidFill>
              <a:latin typeface="Catamaran Light"/>
              <a:ea typeface="Catamaran Light"/>
              <a:cs typeface="Catamaran Light"/>
              <a:sym typeface="Catamaran Light"/>
            </a:endParaRPr>
          </a:p>
          <a:p>
            <a:pPr indent="-336550" lvl="2" marL="13716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Ex: a battery that supplies 15 Amperes in 10 hrs has a </a:t>
            </a:r>
            <a:r>
              <a:rPr lang="en" sz="1700">
                <a:solidFill>
                  <a:schemeClr val="dk1"/>
                </a:solidFill>
                <a:latin typeface="Catamaran Light"/>
                <a:ea typeface="Catamaran Light"/>
                <a:cs typeface="Catamaran Light"/>
                <a:sym typeface="Catamaran Light"/>
              </a:rPr>
              <a:t>capacity</a:t>
            </a:r>
            <a:r>
              <a:rPr lang="en" sz="1700">
                <a:solidFill>
                  <a:schemeClr val="dk1"/>
                </a:solidFill>
                <a:latin typeface="Catamaran Light"/>
                <a:ea typeface="Catamaran Light"/>
                <a:cs typeface="Catamaran Light"/>
                <a:sym typeface="Catamaran Light"/>
              </a:rPr>
              <a:t> of 150 Ah</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a:buChar char="●"/>
            </a:pPr>
            <a:r>
              <a:rPr b="1" lang="en" sz="1700">
                <a:solidFill>
                  <a:schemeClr val="dk1"/>
                </a:solidFill>
                <a:latin typeface="Catamaran"/>
                <a:ea typeface="Catamaran"/>
                <a:cs typeface="Catamaran"/>
                <a:sym typeface="Catamaran"/>
              </a:rPr>
              <a:t>Current Rate (C-Rate: hrs^-1) = </a:t>
            </a:r>
            <a:endParaRPr b="1" sz="1700">
              <a:solidFill>
                <a:schemeClr val="dk1"/>
              </a:solidFill>
              <a:latin typeface="Catamaran"/>
              <a:ea typeface="Catamaran"/>
              <a:cs typeface="Catamaran"/>
              <a:sym typeface="Catamaran"/>
            </a:endParaRPr>
          </a:p>
          <a:p>
            <a:pPr indent="-336550" lvl="1" marL="914400" rtl="0" algn="l">
              <a:spcBef>
                <a:spcPts val="0"/>
              </a:spcBef>
              <a:spcAft>
                <a:spcPts val="0"/>
              </a:spcAft>
              <a:buClr>
                <a:schemeClr val="dk1"/>
              </a:buClr>
              <a:buSzPts val="1700"/>
              <a:buFont typeface="Catamaran"/>
              <a:buChar char="○"/>
            </a:pPr>
            <a:r>
              <a:rPr lang="en" sz="1700">
                <a:solidFill>
                  <a:schemeClr val="dk1"/>
                </a:solidFill>
                <a:latin typeface="Catamaran Light"/>
                <a:ea typeface="Catamaran Light"/>
                <a:cs typeface="Catamaran Light"/>
                <a:sym typeface="Catamaran Light"/>
              </a:rPr>
              <a:t>(Discharge or Charge Current)/Capacity</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Ex: At 2C, a 10 Ah battery will supply 20 A for 30 minutes</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58" name="Google Shape;258;p35"/>
          <p:cNvPicPr preferRelativeResize="0"/>
          <p:nvPr/>
        </p:nvPicPr>
        <p:blipFill>
          <a:blip r:embed="rId3">
            <a:alphaModFix/>
          </a:blip>
          <a:stretch>
            <a:fillRect/>
          </a:stretch>
        </p:blipFill>
        <p:spPr>
          <a:xfrm>
            <a:off x="5556250" y="1891575"/>
            <a:ext cx="3490376" cy="19532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p3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Batteries</a:t>
            </a:r>
            <a:endParaRPr sz="3300">
              <a:solidFill>
                <a:schemeClr val="lt1"/>
              </a:solidFill>
              <a:latin typeface="Livvic"/>
              <a:ea typeface="Livvic"/>
              <a:cs typeface="Livvic"/>
              <a:sym typeface="Livvic"/>
            </a:endParaRPr>
          </a:p>
        </p:txBody>
      </p:sp>
      <p:pic>
        <p:nvPicPr>
          <p:cNvPr id="265" name="Google Shape;265;p36"/>
          <p:cNvPicPr preferRelativeResize="0"/>
          <p:nvPr/>
        </p:nvPicPr>
        <p:blipFill>
          <a:blip r:embed="rId3">
            <a:alphaModFix/>
          </a:blip>
          <a:stretch>
            <a:fillRect/>
          </a:stretch>
        </p:blipFill>
        <p:spPr>
          <a:xfrm>
            <a:off x="5220200" y="1273575"/>
            <a:ext cx="3668700" cy="3668700"/>
          </a:xfrm>
          <a:prstGeom prst="rect">
            <a:avLst/>
          </a:prstGeom>
          <a:noFill/>
          <a:ln>
            <a:noFill/>
          </a:ln>
        </p:spPr>
      </p:pic>
      <p:sp>
        <p:nvSpPr>
          <p:cNvPr id="266" name="Google Shape;266;p36"/>
          <p:cNvSpPr txBox="1"/>
          <p:nvPr/>
        </p:nvSpPr>
        <p:spPr>
          <a:xfrm>
            <a:off x="144025" y="1378200"/>
            <a:ext cx="4948200" cy="3694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Batteries in parallel will have summed capacities and unchanged voltage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Batteries in series will have unchanged capacities and summer voltages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
        <p:nvSpPr>
          <p:cNvPr id="267" name="Google Shape;267;p36"/>
          <p:cNvSpPr txBox="1"/>
          <p:nvPr/>
        </p:nvSpPr>
        <p:spPr>
          <a:xfrm>
            <a:off x="144025" y="2889675"/>
            <a:ext cx="49482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Catamaran"/>
                <a:ea typeface="Catamaran"/>
                <a:cs typeface="Catamaran"/>
                <a:sym typeface="Catamaran"/>
              </a:rPr>
              <a:t>Question: </a:t>
            </a:r>
            <a:r>
              <a:rPr lang="en" sz="1900">
                <a:solidFill>
                  <a:schemeClr val="dk1"/>
                </a:solidFill>
                <a:latin typeface="Catamaran Light"/>
                <a:ea typeface="Catamaran Light"/>
                <a:cs typeface="Catamaran Light"/>
                <a:sym typeface="Catamaran Light"/>
              </a:rPr>
              <a:t>If a lithium-ion battery has a C-rate of 4C and a capacity of 234 Ah, what is its discharge current? </a:t>
            </a:r>
            <a:endParaRPr sz="1900">
              <a:solidFill>
                <a:schemeClr val="dk1"/>
              </a:solidFill>
              <a:latin typeface="Catamaran Light"/>
              <a:ea typeface="Catamaran Light"/>
              <a:cs typeface="Catamaran Light"/>
              <a:sym typeface="Catamaran Light"/>
            </a:endParaRPr>
          </a:p>
        </p:txBody>
      </p:sp>
      <p:sp>
        <p:nvSpPr>
          <p:cNvPr id="268" name="Google Shape;268;p36"/>
          <p:cNvSpPr txBox="1"/>
          <p:nvPr/>
        </p:nvSpPr>
        <p:spPr>
          <a:xfrm>
            <a:off x="144025" y="4148925"/>
            <a:ext cx="4948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Catamaran"/>
                <a:ea typeface="Catamaran"/>
                <a:cs typeface="Catamaran"/>
                <a:sym typeface="Catamaran"/>
              </a:rPr>
              <a:t>Answer:</a:t>
            </a:r>
            <a:r>
              <a:rPr b="1" lang="en" sz="1900">
                <a:solidFill>
                  <a:schemeClr val="dk1"/>
                </a:solidFill>
                <a:latin typeface="Catamaran"/>
                <a:ea typeface="Catamaran"/>
                <a:cs typeface="Catamaran"/>
                <a:sym typeface="Catamaran"/>
              </a:rPr>
              <a:t> </a:t>
            </a:r>
            <a:r>
              <a:rPr lang="en" sz="1900">
                <a:solidFill>
                  <a:schemeClr val="dk1"/>
                </a:solidFill>
                <a:latin typeface="Catamaran Light"/>
                <a:ea typeface="Catamaran Light"/>
                <a:cs typeface="Catamaran Light"/>
                <a:sym typeface="Catamaran Light"/>
              </a:rPr>
              <a:t>4 hrs-1 x 234 A-hrs = </a:t>
            </a:r>
            <a:r>
              <a:rPr lang="en" sz="1900">
                <a:solidFill>
                  <a:schemeClr val="dk1"/>
                </a:solidFill>
                <a:highlight>
                  <a:srgbClr val="FFFF00"/>
                </a:highlight>
                <a:latin typeface="Catamaran Light"/>
                <a:ea typeface="Catamaran Light"/>
                <a:cs typeface="Catamaran Light"/>
                <a:sym typeface="Catamaran Light"/>
              </a:rPr>
              <a:t>936 A</a:t>
            </a:r>
            <a:endParaRPr sz="1900">
              <a:solidFill>
                <a:schemeClr val="dk1"/>
              </a:solidFill>
              <a:highlight>
                <a:srgbClr val="FFFF00"/>
              </a:highlight>
              <a:latin typeface="Catamaran Light"/>
              <a:ea typeface="Catamaran Light"/>
              <a:cs typeface="Catamaran Light"/>
              <a:sym typeface="Catamaran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37"/>
          <p:cNvSpPr/>
          <p:nvPr/>
        </p:nvSpPr>
        <p:spPr>
          <a:xfrm flipH="1">
            <a:off x="-150" y="0"/>
            <a:ext cx="69363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7"/>
          <p:cNvSpPr txBox="1"/>
          <p:nvPr>
            <p:ph idx="4294967295" type="ctrTitle"/>
          </p:nvPr>
        </p:nvSpPr>
        <p:spPr>
          <a:xfrm>
            <a:off x="146450" y="238650"/>
            <a:ext cx="68520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Types of Wind Turbines</a:t>
            </a:r>
            <a:endParaRPr sz="3300">
              <a:solidFill>
                <a:schemeClr val="lt1"/>
              </a:solidFill>
              <a:latin typeface="Livvic"/>
              <a:ea typeface="Livvic"/>
              <a:cs typeface="Livvic"/>
              <a:sym typeface="Livvic"/>
            </a:endParaRPr>
          </a:p>
        </p:txBody>
      </p:sp>
      <p:sp>
        <p:nvSpPr>
          <p:cNvPr id="275" name="Google Shape;275;p37"/>
          <p:cNvSpPr txBox="1"/>
          <p:nvPr/>
        </p:nvSpPr>
        <p:spPr>
          <a:xfrm>
            <a:off x="-76350" y="1382600"/>
            <a:ext cx="4738200" cy="106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1"/>
                </a:solidFill>
                <a:latin typeface="Catamaran"/>
                <a:ea typeface="Catamaran"/>
                <a:cs typeface="Catamaran"/>
                <a:sym typeface="Catamaran"/>
              </a:rPr>
              <a:t>Horizontal Axis Wind Turbines (HAWTs)</a:t>
            </a:r>
            <a:endParaRPr b="1" sz="1900">
              <a:solidFill>
                <a:schemeClr val="dk1"/>
              </a:solidFill>
              <a:latin typeface="Catamaran"/>
              <a:ea typeface="Catamaran"/>
              <a:cs typeface="Catamaran"/>
              <a:sym typeface="Catamaran"/>
            </a:endParaRPr>
          </a:p>
          <a:p>
            <a:pPr indent="0" lvl="0" marL="0" rtl="0" algn="ctr">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    </a:t>
            </a:r>
            <a:endParaRPr sz="1900">
              <a:solidFill>
                <a:schemeClr val="dk1"/>
              </a:solidFill>
              <a:latin typeface="Catamaran Light"/>
              <a:ea typeface="Catamaran Light"/>
              <a:cs typeface="Catamaran Light"/>
              <a:sym typeface="Catamaran Light"/>
            </a:endParaRPr>
          </a:p>
        </p:txBody>
      </p:sp>
      <p:cxnSp>
        <p:nvCxnSpPr>
          <p:cNvPr id="276" name="Google Shape;276;p37"/>
          <p:cNvCxnSpPr/>
          <p:nvPr/>
        </p:nvCxnSpPr>
        <p:spPr>
          <a:xfrm>
            <a:off x="4572000" y="1282200"/>
            <a:ext cx="0" cy="3797700"/>
          </a:xfrm>
          <a:prstGeom prst="straightConnector1">
            <a:avLst/>
          </a:prstGeom>
          <a:noFill/>
          <a:ln cap="flat" cmpd="sng" w="28575">
            <a:solidFill>
              <a:srgbClr val="183970"/>
            </a:solidFill>
            <a:prstDash val="dash"/>
            <a:round/>
            <a:headEnd len="med" w="med" type="none"/>
            <a:tailEnd len="med" w="med" type="none"/>
          </a:ln>
        </p:spPr>
      </p:cxnSp>
      <p:sp>
        <p:nvSpPr>
          <p:cNvPr id="277" name="Google Shape;277;p37"/>
          <p:cNvSpPr txBox="1"/>
          <p:nvPr/>
        </p:nvSpPr>
        <p:spPr>
          <a:xfrm>
            <a:off x="4661850" y="1382600"/>
            <a:ext cx="4317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1"/>
                </a:solidFill>
                <a:latin typeface="Catamaran"/>
                <a:ea typeface="Catamaran"/>
                <a:cs typeface="Catamaran"/>
                <a:sym typeface="Catamaran"/>
              </a:rPr>
              <a:t>Vertical Axis Wind Turbines (VAWTs)</a:t>
            </a:r>
            <a:endParaRPr/>
          </a:p>
        </p:txBody>
      </p:sp>
      <p:pic>
        <p:nvPicPr>
          <p:cNvPr id="278" name="Google Shape;278;p37"/>
          <p:cNvPicPr preferRelativeResize="0"/>
          <p:nvPr/>
        </p:nvPicPr>
        <p:blipFill rotWithShape="1">
          <a:blip r:embed="rId3">
            <a:alphaModFix/>
          </a:blip>
          <a:srcRect b="0" l="0" r="49811" t="0"/>
          <a:stretch/>
        </p:blipFill>
        <p:spPr>
          <a:xfrm>
            <a:off x="308825" y="1950100"/>
            <a:ext cx="1232451" cy="1432499"/>
          </a:xfrm>
          <a:prstGeom prst="rect">
            <a:avLst/>
          </a:prstGeom>
          <a:noFill/>
          <a:ln>
            <a:noFill/>
          </a:ln>
        </p:spPr>
      </p:pic>
      <p:pic>
        <p:nvPicPr>
          <p:cNvPr id="279" name="Google Shape;279;p37"/>
          <p:cNvPicPr preferRelativeResize="0"/>
          <p:nvPr/>
        </p:nvPicPr>
        <p:blipFill rotWithShape="1">
          <a:blip r:embed="rId3">
            <a:alphaModFix/>
          </a:blip>
          <a:srcRect b="0" l="49872" r="0" t="0"/>
          <a:stretch/>
        </p:blipFill>
        <p:spPr>
          <a:xfrm>
            <a:off x="4872425" y="1949275"/>
            <a:ext cx="1232451" cy="1434162"/>
          </a:xfrm>
          <a:prstGeom prst="rect">
            <a:avLst/>
          </a:prstGeom>
          <a:noFill/>
          <a:ln>
            <a:noFill/>
          </a:ln>
        </p:spPr>
      </p:pic>
      <p:sp>
        <p:nvSpPr>
          <p:cNvPr id="280" name="Google Shape;280;p37"/>
          <p:cNvSpPr txBox="1"/>
          <p:nvPr/>
        </p:nvSpPr>
        <p:spPr>
          <a:xfrm>
            <a:off x="1607050" y="2089000"/>
            <a:ext cx="2899200" cy="14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latin typeface="Catamaran"/>
                <a:ea typeface="Catamaran"/>
                <a:cs typeface="Catamaran"/>
                <a:sym typeface="Catamaran"/>
              </a:rPr>
              <a:t>Advantages:</a:t>
            </a:r>
            <a:endParaRPr b="1" sz="1500">
              <a:solidFill>
                <a:schemeClr val="dk1"/>
              </a:solidFill>
              <a:latin typeface="Catamaran"/>
              <a:ea typeface="Catamaran"/>
              <a:cs typeface="Catamaran"/>
              <a:sym typeface="Catamaran"/>
            </a:endParaRPr>
          </a:p>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Can harness stronger winds higher in the atmosphere</a:t>
            </a:r>
            <a:endParaRPr sz="1500">
              <a:solidFill>
                <a:schemeClr val="dk1"/>
              </a:solidFill>
              <a:latin typeface="Catamaran Light"/>
              <a:ea typeface="Catamaran Light"/>
              <a:cs typeface="Catamaran Light"/>
              <a:sym typeface="Catamaran Light"/>
            </a:endParaRPr>
          </a:p>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Are self-starting</a:t>
            </a:r>
            <a:endParaRPr sz="1500">
              <a:solidFill>
                <a:schemeClr val="dk1"/>
              </a:solidFill>
              <a:latin typeface="Catamaran Light"/>
              <a:ea typeface="Catamaran Light"/>
              <a:cs typeface="Catamaran Light"/>
              <a:sym typeface="Catamaran Light"/>
            </a:endParaRPr>
          </a:p>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Generally, perform reliably</a:t>
            </a:r>
            <a:endParaRPr sz="15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200">
              <a:solidFill>
                <a:schemeClr val="dk1"/>
              </a:solidFill>
              <a:latin typeface="Catamaran Light"/>
              <a:ea typeface="Catamaran Light"/>
              <a:cs typeface="Catamaran Light"/>
              <a:sym typeface="Catamaran Light"/>
            </a:endParaRPr>
          </a:p>
        </p:txBody>
      </p:sp>
      <p:sp>
        <p:nvSpPr>
          <p:cNvPr id="281" name="Google Shape;281;p37"/>
          <p:cNvSpPr txBox="1"/>
          <p:nvPr/>
        </p:nvSpPr>
        <p:spPr>
          <a:xfrm>
            <a:off x="308825" y="3699900"/>
            <a:ext cx="3837600" cy="13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latin typeface="Catamaran"/>
                <a:ea typeface="Catamaran"/>
                <a:cs typeface="Catamaran"/>
                <a:sym typeface="Catamaran"/>
              </a:rPr>
              <a:t>Disadvantages:</a:t>
            </a:r>
            <a:endParaRPr b="1" sz="1500">
              <a:solidFill>
                <a:schemeClr val="dk1"/>
              </a:solidFill>
              <a:latin typeface="Catamaran"/>
              <a:ea typeface="Catamaran"/>
              <a:cs typeface="Catamaran"/>
              <a:sym typeface="Catamaran"/>
            </a:endParaRPr>
          </a:p>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Require a yaw system to move the rotor such that it’s facing the wind</a:t>
            </a:r>
            <a:endParaRPr sz="1500">
              <a:solidFill>
                <a:schemeClr val="dk1"/>
              </a:solidFill>
              <a:latin typeface="Catamaran Light"/>
              <a:ea typeface="Catamaran Light"/>
              <a:cs typeface="Catamaran Light"/>
              <a:sym typeface="Catamaran Light"/>
            </a:endParaRPr>
          </a:p>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Difficult/expensive installation process</a:t>
            </a:r>
            <a:endParaRPr>
              <a:solidFill>
                <a:schemeClr val="dk1"/>
              </a:solidFill>
              <a:latin typeface="Catamaran Light"/>
              <a:ea typeface="Catamaran Light"/>
              <a:cs typeface="Catamaran Light"/>
              <a:sym typeface="Catamaran Light"/>
            </a:endParaRPr>
          </a:p>
        </p:txBody>
      </p:sp>
      <p:sp>
        <p:nvSpPr>
          <p:cNvPr id="282" name="Google Shape;282;p37"/>
          <p:cNvSpPr txBox="1"/>
          <p:nvPr/>
        </p:nvSpPr>
        <p:spPr>
          <a:xfrm>
            <a:off x="6180025" y="1949200"/>
            <a:ext cx="2899200" cy="14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latin typeface="Catamaran"/>
                <a:ea typeface="Catamaran"/>
                <a:cs typeface="Catamaran"/>
                <a:sym typeface="Catamaran"/>
              </a:rPr>
              <a:t>Advantages:</a:t>
            </a:r>
            <a:endParaRPr b="1" sz="1500">
              <a:solidFill>
                <a:schemeClr val="dk1"/>
              </a:solidFill>
              <a:latin typeface="Catamaran"/>
              <a:ea typeface="Catamaran"/>
              <a:cs typeface="Catamaran"/>
              <a:sym typeface="Catamaran"/>
            </a:endParaRPr>
          </a:p>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Can harness wind power from all directions without a gear system</a:t>
            </a:r>
            <a:endParaRPr sz="1500">
              <a:solidFill>
                <a:schemeClr val="dk1"/>
              </a:solidFill>
              <a:latin typeface="Catamaran Light"/>
              <a:ea typeface="Catamaran Light"/>
              <a:cs typeface="Catamaran Light"/>
              <a:sym typeface="Catamaran Light"/>
            </a:endParaRPr>
          </a:p>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Easier maintenance because it is lower to the ground</a:t>
            </a:r>
            <a:endParaRPr sz="15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200">
              <a:solidFill>
                <a:schemeClr val="dk1"/>
              </a:solidFill>
              <a:latin typeface="Catamaran Light"/>
              <a:ea typeface="Catamaran Light"/>
              <a:cs typeface="Catamaran Light"/>
              <a:sym typeface="Catamaran Light"/>
            </a:endParaRPr>
          </a:p>
        </p:txBody>
      </p:sp>
      <p:sp>
        <p:nvSpPr>
          <p:cNvPr id="283" name="Google Shape;283;p37"/>
          <p:cNvSpPr txBox="1"/>
          <p:nvPr/>
        </p:nvSpPr>
        <p:spPr>
          <a:xfrm>
            <a:off x="4901550" y="3699900"/>
            <a:ext cx="3837600" cy="13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latin typeface="Catamaran"/>
                <a:ea typeface="Catamaran"/>
                <a:cs typeface="Catamaran"/>
                <a:sym typeface="Catamaran"/>
              </a:rPr>
              <a:t>Disadvantages:</a:t>
            </a:r>
            <a:endParaRPr b="1" sz="1500">
              <a:solidFill>
                <a:schemeClr val="dk1"/>
              </a:solidFill>
              <a:latin typeface="Catamaran"/>
              <a:ea typeface="Catamaran"/>
              <a:cs typeface="Catamaran"/>
              <a:sym typeface="Catamaran"/>
            </a:endParaRPr>
          </a:p>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Lower efficiency due to complex aerodynamic design</a:t>
            </a:r>
            <a:endParaRPr sz="1500">
              <a:solidFill>
                <a:schemeClr val="dk1"/>
              </a:solidFill>
              <a:latin typeface="Catamaran Light"/>
              <a:ea typeface="Catamaran Light"/>
              <a:cs typeface="Catamaran Light"/>
              <a:sym typeface="Catamaran Light"/>
            </a:endParaRPr>
          </a:p>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Experience vibration due to turbulent and slower air flow near the ground</a:t>
            </a:r>
            <a:endParaRPr sz="1500">
              <a:solidFill>
                <a:schemeClr val="dk1"/>
              </a:solidFill>
              <a:latin typeface="Catamaran Light"/>
              <a:ea typeface="Catamaran Light"/>
              <a:cs typeface="Catamaran Light"/>
              <a:sym typeface="Catamaran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sp>
        <p:nvSpPr>
          <p:cNvPr id="288" name="Google Shape;288;p38"/>
          <p:cNvSpPr/>
          <p:nvPr/>
        </p:nvSpPr>
        <p:spPr>
          <a:xfrm flipH="1">
            <a:off x="-150" y="0"/>
            <a:ext cx="69363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8"/>
          <p:cNvSpPr txBox="1"/>
          <p:nvPr>
            <p:ph idx="4294967295" type="ctrTitle"/>
          </p:nvPr>
        </p:nvSpPr>
        <p:spPr>
          <a:xfrm>
            <a:off x="146450" y="238650"/>
            <a:ext cx="68520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Example Question: Matching</a:t>
            </a:r>
            <a:endParaRPr sz="3300">
              <a:solidFill>
                <a:schemeClr val="lt1"/>
              </a:solidFill>
              <a:latin typeface="Livvic"/>
              <a:ea typeface="Livvic"/>
              <a:cs typeface="Livvic"/>
              <a:sym typeface="Livvic"/>
            </a:endParaRPr>
          </a:p>
        </p:txBody>
      </p:sp>
      <p:pic>
        <p:nvPicPr>
          <p:cNvPr id="290" name="Google Shape;290;p38"/>
          <p:cNvPicPr preferRelativeResize="0"/>
          <p:nvPr/>
        </p:nvPicPr>
        <p:blipFill rotWithShape="1">
          <a:blip r:embed="rId3">
            <a:alphaModFix/>
          </a:blip>
          <a:srcRect b="3048" l="0" r="0" t="9615"/>
          <a:stretch/>
        </p:blipFill>
        <p:spPr>
          <a:xfrm>
            <a:off x="818938" y="1397950"/>
            <a:ext cx="1733300" cy="1520575"/>
          </a:xfrm>
          <a:prstGeom prst="rect">
            <a:avLst/>
          </a:prstGeom>
          <a:noFill/>
          <a:ln>
            <a:noFill/>
          </a:ln>
        </p:spPr>
      </p:pic>
      <p:sp>
        <p:nvSpPr>
          <p:cNvPr id="291" name="Google Shape;291;p38"/>
          <p:cNvSpPr txBox="1"/>
          <p:nvPr/>
        </p:nvSpPr>
        <p:spPr>
          <a:xfrm>
            <a:off x="580388" y="2918525"/>
            <a:ext cx="2210400" cy="45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Catamaran"/>
                <a:ea typeface="Catamaran"/>
                <a:cs typeface="Catamaran"/>
                <a:sym typeface="Catamaran"/>
              </a:rPr>
              <a:t>Savonius</a:t>
            </a:r>
            <a:endParaRPr b="1" sz="1700">
              <a:solidFill>
                <a:schemeClr val="dk1"/>
              </a:solidFill>
              <a:latin typeface="Catamaran"/>
              <a:ea typeface="Catamaran"/>
              <a:cs typeface="Catamaran"/>
              <a:sym typeface="Catamaran"/>
            </a:endParaRPr>
          </a:p>
        </p:txBody>
      </p:sp>
      <p:pic>
        <p:nvPicPr>
          <p:cNvPr id="292" name="Google Shape;292;p38"/>
          <p:cNvPicPr preferRelativeResize="0"/>
          <p:nvPr/>
        </p:nvPicPr>
        <p:blipFill>
          <a:blip r:embed="rId4">
            <a:alphaModFix/>
          </a:blip>
          <a:stretch>
            <a:fillRect/>
          </a:stretch>
        </p:blipFill>
        <p:spPr>
          <a:xfrm>
            <a:off x="2954613" y="1371873"/>
            <a:ext cx="1318304" cy="1729629"/>
          </a:xfrm>
          <a:prstGeom prst="rect">
            <a:avLst/>
          </a:prstGeom>
          <a:noFill/>
          <a:ln>
            <a:noFill/>
          </a:ln>
        </p:spPr>
      </p:pic>
      <p:sp>
        <p:nvSpPr>
          <p:cNvPr id="293" name="Google Shape;293;p38"/>
          <p:cNvSpPr txBox="1"/>
          <p:nvPr/>
        </p:nvSpPr>
        <p:spPr>
          <a:xfrm>
            <a:off x="3469316" y="3077399"/>
            <a:ext cx="19362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Catamaran"/>
                <a:ea typeface="Catamaran"/>
                <a:cs typeface="Catamaran"/>
                <a:sym typeface="Catamaran"/>
              </a:rPr>
              <a:t>Darrieus</a:t>
            </a:r>
            <a:endParaRPr b="1" sz="1700">
              <a:solidFill>
                <a:schemeClr val="dk1"/>
              </a:solidFill>
              <a:latin typeface="Catamaran"/>
              <a:ea typeface="Catamaran"/>
              <a:cs typeface="Catamaran"/>
              <a:sym typeface="Catamaran"/>
            </a:endParaRPr>
          </a:p>
        </p:txBody>
      </p:sp>
      <p:pic>
        <p:nvPicPr>
          <p:cNvPr id="294" name="Google Shape;294;p38"/>
          <p:cNvPicPr preferRelativeResize="0"/>
          <p:nvPr/>
        </p:nvPicPr>
        <p:blipFill rotWithShape="1">
          <a:blip r:embed="rId5">
            <a:alphaModFix/>
          </a:blip>
          <a:srcRect b="0" l="11698" r="15863" t="0"/>
          <a:stretch/>
        </p:blipFill>
        <p:spPr>
          <a:xfrm>
            <a:off x="4393167" y="1503655"/>
            <a:ext cx="1627021" cy="1466067"/>
          </a:xfrm>
          <a:prstGeom prst="rect">
            <a:avLst/>
          </a:prstGeom>
          <a:noFill/>
          <a:ln>
            <a:noFill/>
          </a:ln>
        </p:spPr>
      </p:pic>
      <p:pic>
        <p:nvPicPr>
          <p:cNvPr id="295" name="Google Shape;295;p38"/>
          <p:cNvPicPr preferRelativeResize="0"/>
          <p:nvPr/>
        </p:nvPicPr>
        <p:blipFill>
          <a:blip r:embed="rId6">
            <a:alphaModFix/>
          </a:blip>
          <a:stretch>
            <a:fillRect/>
          </a:stretch>
        </p:blipFill>
        <p:spPr>
          <a:xfrm>
            <a:off x="6544313" y="1284150"/>
            <a:ext cx="2019300" cy="1514475"/>
          </a:xfrm>
          <a:prstGeom prst="rect">
            <a:avLst/>
          </a:prstGeom>
          <a:noFill/>
          <a:ln>
            <a:noFill/>
          </a:ln>
        </p:spPr>
      </p:pic>
      <p:sp>
        <p:nvSpPr>
          <p:cNvPr id="296" name="Google Shape;296;p38"/>
          <p:cNvSpPr txBox="1"/>
          <p:nvPr/>
        </p:nvSpPr>
        <p:spPr>
          <a:xfrm>
            <a:off x="6585866" y="2798624"/>
            <a:ext cx="19362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Catamaran"/>
                <a:ea typeface="Catamaran"/>
                <a:cs typeface="Catamaran"/>
                <a:sym typeface="Catamaran"/>
              </a:rPr>
              <a:t>Vortex</a:t>
            </a:r>
            <a:endParaRPr b="1" sz="1700">
              <a:solidFill>
                <a:schemeClr val="dk1"/>
              </a:solidFill>
              <a:latin typeface="Catamaran"/>
              <a:ea typeface="Catamaran"/>
              <a:cs typeface="Catamaran"/>
              <a:sym typeface="Catamaran"/>
            </a:endParaRPr>
          </a:p>
        </p:txBody>
      </p:sp>
      <p:pic>
        <p:nvPicPr>
          <p:cNvPr id="297" name="Google Shape;297;p38"/>
          <p:cNvPicPr preferRelativeResize="0"/>
          <p:nvPr/>
        </p:nvPicPr>
        <p:blipFill>
          <a:blip r:embed="rId7">
            <a:alphaModFix/>
          </a:blip>
          <a:stretch>
            <a:fillRect/>
          </a:stretch>
        </p:blipFill>
        <p:spPr>
          <a:xfrm>
            <a:off x="843625" y="3468000"/>
            <a:ext cx="1683950" cy="1262975"/>
          </a:xfrm>
          <a:prstGeom prst="rect">
            <a:avLst/>
          </a:prstGeom>
          <a:noFill/>
          <a:ln>
            <a:noFill/>
          </a:ln>
        </p:spPr>
      </p:pic>
      <p:sp>
        <p:nvSpPr>
          <p:cNvPr id="298" name="Google Shape;298;p38"/>
          <p:cNvSpPr txBox="1"/>
          <p:nvPr/>
        </p:nvSpPr>
        <p:spPr>
          <a:xfrm>
            <a:off x="717491" y="4730974"/>
            <a:ext cx="19362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Catamaran"/>
                <a:ea typeface="Catamaran"/>
                <a:cs typeface="Catamaran"/>
                <a:sym typeface="Catamaran"/>
              </a:rPr>
              <a:t>Magnus</a:t>
            </a:r>
            <a:endParaRPr b="1" sz="1700">
              <a:solidFill>
                <a:schemeClr val="dk1"/>
              </a:solidFill>
              <a:latin typeface="Catamaran"/>
              <a:ea typeface="Catamaran"/>
              <a:cs typeface="Catamaran"/>
              <a:sym typeface="Catamaran"/>
            </a:endParaRPr>
          </a:p>
        </p:txBody>
      </p:sp>
      <p:pic>
        <p:nvPicPr>
          <p:cNvPr id="299" name="Google Shape;299;p38"/>
          <p:cNvPicPr preferRelativeResize="0"/>
          <p:nvPr/>
        </p:nvPicPr>
        <p:blipFill>
          <a:blip r:embed="rId8">
            <a:alphaModFix/>
          </a:blip>
          <a:stretch>
            <a:fillRect/>
          </a:stretch>
        </p:blipFill>
        <p:spPr>
          <a:xfrm>
            <a:off x="6938500" y="3303375"/>
            <a:ext cx="1230977" cy="1514475"/>
          </a:xfrm>
          <a:prstGeom prst="rect">
            <a:avLst/>
          </a:prstGeom>
          <a:noFill/>
          <a:ln>
            <a:noFill/>
          </a:ln>
        </p:spPr>
      </p:pic>
      <p:sp>
        <p:nvSpPr>
          <p:cNvPr id="300" name="Google Shape;300;p38"/>
          <p:cNvSpPr txBox="1"/>
          <p:nvPr/>
        </p:nvSpPr>
        <p:spPr>
          <a:xfrm>
            <a:off x="6585878" y="4730974"/>
            <a:ext cx="19362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Catamaran"/>
                <a:ea typeface="Catamaran"/>
                <a:cs typeface="Catamaran"/>
                <a:sym typeface="Catamaran"/>
              </a:rPr>
              <a:t>Multi-Rotor</a:t>
            </a:r>
            <a:endParaRPr b="1" sz="1700">
              <a:solidFill>
                <a:schemeClr val="dk1"/>
              </a:solidFill>
              <a:latin typeface="Catamaran"/>
              <a:ea typeface="Catamaran"/>
              <a:cs typeface="Catamaran"/>
              <a:sym typeface="Catamaran"/>
            </a:endParaRPr>
          </a:p>
        </p:txBody>
      </p:sp>
      <p:sp>
        <p:nvSpPr>
          <p:cNvPr id="301" name="Google Shape;301;p38"/>
          <p:cNvSpPr txBox="1"/>
          <p:nvPr/>
        </p:nvSpPr>
        <p:spPr>
          <a:xfrm>
            <a:off x="3332213" y="3460075"/>
            <a:ext cx="2210400" cy="45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Catamaran"/>
                <a:ea typeface="Catamaran"/>
                <a:cs typeface="Catamaran"/>
                <a:sym typeface="Catamaran"/>
              </a:rPr>
              <a:t>Savonius</a:t>
            </a:r>
            <a:endParaRPr b="1" sz="1700">
              <a:solidFill>
                <a:schemeClr val="dk1"/>
              </a:solidFill>
              <a:latin typeface="Catamaran"/>
              <a:ea typeface="Catamaran"/>
              <a:cs typeface="Catamaran"/>
              <a:sym typeface="Catamaran"/>
            </a:endParaRPr>
          </a:p>
        </p:txBody>
      </p:sp>
      <p:sp>
        <p:nvSpPr>
          <p:cNvPr id="302" name="Google Shape;302;p38"/>
          <p:cNvSpPr txBox="1"/>
          <p:nvPr/>
        </p:nvSpPr>
        <p:spPr>
          <a:xfrm>
            <a:off x="3469316" y="3720974"/>
            <a:ext cx="19362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Catamaran"/>
                <a:ea typeface="Catamaran"/>
                <a:cs typeface="Catamaran"/>
                <a:sym typeface="Catamaran"/>
              </a:rPr>
              <a:t>Darrieus</a:t>
            </a:r>
            <a:endParaRPr b="1" sz="1700">
              <a:solidFill>
                <a:schemeClr val="dk1"/>
              </a:solidFill>
              <a:latin typeface="Catamaran"/>
              <a:ea typeface="Catamaran"/>
              <a:cs typeface="Catamaran"/>
              <a:sym typeface="Catamaran"/>
            </a:endParaRPr>
          </a:p>
        </p:txBody>
      </p:sp>
      <p:sp>
        <p:nvSpPr>
          <p:cNvPr id="303" name="Google Shape;303;p38"/>
          <p:cNvSpPr txBox="1"/>
          <p:nvPr/>
        </p:nvSpPr>
        <p:spPr>
          <a:xfrm>
            <a:off x="3469316" y="3980386"/>
            <a:ext cx="19362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Catamaran"/>
                <a:ea typeface="Catamaran"/>
                <a:cs typeface="Catamaran"/>
                <a:sym typeface="Catamaran"/>
              </a:rPr>
              <a:t>Vortex</a:t>
            </a:r>
            <a:endParaRPr b="1" sz="1700">
              <a:solidFill>
                <a:schemeClr val="dk1"/>
              </a:solidFill>
              <a:latin typeface="Catamaran"/>
              <a:ea typeface="Catamaran"/>
              <a:cs typeface="Catamaran"/>
              <a:sym typeface="Catamaran"/>
            </a:endParaRPr>
          </a:p>
        </p:txBody>
      </p:sp>
      <p:sp>
        <p:nvSpPr>
          <p:cNvPr id="304" name="Google Shape;304;p38"/>
          <p:cNvSpPr txBox="1"/>
          <p:nvPr/>
        </p:nvSpPr>
        <p:spPr>
          <a:xfrm>
            <a:off x="3469316" y="4270449"/>
            <a:ext cx="19362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Catamaran"/>
                <a:ea typeface="Catamaran"/>
                <a:cs typeface="Catamaran"/>
                <a:sym typeface="Catamaran"/>
              </a:rPr>
              <a:t>Magnus</a:t>
            </a:r>
            <a:endParaRPr b="1" sz="1700">
              <a:solidFill>
                <a:schemeClr val="dk1"/>
              </a:solidFill>
              <a:latin typeface="Catamaran"/>
              <a:ea typeface="Catamaran"/>
              <a:cs typeface="Catamaran"/>
              <a:sym typeface="Catamaran"/>
            </a:endParaRPr>
          </a:p>
        </p:txBody>
      </p:sp>
      <p:sp>
        <p:nvSpPr>
          <p:cNvPr id="305" name="Google Shape;305;p38"/>
          <p:cNvSpPr txBox="1"/>
          <p:nvPr/>
        </p:nvSpPr>
        <p:spPr>
          <a:xfrm>
            <a:off x="3469328" y="4541449"/>
            <a:ext cx="19362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Catamaran"/>
                <a:ea typeface="Catamaran"/>
                <a:cs typeface="Catamaran"/>
                <a:sym typeface="Catamaran"/>
              </a:rPr>
              <a:t>Multi-Rotor</a:t>
            </a:r>
            <a:endParaRPr b="1" sz="1700">
              <a:solidFill>
                <a:schemeClr val="dk1"/>
              </a:solidFill>
              <a:latin typeface="Catamaran"/>
              <a:ea typeface="Catamaran"/>
              <a:cs typeface="Catamaran"/>
              <a:sym typeface="Catamar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par>
                                <p:cTn fill="hold" nodeType="withEffect" presetClass="exit" presetID="10" presetSubtype="0">
                                  <p:stCondLst>
                                    <p:cond delay="0"/>
                                  </p:stCondLst>
                                  <p:childTnLst>
                                    <p:animEffect filter="fade" transition="out">
                                      <p:cBhvr>
                                        <p:cTn dur="1000"/>
                                        <p:tgtEl>
                                          <p:spTgt spid="301"/>
                                        </p:tgtEl>
                                      </p:cBhvr>
                                    </p:animEffect>
                                    <p:set>
                                      <p:cBhvr>
                                        <p:cTn dur="1" fill="hold">
                                          <p:stCondLst>
                                            <p:cond delay="1000"/>
                                          </p:stCondLst>
                                        </p:cTn>
                                        <p:tgtEl>
                                          <p:spTgt spid="30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02"/>
                                        </p:tgtEl>
                                      </p:cBhvr>
                                    </p:animEffect>
                                    <p:set>
                                      <p:cBhvr>
                                        <p:cTn dur="1" fill="hold">
                                          <p:stCondLst>
                                            <p:cond delay="1000"/>
                                          </p:stCondLst>
                                        </p:cTn>
                                        <p:tgtEl>
                                          <p:spTgt spid="30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par>
                                <p:cTn fill="hold" nodeType="withEffect" presetClass="exit" presetID="10" presetSubtype="0">
                                  <p:stCondLst>
                                    <p:cond delay="0"/>
                                  </p:stCondLst>
                                  <p:childTnLst>
                                    <p:animEffect filter="fade" transition="out">
                                      <p:cBhvr>
                                        <p:cTn dur="1000"/>
                                        <p:tgtEl>
                                          <p:spTgt spid="303"/>
                                        </p:tgtEl>
                                      </p:cBhvr>
                                    </p:animEffect>
                                    <p:set>
                                      <p:cBhvr>
                                        <p:cTn dur="1" fill="hold">
                                          <p:stCondLst>
                                            <p:cond delay="1000"/>
                                          </p:stCondLst>
                                        </p:cTn>
                                        <p:tgtEl>
                                          <p:spTgt spid="30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04"/>
                                        </p:tgtEl>
                                      </p:cBhvr>
                                    </p:animEffect>
                                    <p:set>
                                      <p:cBhvr>
                                        <p:cTn dur="1" fill="hold">
                                          <p:stCondLst>
                                            <p:cond delay="1000"/>
                                          </p:stCondLst>
                                        </p:cTn>
                                        <p:tgtEl>
                                          <p:spTgt spid="30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par>
                                <p:cTn fill="hold" nodeType="withEffect" presetClass="exit" presetID="10" presetSubtype="0">
                                  <p:stCondLst>
                                    <p:cond delay="0"/>
                                  </p:stCondLst>
                                  <p:childTnLst>
                                    <p:animEffect filter="fade" transition="out">
                                      <p:cBhvr>
                                        <p:cTn dur="1000"/>
                                        <p:tgtEl>
                                          <p:spTgt spid="305"/>
                                        </p:tgtEl>
                                      </p:cBhvr>
                                    </p:animEffect>
                                    <p:set>
                                      <p:cBhvr>
                                        <p:cTn dur="1" fill="hold">
                                          <p:stCondLst>
                                            <p:cond delay="1000"/>
                                          </p:stCondLst>
                                        </p:cTn>
                                        <p:tgtEl>
                                          <p:spTgt spid="30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sp>
        <p:nvSpPr>
          <p:cNvPr id="310" name="Google Shape;310;p3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9"/>
          <p:cNvSpPr txBox="1"/>
          <p:nvPr>
            <p:ph idx="4294967295" type="ctrTitle"/>
          </p:nvPr>
        </p:nvSpPr>
        <p:spPr>
          <a:xfrm>
            <a:off x="426075" y="238650"/>
            <a:ext cx="53241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Potential Build Designs</a:t>
            </a:r>
            <a:endParaRPr sz="3300">
              <a:solidFill>
                <a:schemeClr val="lt1"/>
              </a:solidFill>
              <a:latin typeface="Livvic"/>
              <a:ea typeface="Livvic"/>
              <a:cs typeface="Livvic"/>
              <a:sym typeface="Livvic"/>
            </a:endParaRPr>
          </a:p>
        </p:txBody>
      </p:sp>
      <p:pic>
        <p:nvPicPr>
          <p:cNvPr descr="Lift-based blades seem to work the best. I took glider wings from last year's flying event and made them into wind blades. They are extremely light and with the correct pitch can reach very high voltages. My recommendation is to sand very light balsa into an airfoil and look for the correct pitch. Remember to curve the ends to achieve maximum area. &#10;&#10;The six designs I have shown had many iterations in between.&#10;&#10;My partner Kevin Xu and I are on Ward Melville Science Olympiad.&#10;&#10;EDIT:&#10;     I realized that the best design is actually drag-based blades made from stiff plastic that is extremely close to flat. It can be about 3-5 cm wide, very thin (1-3 mm), and have an tiny curve (between 1 and 5 degrees). The most important factor at these small scales is air resistance as the turbine spins, hence these blades will have a very small curve and be made from extremely thin material. Also, the two sides of the CD should be exactly the same weight, as any imbalance will impede on the max speed.   &#10;     This design will take a while to start spinning quickly (due to the small incline), but the end speed will be much, much higher." id="312" name="Google Shape;312;p39" title="Science Olympiad Wind Power Blades 2017 || 1850 millivolts!">
            <a:hlinkClick r:id="rId3"/>
          </p:cNvPr>
          <p:cNvPicPr preferRelativeResize="0"/>
          <p:nvPr/>
        </p:nvPicPr>
        <p:blipFill>
          <a:blip r:embed="rId4">
            <a:alphaModFix/>
          </a:blip>
          <a:stretch>
            <a:fillRect/>
          </a:stretch>
        </p:blipFill>
        <p:spPr>
          <a:xfrm>
            <a:off x="1773113" y="1581075"/>
            <a:ext cx="5597775" cy="3148749"/>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sp>
        <p:nvSpPr>
          <p:cNvPr id="317" name="Google Shape;317;p4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319" name="Google Shape;319;p40"/>
          <p:cNvSpPr txBox="1"/>
          <p:nvPr/>
        </p:nvSpPr>
        <p:spPr>
          <a:xfrm>
            <a:off x="255900" y="1358150"/>
            <a:ext cx="8632200" cy="63261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Start </a:t>
            </a:r>
            <a:r>
              <a:rPr lang="en" sz="1900">
                <a:solidFill>
                  <a:schemeClr val="dk1"/>
                </a:solidFill>
                <a:latin typeface="Catamaran Light"/>
                <a:ea typeface="Catamaran Light"/>
                <a:cs typeface="Catamaran Light"/>
                <a:sym typeface="Catamaran Light"/>
              </a:rPr>
              <a:t>going</a:t>
            </a:r>
            <a:r>
              <a:rPr lang="en" sz="1900">
                <a:solidFill>
                  <a:schemeClr val="dk1"/>
                </a:solidFill>
                <a:latin typeface="Catamaran Light"/>
                <a:ea typeface="Catamaran Light"/>
                <a:cs typeface="Catamaran Light"/>
                <a:sym typeface="Catamaran Light"/>
              </a:rPr>
              <a:t> through practice tests about a month before your first competition</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Will shed light on topics you still need to take notes on/study</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Designate one person to come up and test your build and one person to remain taking the written test (this will optimize your time)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 simpler your design, the better!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2-3 blades is often most effective, cardstock/construction paper works as a great blade material, you can experiment with different blade shapes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Make sure you are familiar with the different </a:t>
            </a:r>
            <a:r>
              <a:rPr lang="en" sz="1900" u="sng">
                <a:solidFill>
                  <a:schemeClr val="hlink"/>
                </a:solidFill>
                <a:latin typeface="Catamaran Light"/>
                <a:ea typeface="Catamaran Light"/>
                <a:cs typeface="Catamaran Light"/>
                <a:sym typeface="Catamaran Light"/>
                <a:hlinkClick r:id="rId3"/>
              </a:rPr>
              <a:t>types of power plants</a:t>
            </a:r>
            <a:r>
              <a:rPr lang="en" sz="1900">
                <a:solidFill>
                  <a:schemeClr val="dk1"/>
                </a:solidFill>
                <a:latin typeface="Catamaran Light"/>
                <a:ea typeface="Catamaran Light"/>
                <a:cs typeface="Catamaran Light"/>
                <a:sym typeface="Catamaran Light"/>
              </a:rPr>
              <a:t> and have their diagrams in your notes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20" name="Google Shape;320;p40"/>
          <p:cNvPicPr preferRelativeResize="0"/>
          <p:nvPr/>
        </p:nvPicPr>
        <p:blipFill rotWithShape="1">
          <a:blip r:embed="rId4">
            <a:alphaModFix/>
          </a:blip>
          <a:srcRect b="20211" l="0" r="0" t="13716"/>
          <a:stretch/>
        </p:blipFill>
        <p:spPr>
          <a:xfrm>
            <a:off x="7018400" y="188150"/>
            <a:ext cx="1188812" cy="981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idx="8" type="title"/>
          </p:nvPr>
        </p:nvSpPr>
        <p:spPr>
          <a:xfrm>
            <a:off x="872432" y="2324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rgbClr val="EFD67E"/>
              </a:solidFill>
            </a:endParaRPr>
          </a:p>
        </p:txBody>
      </p:sp>
      <p:sp>
        <p:nvSpPr>
          <p:cNvPr id="131" name="Google Shape;131;p23"/>
          <p:cNvSpPr txBox="1"/>
          <p:nvPr>
            <p:ph type="ctrTitle"/>
          </p:nvPr>
        </p:nvSpPr>
        <p:spPr>
          <a:xfrm>
            <a:off x="2217925" y="802174"/>
            <a:ext cx="22152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2" name="Google Shape;132;p23"/>
          <p:cNvSpPr txBox="1"/>
          <p:nvPr>
            <p:ph idx="2" type="title"/>
          </p:nvPr>
        </p:nvSpPr>
        <p:spPr>
          <a:xfrm>
            <a:off x="872432" y="65546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3" name="Google Shape;133;p23"/>
          <p:cNvSpPr txBox="1"/>
          <p:nvPr>
            <p:ph idx="5" type="title"/>
          </p:nvPr>
        </p:nvSpPr>
        <p:spPr>
          <a:xfrm>
            <a:off x="872432" y="149013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4" name="Google Shape;134;p23"/>
          <p:cNvSpPr txBox="1"/>
          <p:nvPr>
            <p:ph idx="15" type="title"/>
          </p:nvPr>
        </p:nvSpPr>
        <p:spPr>
          <a:xfrm>
            <a:off x="872432" y="315948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135" name="Google Shape;135;p23"/>
          <p:cNvSpPr txBox="1"/>
          <p:nvPr>
            <p:ph idx="18" type="title"/>
          </p:nvPr>
        </p:nvSpPr>
        <p:spPr>
          <a:xfrm>
            <a:off x="872432" y="39941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05</a:t>
            </a:r>
            <a:endParaRPr>
              <a:solidFill>
                <a:srgbClr val="EFD67E"/>
              </a:solidFill>
            </a:endParaRPr>
          </a:p>
        </p:txBody>
      </p:sp>
      <p:sp>
        <p:nvSpPr>
          <p:cNvPr id="136" name="Google Shape;136;p23"/>
          <p:cNvSpPr txBox="1"/>
          <p:nvPr>
            <p:ph type="ctrTitle"/>
          </p:nvPr>
        </p:nvSpPr>
        <p:spPr>
          <a:xfrm>
            <a:off x="2199949" y="2471513"/>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COMMON QUESTIONS</a:t>
            </a:r>
            <a:endParaRPr sz="1600"/>
          </a:p>
        </p:txBody>
      </p:sp>
      <p:sp>
        <p:nvSpPr>
          <p:cNvPr id="137" name="Google Shape;137;p23"/>
          <p:cNvSpPr txBox="1"/>
          <p:nvPr>
            <p:ph type="ctrTitle"/>
          </p:nvPr>
        </p:nvSpPr>
        <p:spPr>
          <a:xfrm>
            <a:off x="2199950" y="4140875"/>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sp>
        <p:nvSpPr>
          <p:cNvPr id="138" name="Google Shape;138;p23"/>
          <p:cNvSpPr txBox="1"/>
          <p:nvPr>
            <p:ph type="ctrTitle"/>
          </p:nvPr>
        </p:nvSpPr>
        <p:spPr>
          <a:xfrm>
            <a:off x="2199949" y="1636838"/>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DIFFICULT TOPICS</a:t>
            </a:r>
            <a:endParaRPr sz="1600"/>
          </a:p>
        </p:txBody>
      </p:sp>
      <p:sp>
        <p:nvSpPr>
          <p:cNvPr id="139" name="Google Shape;139;p23"/>
          <p:cNvSpPr txBox="1"/>
          <p:nvPr>
            <p:ph type="ctrTitle"/>
          </p:nvPr>
        </p:nvSpPr>
        <p:spPr>
          <a:xfrm>
            <a:off x="2199950" y="3306200"/>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a:t>
            </a:r>
            <a:endParaRPr sz="1600"/>
          </a:p>
        </p:txBody>
      </p:sp>
      <p:pic>
        <p:nvPicPr>
          <p:cNvPr id="140" name="Google Shape;140;p23"/>
          <p:cNvPicPr preferRelativeResize="0"/>
          <p:nvPr/>
        </p:nvPicPr>
        <p:blipFill>
          <a:blip r:embed="rId3">
            <a:alphaModFix/>
          </a:blip>
          <a:stretch>
            <a:fillRect/>
          </a:stretch>
        </p:blipFill>
        <p:spPr>
          <a:xfrm>
            <a:off x="5788100" y="802175"/>
            <a:ext cx="2495274" cy="33270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4" name="Shape 324"/>
        <p:cNvGrpSpPr/>
        <p:nvPr/>
      </p:nvGrpSpPr>
      <p:grpSpPr>
        <a:xfrm>
          <a:off x="0" y="0"/>
          <a:ext cx="0" cy="0"/>
          <a:chOff x="0" y="0"/>
          <a:chExt cx="0" cy="0"/>
        </a:xfrm>
      </p:grpSpPr>
      <p:sp>
        <p:nvSpPr>
          <p:cNvPr id="325" name="Google Shape;325;p4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1"/>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327" name="Google Shape;327;p41"/>
          <p:cNvSpPr txBox="1"/>
          <p:nvPr/>
        </p:nvSpPr>
        <p:spPr>
          <a:xfrm>
            <a:off x="255900" y="1358150"/>
            <a:ext cx="8632200" cy="63261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There’s a very large chance that either a </a:t>
            </a:r>
            <a:r>
              <a:rPr b="1" lang="en" sz="1900">
                <a:solidFill>
                  <a:schemeClr val="dk1"/>
                </a:solidFill>
                <a:latin typeface="Catamaran"/>
                <a:ea typeface="Catamaran"/>
                <a:cs typeface="Catamaran"/>
                <a:sym typeface="Catamaran"/>
              </a:rPr>
              <a:t>matching question</a:t>
            </a:r>
            <a:r>
              <a:rPr lang="en" sz="1900">
                <a:solidFill>
                  <a:schemeClr val="dk1"/>
                </a:solidFill>
                <a:latin typeface="Catamaran Light"/>
                <a:ea typeface="Catamaran Light"/>
                <a:cs typeface="Catamaran Light"/>
                <a:sym typeface="Catamaran Light"/>
              </a:rPr>
              <a:t> or </a:t>
            </a:r>
            <a:r>
              <a:rPr b="1" lang="en" sz="1900">
                <a:solidFill>
                  <a:schemeClr val="dk1"/>
                </a:solidFill>
                <a:latin typeface="Catamaran"/>
                <a:ea typeface="Catamaran"/>
                <a:cs typeface="Catamaran"/>
                <a:sym typeface="Catamaran"/>
              </a:rPr>
              <a:t>labeling the diagram question</a:t>
            </a:r>
            <a:r>
              <a:rPr lang="en" sz="1900">
                <a:solidFill>
                  <a:schemeClr val="dk1"/>
                </a:solidFill>
                <a:latin typeface="Catamaran Light"/>
                <a:ea typeface="Catamaran Light"/>
                <a:cs typeface="Catamaran Light"/>
                <a:sym typeface="Catamaran Light"/>
              </a:rPr>
              <a:t> will show up on your exam</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To prepare, ensure that you have a definitions list in your notes and </a:t>
            </a:r>
            <a:r>
              <a:rPr lang="en" sz="1900">
                <a:solidFill>
                  <a:schemeClr val="dk1"/>
                </a:solidFill>
                <a:latin typeface="Catamaran Light"/>
                <a:ea typeface="Catamaran Light"/>
                <a:cs typeface="Catamaran Light"/>
                <a:sym typeface="Catamaran Light"/>
              </a:rPr>
              <a:t>several</a:t>
            </a:r>
            <a:r>
              <a:rPr lang="en" sz="1900">
                <a:solidFill>
                  <a:schemeClr val="dk1"/>
                </a:solidFill>
                <a:latin typeface="Catamaran Light"/>
                <a:ea typeface="Catamaran Light"/>
                <a:cs typeface="Catamaran Light"/>
                <a:sym typeface="Catamaran Light"/>
              </a:rPr>
              <a:t> diagrams of things like generators and wind turbines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For historical</a:t>
            </a:r>
            <a:r>
              <a:rPr b="1" lang="en" sz="1900">
                <a:solidFill>
                  <a:schemeClr val="dk1"/>
                </a:solidFill>
                <a:latin typeface="Catamaran"/>
                <a:ea typeface="Catamaran"/>
                <a:cs typeface="Catamaran"/>
                <a:sym typeface="Catamaran"/>
              </a:rPr>
              <a:t>/environmental impact info</a:t>
            </a:r>
            <a:r>
              <a:rPr lang="en" sz="1900">
                <a:solidFill>
                  <a:schemeClr val="dk1"/>
                </a:solidFill>
                <a:latin typeface="Catamaran Light"/>
                <a:ea typeface="Catamaran Light"/>
                <a:cs typeface="Catamaran Light"/>
                <a:sym typeface="Catamaran Light"/>
              </a:rPr>
              <a:t>, the </a:t>
            </a:r>
            <a:r>
              <a:rPr lang="en" sz="1900" u="sng">
                <a:solidFill>
                  <a:schemeClr val="hlink"/>
                </a:solidFill>
                <a:latin typeface="Catamaran Light"/>
                <a:ea typeface="Catamaran Light"/>
                <a:cs typeface="Catamaran Light"/>
                <a:sym typeface="Catamaran Light"/>
                <a:hlinkClick r:id="rId3"/>
              </a:rPr>
              <a:t>Wind Power SciOly Wiki Page</a:t>
            </a:r>
            <a:r>
              <a:rPr lang="en" sz="1900">
                <a:solidFill>
                  <a:schemeClr val="dk1"/>
                </a:solidFill>
                <a:latin typeface="Catamaran Light"/>
                <a:ea typeface="Catamaran Light"/>
                <a:cs typeface="Catamaran Light"/>
                <a:sym typeface="Catamaran Light"/>
              </a:rPr>
              <a:t>, the</a:t>
            </a:r>
            <a:r>
              <a:rPr lang="en" sz="1900" u="sng">
                <a:solidFill>
                  <a:schemeClr val="hlink"/>
                </a:solidFill>
                <a:latin typeface="Catamaran Light"/>
                <a:ea typeface="Catamaran Light"/>
                <a:cs typeface="Catamaran Light"/>
                <a:sym typeface="Catamaran Light"/>
                <a:hlinkClick r:id="rId4"/>
              </a:rPr>
              <a:t> US Energy Information Administration</a:t>
            </a:r>
            <a:r>
              <a:rPr lang="en" sz="1900">
                <a:solidFill>
                  <a:schemeClr val="dk1"/>
                </a:solidFill>
                <a:latin typeface="Catamaran Light"/>
                <a:ea typeface="Catamaran Light"/>
                <a:cs typeface="Catamaran Light"/>
                <a:sym typeface="Catamaran Light"/>
              </a:rPr>
              <a:t>, and</a:t>
            </a:r>
            <a:r>
              <a:rPr lang="en" sz="1900" u="sng">
                <a:solidFill>
                  <a:schemeClr val="hlink"/>
                </a:solidFill>
                <a:latin typeface="Catamaran Light"/>
                <a:ea typeface="Catamaran Light"/>
                <a:cs typeface="Catamaran Light"/>
                <a:sym typeface="Catamaran Light"/>
                <a:hlinkClick r:id="rId5"/>
              </a:rPr>
              <a:t> Renewable Energy World</a:t>
            </a:r>
            <a:r>
              <a:rPr lang="en" sz="1900">
                <a:solidFill>
                  <a:schemeClr val="dk1"/>
                </a:solidFill>
                <a:latin typeface="Catamaran Light"/>
                <a:ea typeface="Catamaran Light"/>
                <a:cs typeface="Catamaran Light"/>
                <a:sym typeface="Catamaran Light"/>
              </a:rPr>
              <a:t> are all great resources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Wikipedia is also your friend, but avoid copying and pasting whole Wikipedia pages onto your notes because you will waste time sifting through info</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Don’t take the event too seriously! Prioritize having fun :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28" name="Google Shape;328;p41"/>
          <p:cNvPicPr preferRelativeResize="0"/>
          <p:nvPr/>
        </p:nvPicPr>
        <p:blipFill rotWithShape="1">
          <a:blip r:embed="rId6">
            <a:alphaModFix/>
          </a:blip>
          <a:srcRect b="20211" l="0" r="0" t="13716"/>
          <a:stretch/>
        </p:blipFill>
        <p:spPr>
          <a:xfrm>
            <a:off x="7018400" y="188150"/>
            <a:ext cx="1188812" cy="981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2" name="Shape 332"/>
        <p:cNvGrpSpPr/>
        <p:nvPr/>
      </p:nvGrpSpPr>
      <p:grpSpPr>
        <a:xfrm>
          <a:off x="0" y="0"/>
          <a:ext cx="0" cy="0"/>
          <a:chOff x="0" y="0"/>
          <a:chExt cx="0" cy="0"/>
        </a:xfrm>
      </p:grpSpPr>
      <p:pic>
        <p:nvPicPr>
          <p:cNvPr id="333" name="Google Shape;333;p42"/>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334" name="Google Shape;334;p42"/>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2"/>
          <p:cNvSpPr txBox="1"/>
          <p:nvPr>
            <p:ph type="ctrTitle"/>
          </p:nvPr>
        </p:nvSpPr>
        <p:spPr>
          <a:xfrm>
            <a:off x="1201075" y="837175"/>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336" name="Google Shape;336;p42"/>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337" name="Google Shape;337;p42"/>
          <p:cNvGrpSpPr/>
          <p:nvPr/>
        </p:nvGrpSpPr>
        <p:grpSpPr>
          <a:xfrm>
            <a:off x="4582431" y="2545611"/>
            <a:ext cx="346056" cy="345674"/>
            <a:chOff x="3303268" y="3817349"/>
            <a:chExt cx="346056" cy="345674"/>
          </a:xfrm>
        </p:grpSpPr>
        <p:sp>
          <p:nvSpPr>
            <p:cNvPr id="338" name="Google Shape;338;p42"/>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9" name="Google Shape;339;p42"/>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0" name="Google Shape;340;p42"/>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1" name="Google Shape;341;p42"/>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342" name="Google Shape;342;p42"/>
          <p:cNvGrpSpPr/>
          <p:nvPr/>
        </p:nvGrpSpPr>
        <p:grpSpPr>
          <a:xfrm>
            <a:off x="4582447" y="1968549"/>
            <a:ext cx="346024" cy="345674"/>
            <a:chOff x="4201447" y="3817349"/>
            <a:chExt cx="346024" cy="345674"/>
          </a:xfrm>
        </p:grpSpPr>
        <p:sp>
          <p:nvSpPr>
            <p:cNvPr id="343" name="Google Shape;343;p42"/>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4" name="Google Shape;344;p42"/>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sp>
        <p:nvSpPr>
          <p:cNvPr id="147" name="Google Shape;147;p24"/>
          <p:cNvSpPr txBox="1"/>
          <p:nvPr/>
        </p:nvSpPr>
        <p:spPr>
          <a:xfrm>
            <a:off x="416400" y="3284675"/>
            <a:ext cx="8092200" cy="1569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While you can bring unlimited notes, they won’t be super useful </a:t>
            </a:r>
            <a:r>
              <a:rPr lang="en" sz="1800">
                <a:solidFill>
                  <a:schemeClr val="dk1"/>
                </a:solidFill>
                <a:latin typeface="Catamaran Light"/>
                <a:ea typeface="Catamaran Light"/>
                <a:cs typeface="Catamaran Light"/>
                <a:sym typeface="Catamaran Light"/>
              </a:rPr>
              <a:t>unless</a:t>
            </a:r>
            <a:r>
              <a:rPr lang="en" sz="1800">
                <a:solidFill>
                  <a:schemeClr val="dk1"/>
                </a:solidFill>
                <a:latin typeface="Catamaran Light"/>
                <a:ea typeface="Catamaran Light"/>
                <a:cs typeface="Catamaran Light"/>
                <a:sym typeface="Catamaran Light"/>
              </a:rPr>
              <a:t> they’re organized, so make sure to use tabs/labels and include a Table of Contents</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Don’t bring your own test stand, although making one will be helpful during the testing phase</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b="1" lang="en" sz="1800" u="sng">
                <a:solidFill>
                  <a:schemeClr val="hlink"/>
                </a:solidFill>
                <a:latin typeface="Catamaran"/>
                <a:ea typeface="Catamaran"/>
                <a:cs typeface="Catamaran"/>
                <a:sym typeface="Catamaran"/>
                <a:hlinkClick r:id="rId3"/>
              </a:rPr>
              <a:t>Class III Calculators:</a:t>
            </a:r>
            <a:r>
              <a:rPr lang="en" sz="1800">
                <a:solidFill>
                  <a:schemeClr val="dk1"/>
                </a:solidFill>
                <a:latin typeface="Catamaran Light"/>
                <a:ea typeface="Catamaran Light"/>
                <a:cs typeface="Catamaran Light"/>
                <a:sym typeface="Catamaran Light"/>
              </a:rPr>
              <a:t> Non-graphing, programmable calculators (no TI-84s)</a:t>
            </a:r>
            <a:endParaRPr sz="1800">
              <a:solidFill>
                <a:schemeClr val="dk1"/>
              </a:solidFill>
              <a:latin typeface="Catamaran Light"/>
              <a:ea typeface="Catamaran Light"/>
              <a:cs typeface="Catamaran Light"/>
              <a:sym typeface="Catamaran Light"/>
            </a:endParaRPr>
          </a:p>
        </p:txBody>
      </p:sp>
      <p:pic>
        <p:nvPicPr>
          <p:cNvPr id="148" name="Google Shape;148;p24"/>
          <p:cNvPicPr preferRelativeResize="0"/>
          <p:nvPr/>
        </p:nvPicPr>
        <p:blipFill>
          <a:blip r:embed="rId4">
            <a:alphaModFix/>
          </a:blip>
          <a:stretch>
            <a:fillRect/>
          </a:stretch>
        </p:blipFill>
        <p:spPr>
          <a:xfrm>
            <a:off x="879925" y="1307212"/>
            <a:ext cx="7165148" cy="1840275"/>
          </a:xfrm>
          <a:prstGeom prst="rect">
            <a:avLst/>
          </a:prstGeom>
          <a:noFill/>
          <a:ln cap="flat" cmpd="sng" w="19050">
            <a:solidFill>
              <a:srgbClr val="18397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sp>
        <p:nvSpPr>
          <p:cNvPr id="153" name="Google Shape;153;p2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sp>
        <p:nvSpPr>
          <p:cNvPr id="155" name="Google Shape;155;p25"/>
          <p:cNvSpPr txBox="1"/>
          <p:nvPr/>
        </p:nvSpPr>
        <p:spPr>
          <a:xfrm>
            <a:off x="201800" y="1497675"/>
            <a:ext cx="5864100" cy="3324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The only difference between Div. C and Div B. rules this year is the maximum radius of the build (</a:t>
            </a:r>
            <a:r>
              <a:rPr b="1" lang="en" sz="1700">
                <a:solidFill>
                  <a:schemeClr val="dk1"/>
                </a:solidFill>
                <a:latin typeface="Catamaran"/>
                <a:ea typeface="Catamaran"/>
                <a:cs typeface="Catamaran"/>
                <a:sym typeface="Catamaran"/>
              </a:rPr>
              <a:t>10 cm vs. 14 cm</a:t>
            </a:r>
            <a:r>
              <a:rPr lang="en" sz="1700">
                <a:solidFill>
                  <a:schemeClr val="dk1"/>
                </a:solidFill>
                <a:latin typeface="Catamaran Light"/>
                <a:ea typeface="Catamaran Light"/>
                <a:cs typeface="Catamaran Light"/>
                <a:sym typeface="Catamaran Light"/>
              </a:rPr>
              <a:t>)</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Stay within these limits to avoid 10% deduction or disqualification (radius measured from center of CD)</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i="1" lang="en" sz="1700">
                <a:solidFill>
                  <a:schemeClr val="dk1"/>
                </a:solidFill>
                <a:latin typeface="Catamaran Light"/>
                <a:ea typeface="Catamaran Light"/>
                <a:cs typeface="Catamaran Light"/>
                <a:sym typeface="Catamaran Light"/>
              </a:rPr>
              <a:t>Where to buy a CD? </a:t>
            </a:r>
            <a:endParaRPr i="1"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Buy for $10 on </a:t>
            </a:r>
            <a:r>
              <a:rPr lang="en" sz="1700" u="sng">
                <a:solidFill>
                  <a:schemeClr val="hlink"/>
                </a:solidFill>
                <a:latin typeface="Catamaran Light"/>
                <a:ea typeface="Catamaran Light"/>
                <a:cs typeface="Catamaran Light"/>
                <a:sym typeface="Catamaran Light"/>
                <a:hlinkClick r:id="rId3"/>
              </a:rPr>
              <a:t>Amazon</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Ask parents for old CDs </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a:buChar char="●"/>
            </a:pPr>
            <a:r>
              <a:rPr b="1" lang="en" sz="1700">
                <a:solidFill>
                  <a:schemeClr val="dk1"/>
                </a:solidFill>
                <a:latin typeface="Catamaran"/>
                <a:ea typeface="Catamaran"/>
                <a:cs typeface="Catamaran"/>
                <a:sym typeface="Catamaran"/>
              </a:rPr>
              <a:t>Blades must not extend behind CD or be heavy enough to cause damage to the testing set-up</a:t>
            </a:r>
            <a:endParaRPr b="1" sz="1700">
              <a:solidFill>
                <a:schemeClr val="dk1"/>
              </a:solidFill>
              <a:latin typeface="Catamaran"/>
              <a:ea typeface="Catamaran"/>
              <a:cs typeface="Catamaran"/>
              <a:sym typeface="Catamaran"/>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The lighter your device, the faster it spins/the more power it generates, so this is against your best interest anyways</a:t>
            </a:r>
            <a:endParaRPr sz="1700">
              <a:solidFill>
                <a:schemeClr val="dk1"/>
              </a:solidFill>
              <a:latin typeface="Catamaran Light"/>
              <a:ea typeface="Catamaran Light"/>
              <a:cs typeface="Catamaran Light"/>
              <a:sym typeface="Catamaran Light"/>
            </a:endParaRPr>
          </a:p>
        </p:txBody>
      </p:sp>
      <p:pic>
        <p:nvPicPr>
          <p:cNvPr id="156" name="Google Shape;156;p25"/>
          <p:cNvPicPr preferRelativeResize="0"/>
          <p:nvPr/>
        </p:nvPicPr>
        <p:blipFill rotWithShape="1">
          <a:blip r:embed="rId4">
            <a:alphaModFix/>
          </a:blip>
          <a:srcRect b="0" l="0" r="4970" t="0"/>
          <a:stretch/>
        </p:blipFill>
        <p:spPr>
          <a:xfrm>
            <a:off x="7076050" y="297500"/>
            <a:ext cx="1576625" cy="2120025"/>
          </a:xfrm>
          <a:prstGeom prst="rect">
            <a:avLst/>
          </a:prstGeom>
          <a:noFill/>
          <a:ln>
            <a:noFill/>
          </a:ln>
        </p:spPr>
      </p:pic>
      <p:pic>
        <p:nvPicPr>
          <p:cNvPr id="157" name="Google Shape;157;p25"/>
          <p:cNvPicPr preferRelativeResize="0"/>
          <p:nvPr/>
        </p:nvPicPr>
        <p:blipFill>
          <a:blip r:embed="rId5">
            <a:alphaModFix/>
          </a:blip>
          <a:stretch>
            <a:fillRect/>
          </a:stretch>
        </p:blipFill>
        <p:spPr>
          <a:xfrm>
            <a:off x="7076050" y="2666375"/>
            <a:ext cx="1576625" cy="2156196"/>
          </a:xfrm>
          <a:prstGeom prst="rect">
            <a:avLst/>
          </a:prstGeom>
          <a:noFill/>
          <a:ln>
            <a:noFill/>
          </a:ln>
        </p:spPr>
      </p:pic>
      <p:sp>
        <p:nvSpPr>
          <p:cNvPr id="158" name="Google Shape;158;p25"/>
          <p:cNvSpPr/>
          <p:nvPr/>
        </p:nvSpPr>
        <p:spPr>
          <a:xfrm>
            <a:off x="7589725" y="1368075"/>
            <a:ext cx="407700" cy="129600"/>
          </a:xfrm>
          <a:prstGeom prst="rect">
            <a:avLst/>
          </a:prstGeom>
          <a:solidFill>
            <a:srgbClr val="FFFF00">
              <a:alpha val="459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59" name="Google Shape;159;p25"/>
          <p:cNvSpPr/>
          <p:nvPr/>
        </p:nvSpPr>
        <p:spPr>
          <a:xfrm>
            <a:off x="7533025" y="3764775"/>
            <a:ext cx="407700" cy="129600"/>
          </a:xfrm>
          <a:prstGeom prst="rect">
            <a:avLst/>
          </a:prstGeom>
          <a:solidFill>
            <a:srgbClr val="FFFF00">
              <a:alpha val="459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60" name="Google Shape;160;p25"/>
          <p:cNvSpPr txBox="1"/>
          <p:nvPr/>
        </p:nvSpPr>
        <p:spPr>
          <a:xfrm>
            <a:off x="7591513" y="2330250"/>
            <a:ext cx="545700" cy="3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Catamaran"/>
                <a:ea typeface="Catamaran"/>
                <a:cs typeface="Catamaran"/>
                <a:sym typeface="Catamaran"/>
              </a:rPr>
              <a:t>VS</a:t>
            </a:r>
            <a:endParaRPr b="1" sz="1200">
              <a:solidFill>
                <a:schemeClr val="dk1"/>
              </a:solidFill>
              <a:latin typeface="Catamaran"/>
              <a:ea typeface="Catamaran"/>
              <a:cs typeface="Catamaran"/>
              <a:sym typeface="Catamaran"/>
            </a:endParaRPr>
          </a:p>
        </p:txBody>
      </p:sp>
      <p:sp>
        <p:nvSpPr>
          <p:cNvPr id="161" name="Google Shape;161;p25"/>
          <p:cNvSpPr txBox="1"/>
          <p:nvPr/>
        </p:nvSpPr>
        <p:spPr>
          <a:xfrm>
            <a:off x="6493380" y="931350"/>
            <a:ext cx="744600" cy="3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Catamaran"/>
                <a:ea typeface="Catamaran"/>
                <a:cs typeface="Catamaran"/>
                <a:sym typeface="Catamaran"/>
              </a:rPr>
              <a:t>Div C:</a:t>
            </a:r>
            <a:endParaRPr b="1">
              <a:solidFill>
                <a:schemeClr val="dk1"/>
              </a:solidFill>
              <a:latin typeface="Catamaran"/>
              <a:ea typeface="Catamaran"/>
              <a:cs typeface="Catamaran"/>
              <a:sym typeface="Catamaran"/>
            </a:endParaRPr>
          </a:p>
        </p:txBody>
      </p:sp>
      <p:sp>
        <p:nvSpPr>
          <p:cNvPr id="162" name="Google Shape;162;p25"/>
          <p:cNvSpPr txBox="1"/>
          <p:nvPr/>
        </p:nvSpPr>
        <p:spPr>
          <a:xfrm>
            <a:off x="6493380" y="3118225"/>
            <a:ext cx="744600" cy="3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Catamaran"/>
                <a:ea typeface="Catamaran"/>
                <a:cs typeface="Catamaran"/>
                <a:sym typeface="Catamaran"/>
              </a:rPr>
              <a:t>Div B:</a:t>
            </a:r>
            <a:endParaRPr b="1">
              <a:solidFill>
                <a:schemeClr val="dk1"/>
              </a:solidFill>
              <a:latin typeface="Catamaran"/>
              <a:ea typeface="Catamaran"/>
              <a:cs typeface="Catamaran"/>
              <a:sym typeface="Catamar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p2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sp>
        <p:nvSpPr>
          <p:cNvPr id="169" name="Google Shape;169;p26"/>
          <p:cNvSpPr txBox="1"/>
          <p:nvPr/>
        </p:nvSpPr>
        <p:spPr>
          <a:xfrm>
            <a:off x="349950" y="1281800"/>
            <a:ext cx="8444100" cy="2277900"/>
          </a:xfrm>
          <a:prstGeom prst="rect">
            <a:avLst/>
          </a:prstGeom>
          <a:noFill/>
          <a:ln cap="flat" cmpd="sng" w="19050">
            <a:solidFill>
              <a:srgbClr val="18397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tamaran"/>
                <a:ea typeface="Catamaran"/>
                <a:cs typeface="Catamaran"/>
                <a:sym typeface="Catamaran"/>
              </a:rPr>
              <a:t>Topics Covered in Written Test (Part I: The Competition):</a:t>
            </a:r>
            <a:endParaRPr b="1" sz="1700">
              <a:solidFill>
                <a:schemeClr val="dk1"/>
              </a:solidFill>
              <a:latin typeface="Catamaran"/>
              <a:ea typeface="Catamaran"/>
              <a:cs typeface="Catamaran"/>
              <a:sym typeface="Catamaran"/>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Rotor and blade design of wind turbines</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Types of generators and their design</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Power storage</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Power transmission and distribution</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highlight>
                  <a:srgbClr val="FFFF00"/>
                </a:highlight>
                <a:latin typeface="Catamaran Light"/>
                <a:ea typeface="Catamaran Light"/>
                <a:cs typeface="Catamaran Light"/>
                <a:sym typeface="Catamaran Light"/>
              </a:rPr>
              <a:t>Siting (finding a location) and installing wind turbines and power storage/distribution systems</a:t>
            </a:r>
            <a:r>
              <a:rPr lang="en" sz="1700">
                <a:solidFill>
                  <a:schemeClr val="dk1"/>
                </a:solidFill>
                <a:latin typeface="Catamaran Light"/>
                <a:ea typeface="Catamaran Light"/>
                <a:cs typeface="Catamaran Light"/>
                <a:sym typeface="Catamaran Light"/>
              </a:rPr>
              <a:t>  &lt;- new this year</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History and societal impacts of wind power</a:t>
            </a:r>
            <a:endParaRPr sz="1700">
              <a:solidFill>
                <a:schemeClr val="dk1"/>
              </a:solidFill>
              <a:latin typeface="Catamaran Light"/>
              <a:ea typeface="Catamaran Light"/>
              <a:cs typeface="Catamaran Light"/>
              <a:sym typeface="Catamaran Light"/>
            </a:endParaRPr>
          </a:p>
        </p:txBody>
      </p:sp>
      <p:sp>
        <p:nvSpPr>
          <p:cNvPr id="170" name="Google Shape;170;p26"/>
          <p:cNvSpPr txBox="1"/>
          <p:nvPr/>
        </p:nvSpPr>
        <p:spPr>
          <a:xfrm>
            <a:off x="253050" y="3559700"/>
            <a:ext cx="8637900" cy="17547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Use this list as a starting point for research and organizing notes</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Ex: gather information on one topic per week, split topics between partners</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a:buChar char="●"/>
            </a:pPr>
            <a:r>
              <a:rPr b="1" lang="en" sz="1700">
                <a:solidFill>
                  <a:schemeClr val="dk1"/>
                </a:solidFill>
                <a:latin typeface="Catamaran"/>
                <a:ea typeface="Catamaran"/>
                <a:cs typeface="Catamaran"/>
                <a:sym typeface="Catamaran"/>
              </a:rPr>
              <a:t>These topics are what event supervisors are referencing when writing exams</a:t>
            </a:r>
            <a:endParaRPr b="1" sz="1700">
              <a:solidFill>
                <a:schemeClr val="dk1"/>
              </a:solidFill>
              <a:latin typeface="Catamaran"/>
              <a:ea typeface="Catamaran"/>
              <a:cs typeface="Catamaran"/>
              <a:sym typeface="Catamaran"/>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They are vague so the best strategy is to just collect as much related info on each concept as possible</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p27"/>
          <p:cNvSpPr/>
          <p:nvPr/>
        </p:nvSpPr>
        <p:spPr>
          <a:xfrm>
            <a:off x="435100" y="1481200"/>
            <a:ext cx="7972800" cy="1471500"/>
          </a:xfrm>
          <a:prstGeom prst="rect">
            <a:avLst/>
          </a:prstGeom>
          <a:solidFill>
            <a:schemeClr val="lt1"/>
          </a:solidFill>
          <a:ln cap="flat" cmpd="sng" w="19050">
            <a:solidFill>
              <a:srgbClr val="18397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176" name="Google Shape;176;p27"/>
          <p:cNvPicPr preferRelativeResize="0"/>
          <p:nvPr/>
        </p:nvPicPr>
        <p:blipFill rotWithShape="1">
          <a:blip r:embed="rId3">
            <a:alphaModFix/>
          </a:blip>
          <a:srcRect b="0" l="0" r="0" t="0"/>
          <a:stretch/>
        </p:blipFill>
        <p:spPr>
          <a:xfrm>
            <a:off x="482100" y="2233100"/>
            <a:ext cx="7388800" cy="692700"/>
          </a:xfrm>
          <a:prstGeom prst="rect">
            <a:avLst/>
          </a:prstGeom>
          <a:noFill/>
          <a:ln>
            <a:noFill/>
          </a:ln>
        </p:spPr>
      </p:pic>
      <p:sp>
        <p:nvSpPr>
          <p:cNvPr id="177" name="Google Shape;177;p2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grpSp>
        <p:nvGrpSpPr>
          <p:cNvPr id="179" name="Google Shape;179;p27"/>
          <p:cNvGrpSpPr/>
          <p:nvPr/>
        </p:nvGrpSpPr>
        <p:grpSpPr>
          <a:xfrm>
            <a:off x="482100" y="1540400"/>
            <a:ext cx="7861228" cy="1385300"/>
            <a:chOff x="482100" y="1388000"/>
            <a:chExt cx="7861228" cy="1385300"/>
          </a:xfrm>
        </p:grpSpPr>
        <p:sp>
          <p:nvSpPr>
            <p:cNvPr id="180" name="Google Shape;180;p27"/>
            <p:cNvSpPr/>
            <p:nvPr/>
          </p:nvSpPr>
          <p:spPr>
            <a:xfrm>
              <a:off x="3096700" y="2602900"/>
              <a:ext cx="4707600" cy="17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181" name="Google Shape;181;p27"/>
            <p:cNvPicPr preferRelativeResize="0"/>
            <p:nvPr/>
          </p:nvPicPr>
          <p:blipFill rotWithShape="1">
            <a:blip r:embed="rId4">
              <a:alphaModFix/>
            </a:blip>
            <a:srcRect b="0" l="0" r="0" t="5024"/>
            <a:stretch/>
          </p:blipFill>
          <p:spPr>
            <a:xfrm>
              <a:off x="482100" y="1388000"/>
              <a:ext cx="7861228" cy="692700"/>
            </a:xfrm>
            <a:prstGeom prst="rect">
              <a:avLst/>
            </a:prstGeom>
            <a:noFill/>
            <a:ln>
              <a:noFill/>
            </a:ln>
          </p:spPr>
        </p:pic>
      </p:grpSp>
      <p:sp>
        <p:nvSpPr>
          <p:cNvPr id="182" name="Google Shape;182;p27"/>
          <p:cNvSpPr txBox="1"/>
          <p:nvPr/>
        </p:nvSpPr>
        <p:spPr>
          <a:xfrm>
            <a:off x="331975" y="3296100"/>
            <a:ext cx="5030100" cy="14931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You have 2 minutes and 15 seconds to optimally position your blade—use it!!!</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Make sure you’re testing your build at a high and low fan speed</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p:txBody>
      </p:sp>
      <p:pic>
        <p:nvPicPr>
          <p:cNvPr id="183" name="Google Shape;183;p27"/>
          <p:cNvPicPr preferRelativeResize="0"/>
          <p:nvPr/>
        </p:nvPicPr>
        <p:blipFill>
          <a:blip r:embed="rId5">
            <a:alphaModFix/>
          </a:blip>
          <a:stretch>
            <a:fillRect/>
          </a:stretch>
        </p:blipFill>
        <p:spPr>
          <a:xfrm>
            <a:off x="5749625" y="3099650"/>
            <a:ext cx="1689551" cy="16895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2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8"/>
          <p:cNvSpPr txBox="1"/>
          <p:nvPr>
            <p:ph idx="4294967295" type="ctrTitle"/>
          </p:nvPr>
        </p:nvSpPr>
        <p:spPr>
          <a:xfrm>
            <a:off x="426075" y="238650"/>
            <a:ext cx="55713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Making Your Test Stand</a:t>
            </a:r>
            <a:endParaRPr sz="3300">
              <a:solidFill>
                <a:schemeClr val="lt1"/>
              </a:solidFill>
              <a:latin typeface="Livvic"/>
              <a:ea typeface="Livvic"/>
              <a:cs typeface="Livvic"/>
              <a:sym typeface="Livvic"/>
            </a:endParaRPr>
          </a:p>
        </p:txBody>
      </p:sp>
      <p:sp>
        <p:nvSpPr>
          <p:cNvPr id="190" name="Google Shape;190;p28"/>
          <p:cNvSpPr txBox="1"/>
          <p:nvPr/>
        </p:nvSpPr>
        <p:spPr>
          <a:xfrm>
            <a:off x="289900" y="1450425"/>
            <a:ext cx="6306900" cy="60339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Having one of these to test your build before competition is incredibly useful!</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You can find detailed instruction for how to build and test stand and the materials involved on the: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u="sng">
                <a:solidFill>
                  <a:schemeClr val="hlink"/>
                </a:solidFill>
                <a:latin typeface="Catamaran Light"/>
                <a:ea typeface="Catamaran Light"/>
                <a:cs typeface="Catamaran Light"/>
                <a:sym typeface="Catamaran Light"/>
                <a:hlinkClick r:id="rId3"/>
              </a:rPr>
              <a:t>Official Science Olympiad Website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Links for Buying Materials: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u="sng">
                <a:solidFill>
                  <a:schemeClr val="hlink"/>
                </a:solidFill>
                <a:latin typeface="Catamaran Light"/>
                <a:ea typeface="Catamaran Light"/>
                <a:cs typeface="Catamaran Light"/>
                <a:sym typeface="Catamaran Light"/>
                <a:hlinkClick r:id="rId4"/>
              </a:rPr>
              <a:t>20” Box Fan</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u="sng">
                <a:solidFill>
                  <a:schemeClr val="hlink"/>
                </a:solidFill>
                <a:latin typeface="Catamaran Light"/>
                <a:ea typeface="Catamaran Light"/>
                <a:cs typeface="Catamaran Light"/>
                <a:sym typeface="Catamaran Light"/>
                <a:hlinkClick r:id="rId5"/>
              </a:rPr>
              <a:t>DC Motor </a:t>
            </a:r>
            <a:r>
              <a:rPr lang="en" sz="1900" u="sng">
                <a:solidFill>
                  <a:schemeClr val="hlink"/>
                </a:solidFill>
                <a:latin typeface="Catamaran Light"/>
                <a:ea typeface="Catamaran Light"/>
                <a:cs typeface="Catamaran Light"/>
                <a:sym typeface="Catamaran Light"/>
                <a:hlinkClick r:id="rId6"/>
              </a:rPr>
              <a:t>attached</a:t>
            </a:r>
            <a:r>
              <a:rPr lang="en" sz="1900" u="sng">
                <a:solidFill>
                  <a:schemeClr val="hlink"/>
                </a:solidFill>
                <a:latin typeface="Catamaran Light"/>
                <a:ea typeface="Catamaran Light"/>
                <a:cs typeface="Catamaran Light"/>
                <a:sym typeface="Catamaran Light"/>
                <a:hlinkClick r:id="rId7"/>
              </a:rPr>
              <a:t> to CD holder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u="sng">
                <a:solidFill>
                  <a:schemeClr val="hlink"/>
                </a:solidFill>
                <a:latin typeface="Catamaran Light"/>
                <a:ea typeface="Catamaran Light"/>
                <a:cs typeface="Catamaran Light"/>
                <a:sym typeface="Catamaran Light"/>
                <a:hlinkClick r:id="rId8"/>
              </a:rPr>
              <a:t>PVC Pipes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u="sng">
                <a:solidFill>
                  <a:schemeClr val="hlink"/>
                </a:solidFill>
                <a:latin typeface="Catamaran Light"/>
                <a:ea typeface="Catamaran Light"/>
                <a:cs typeface="Catamaran Light"/>
                <a:sym typeface="Catamaran Light"/>
                <a:hlinkClick r:id="rId9"/>
              </a:rPr>
              <a:t>Adjustable Clamps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u="sng">
                <a:solidFill>
                  <a:schemeClr val="hlink"/>
                </a:solidFill>
                <a:latin typeface="Catamaran Light"/>
                <a:ea typeface="Catamaran Light"/>
                <a:cs typeface="Catamaran Light"/>
                <a:sym typeface="Catamaran Light"/>
                <a:hlinkClick r:id="rId10"/>
              </a:rPr>
              <a:t>1k Ohm Resistors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91" name="Google Shape;191;p28"/>
          <p:cNvPicPr preferRelativeResize="0"/>
          <p:nvPr/>
        </p:nvPicPr>
        <p:blipFill>
          <a:blip r:embed="rId11">
            <a:alphaModFix/>
          </a:blip>
          <a:stretch>
            <a:fillRect/>
          </a:stretch>
        </p:blipFill>
        <p:spPr>
          <a:xfrm>
            <a:off x="6934299" y="1399375"/>
            <a:ext cx="1783851" cy="2732849"/>
          </a:xfrm>
          <a:prstGeom prst="rect">
            <a:avLst/>
          </a:prstGeom>
          <a:noFill/>
          <a:ln cap="flat" cmpd="sng" w="19050">
            <a:solidFill>
              <a:srgbClr val="18397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pic>
        <p:nvPicPr>
          <p:cNvPr id="196" name="Google Shape;196;p29"/>
          <p:cNvPicPr preferRelativeResize="0"/>
          <p:nvPr/>
        </p:nvPicPr>
        <p:blipFill>
          <a:blip r:embed="rId4">
            <a:alphaModFix/>
          </a:blip>
          <a:stretch>
            <a:fillRect/>
          </a:stretch>
        </p:blipFill>
        <p:spPr>
          <a:xfrm>
            <a:off x="-148" y="0"/>
            <a:ext cx="9144000" cy="5143500"/>
          </a:xfrm>
          <a:prstGeom prst="rect">
            <a:avLst/>
          </a:prstGeom>
          <a:noFill/>
          <a:ln>
            <a:noFill/>
          </a:ln>
        </p:spPr>
      </p:pic>
      <p:sp>
        <p:nvSpPr>
          <p:cNvPr id="197" name="Google Shape;197;p29"/>
          <p:cNvSpPr/>
          <p:nvPr/>
        </p:nvSpPr>
        <p:spPr>
          <a:xfrm flipH="1" rot="-5400000">
            <a:off x="3281200" y="-725975"/>
            <a:ext cx="2581500" cy="6159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9"/>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DIFFICULT TOPICS</a:t>
            </a:r>
            <a:endParaRPr>
              <a:solidFill>
                <a:schemeClr val="lt1"/>
              </a:solidFill>
            </a:endParaRPr>
          </a:p>
        </p:txBody>
      </p:sp>
      <p:sp>
        <p:nvSpPr>
          <p:cNvPr id="199" name="Google Shape;199;p29"/>
          <p:cNvSpPr/>
          <p:nvPr/>
        </p:nvSpPr>
        <p:spPr>
          <a:xfrm rot="907670">
            <a:off x="2891024" y="-1509326"/>
            <a:ext cx="7260506" cy="2438868"/>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00" name="Google Shape;200;p29"/>
          <p:cNvSpPr/>
          <p:nvPr/>
        </p:nvSpPr>
        <p:spPr>
          <a:xfrm rot="-912666">
            <a:off x="3806188" y="4592478"/>
            <a:ext cx="7260569" cy="2438652"/>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4" name="Shape 204"/>
        <p:cNvGrpSpPr/>
        <p:nvPr/>
      </p:nvGrpSpPr>
      <p:grpSpPr>
        <a:xfrm>
          <a:off x="0" y="0"/>
          <a:ext cx="0" cy="0"/>
          <a:chOff x="0" y="0"/>
          <a:chExt cx="0" cy="0"/>
        </a:xfrm>
      </p:grpSpPr>
      <p:sp>
        <p:nvSpPr>
          <p:cNvPr id="205" name="Google Shape;205;p3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0"/>
          <p:cNvSpPr txBox="1"/>
          <p:nvPr>
            <p:ph idx="4294967295" type="ctrTitle"/>
          </p:nvPr>
        </p:nvSpPr>
        <p:spPr>
          <a:xfrm>
            <a:off x="426075" y="238650"/>
            <a:ext cx="54300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Circuit Analysis</a:t>
            </a:r>
            <a:endParaRPr sz="3300">
              <a:solidFill>
                <a:schemeClr val="lt1"/>
              </a:solidFill>
              <a:latin typeface="Livvic"/>
              <a:ea typeface="Livvic"/>
              <a:cs typeface="Livvic"/>
              <a:sym typeface="Livvic"/>
            </a:endParaRPr>
          </a:p>
        </p:txBody>
      </p:sp>
      <p:grpSp>
        <p:nvGrpSpPr>
          <p:cNvPr id="207" name="Google Shape;207;p30"/>
          <p:cNvGrpSpPr/>
          <p:nvPr/>
        </p:nvGrpSpPr>
        <p:grpSpPr>
          <a:xfrm>
            <a:off x="250050" y="1309300"/>
            <a:ext cx="8643900" cy="3694200"/>
            <a:chOff x="422550" y="1368100"/>
            <a:chExt cx="8643900" cy="3694200"/>
          </a:xfrm>
        </p:grpSpPr>
        <p:sp>
          <p:nvSpPr>
            <p:cNvPr id="208" name="Google Shape;208;p30"/>
            <p:cNvSpPr txBox="1"/>
            <p:nvPr/>
          </p:nvSpPr>
          <p:spPr>
            <a:xfrm>
              <a:off x="422550" y="1368100"/>
              <a:ext cx="8643900" cy="3694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Exam writers may ask you to </a:t>
              </a:r>
              <a:r>
                <a:rPr b="1" lang="en" sz="1900">
                  <a:solidFill>
                    <a:schemeClr val="dk1"/>
                  </a:solidFill>
                  <a:highlight>
                    <a:srgbClr val="CADAF2"/>
                  </a:highlight>
                  <a:latin typeface="Catamaran"/>
                  <a:ea typeface="Catamaran"/>
                  <a:cs typeface="Catamaran"/>
                  <a:sym typeface="Catamaran"/>
                </a:rPr>
                <a:t>solve a simple circuit</a:t>
              </a:r>
              <a:r>
                <a:rPr lang="en" sz="1900">
                  <a:solidFill>
                    <a:schemeClr val="dk1"/>
                  </a:solidFill>
                  <a:latin typeface="Catamaran Light"/>
                  <a:ea typeface="Catamaran Light"/>
                  <a:cs typeface="Catamaran Light"/>
                  <a:sym typeface="Catamaran Light"/>
                </a:rPr>
                <a:t> as part of the power storage or transmission topic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Success on questions like these comes with </a:t>
              </a:r>
              <a:r>
                <a:rPr i="1" lang="en" sz="1900">
                  <a:solidFill>
                    <a:schemeClr val="dk1"/>
                  </a:solidFill>
                  <a:latin typeface="Catamaran Light"/>
                  <a:ea typeface="Catamaran Light"/>
                  <a:cs typeface="Catamaran Light"/>
                  <a:sym typeface="Catamaran Light"/>
                </a:rPr>
                <a:t>a lot of practice</a:t>
              </a:r>
              <a:endParaRPr i="1"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Keys to circuit analysis are </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Ohm’s Law: V = IR</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Power Equation:</a:t>
              </a:r>
              <a:r>
                <a:rPr lang="en" sz="1900">
                  <a:solidFill>
                    <a:schemeClr val="dk1"/>
                  </a:solidFill>
                  <a:latin typeface="Catamaran Light"/>
                  <a:ea typeface="Catamaran Light"/>
                  <a:cs typeface="Catamaran Light"/>
                  <a:sym typeface="Catamaran Light"/>
                </a:rPr>
                <a:t> </a:t>
              </a:r>
              <a:r>
                <a:rPr b="1" lang="en" sz="1900">
                  <a:solidFill>
                    <a:schemeClr val="dk1"/>
                  </a:solidFill>
                  <a:latin typeface="Catamaran"/>
                  <a:ea typeface="Catamaran"/>
                  <a:cs typeface="Catamaran"/>
                  <a:sym typeface="Catamaran"/>
                </a:rPr>
                <a:t>P = IV</a:t>
              </a:r>
              <a:endParaRPr b="1" sz="1900">
                <a:solidFill>
                  <a:schemeClr val="dk1"/>
                </a:solidFill>
                <a:latin typeface="Catamaran"/>
                <a:ea typeface="Catamaran"/>
                <a:cs typeface="Catamaran"/>
                <a:sym typeface="Catamaran"/>
              </a:endParaRPr>
            </a:p>
            <a:p>
              <a:pPr indent="-349250" lvl="2" marL="13716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Energy Equation: E = PΔt = P(dt)</a:t>
              </a:r>
              <a:endParaRPr b="1" sz="1900">
                <a:solidFill>
                  <a:schemeClr val="dk1"/>
                </a:solidFill>
                <a:latin typeface="Catamaran"/>
                <a:ea typeface="Catamaran"/>
                <a:cs typeface="Catamaran"/>
                <a:sym typeface="Catamaran"/>
              </a:endParaRPr>
            </a:p>
            <a:p>
              <a:pPr indent="-349250" lvl="2" marL="13716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Resistors in Series/Parallel: R   = R  + … + R  ; R  = 1 / (1/R + … + 1/R )</a:t>
              </a:r>
              <a:endParaRPr b="1" sz="1900">
                <a:solidFill>
                  <a:schemeClr val="dk1"/>
                </a:solidFill>
                <a:latin typeface="Catamaran"/>
                <a:ea typeface="Catamaran"/>
                <a:cs typeface="Catamaran"/>
                <a:sym typeface="Catamaran"/>
              </a:endParaRPr>
            </a:p>
            <a:p>
              <a:pPr indent="0" lvl="0" marL="45720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
          <p:nvSpPr>
            <p:cNvPr id="209" name="Google Shape;209;p30"/>
            <p:cNvSpPr txBox="1"/>
            <p:nvPr/>
          </p:nvSpPr>
          <p:spPr>
            <a:xfrm>
              <a:off x="4850900" y="3527775"/>
              <a:ext cx="2586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latin typeface="Catamaran"/>
                  <a:ea typeface="Catamaran"/>
                  <a:cs typeface="Catamaran"/>
                  <a:sym typeface="Catamaran"/>
                </a:rPr>
                <a:t>S</a:t>
              </a:r>
              <a:endParaRPr b="1" sz="1300">
                <a:solidFill>
                  <a:schemeClr val="dk1"/>
                </a:solidFill>
                <a:latin typeface="Catamaran"/>
                <a:ea typeface="Catamaran"/>
                <a:cs typeface="Catamaran"/>
                <a:sym typeface="Catamaran"/>
              </a:endParaRPr>
            </a:p>
          </p:txBody>
        </p:sp>
        <p:sp>
          <p:nvSpPr>
            <p:cNvPr id="210" name="Google Shape;210;p30"/>
            <p:cNvSpPr txBox="1"/>
            <p:nvPr/>
          </p:nvSpPr>
          <p:spPr>
            <a:xfrm>
              <a:off x="5338200" y="3527775"/>
              <a:ext cx="2586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latin typeface="Catamaran"/>
                  <a:ea typeface="Catamaran"/>
                  <a:cs typeface="Catamaran"/>
                  <a:sym typeface="Catamaran"/>
                </a:rPr>
                <a:t>1</a:t>
              </a:r>
              <a:endParaRPr b="1" sz="1300">
                <a:solidFill>
                  <a:schemeClr val="dk1"/>
                </a:solidFill>
                <a:latin typeface="Catamaran"/>
                <a:ea typeface="Catamaran"/>
                <a:cs typeface="Catamaran"/>
                <a:sym typeface="Catamaran"/>
              </a:endParaRPr>
            </a:p>
          </p:txBody>
        </p:sp>
        <p:sp>
          <p:nvSpPr>
            <p:cNvPr id="211" name="Google Shape;211;p30"/>
            <p:cNvSpPr txBox="1"/>
            <p:nvPr/>
          </p:nvSpPr>
          <p:spPr>
            <a:xfrm>
              <a:off x="6119475" y="3527775"/>
              <a:ext cx="2586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latin typeface="Catamaran"/>
                  <a:ea typeface="Catamaran"/>
                  <a:cs typeface="Catamaran"/>
                  <a:sym typeface="Catamaran"/>
                </a:rPr>
                <a:t>n</a:t>
              </a:r>
              <a:endParaRPr b="1" sz="1300">
                <a:solidFill>
                  <a:schemeClr val="dk1"/>
                </a:solidFill>
                <a:latin typeface="Catamaran"/>
                <a:ea typeface="Catamaran"/>
                <a:cs typeface="Catamaran"/>
                <a:sym typeface="Catamaran"/>
              </a:endParaRPr>
            </a:p>
          </p:txBody>
        </p:sp>
        <p:sp>
          <p:nvSpPr>
            <p:cNvPr id="212" name="Google Shape;212;p30"/>
            <p:cNvSpPr txBox="1"/>
            <p:nvPr/>
          </p:nvSpPr>
          <p:spPr>
            <a:xfrm>
              <a:off x="6496725" y="3527775"/>
              <a:ext cx="2586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latin typeface="Catamaran"/>
                  <a:ea typeface="Catamaran"/>
                  <a:cs typeface="Catamaran"/>
                  <a:sym typeface="Catamaran"/>
                </a:rPr>
                <a:t>P</a:t>
              </a:r>
              <a:endParaRPr b="1" sz="1300">
                <a:solidFill>
                  <a:schemeClr val="dk1"/>
                </a:solidFill>
                <a:latin typeface="Catamaran"/>
                <a:ea typeface="Catamaran"/>
                <a:cs typeface="Catamaran"/>
                <a:sym typeface="Catamaran"/>
              </a:endParaRPr>
            </a:p>
          </p:txBody>
        </p:sp>
        <p:sp>
          <p:nvSpPr>
            <p:cNvPr id="213" name="Google Shape;213;p30"/>
            <p:cNvSpPr txBox="1"/>
            <p:nvPr/>
          </p:nvSpPr>
          <p:spPr>
            <a:xfrm>
              <a:off x="7501425" y="3527775"/>
              <a:ext cx="2586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latin typeface="Catamaran"/>
                  <a:ea typeface="Catamaran"/>
                  <a:cs typeface="Catamaran"/>
                  <a:sym typeface="Catamaran"/>
                </a:rPr>
                <a:t>1</a:t>
              </a:r>
              <a:endParaRPr b="1" sz="1300">
                <a:solidFill>
                  <a:schemeClr val="dk1"/>
                </a:solidFill>
                <a:latin typeface="Catamaran"/>
                <a:ea typeface="Catamaran"/>
                <a:cs typeface="Catamaran"/>
                <a:sym typeface="Catamaran"/>
              </a:endParaRPr>
            </a:p>
          </p:txBody>
        </p:sp>
        <p:sp>
          <p:nvSpPr>
            <p:cNvPr id="214" name="Google Shape;214;p30"/>
            <p:cNvSpPr txBox="1"/>
            <p:nvPr/>
          </p:nvSpPr>
          <p:spPr>
            <a:xfrm>
              <a:off x="8462850" y="3527775"/>
              <a:ext cx="2586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latin typeface="Catamaran"/>
                  <a:ea typeface="Catamaran"/>
                  <a:cs typeface="Catamaran"/>
                  <a:sym typeface="Catamaran"/>
                </a:rPr>
                <a:t>n</a:t>
              </a:r>
              <a:endParaRPr b="1" sz="1300">
                <a:solidFill>
                  <a:schemeClr val="dk1"/>
                </a:solidFill>
                <a:latin typeface="Catamaran"/>
                <a:ea typeface="Catamaran"/>
                <a:cs typeface="Catamaran"/>
                <a:sym typeface="Catamaran"/>
              </a:endParaRPr>
            </a:p>
          </p:txBody>
        </p:sp>
      </p:grpSp>
      <p:pic>
        <p:nvPicPr>
          <p:cNvPr id="215" name="Google Shape;215;p30"/>
          <p:cNvPicPr preferRelativeResize="0"/>
          <p:nvPr/>
        </p:nvPicPr>
        <p:blipFill>
          <a:blip r:embed="rId3">
            <a:alphaModFix/>
          </a:blip>
          <a:stretch>
            <a:fillRect/>
          </a:stretch>
        </p:blipFill>
        <p:spPr>
          <a:xfrm>
            <a:off x="2738875" y="3803650"/>
            <a:ext cx="3666250" cy="1230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