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5143500" cx="9144000"/>
  <p:notesSz cx="6858000" cy="9144000"/>
  <p:embeddedFontLst>
    <p:embeddedFont>
      <p:font typeface="Catamaran"/>
      <p:regular r:id="rId20"/>
      <p:bold r:id="rId21"/>
    </p:embeddedFont>
    <p:embeddedFont>
      <p:font typeface="Fira Sans Extra Condensed Medium"/>
      <p:regular r:id="rId22"/>
      <p:bold r:id="rId23"/>
      <p:italic r:id="rId24"/>
      <p:boldItalic r:id="rId25"/>
    </p:embeddedFont>
    <p:embeddedFont>
      <p:font typeface="Livvic"/>
      <p:regular r:id="rId26"/>
      <p:bold r:id="rId27"/>
      <p:italic r:id="rId28"/>
      <p:boldItalic r:id="rId29"/>
    </p:embeddedFont>
    <p:embeddedFont>
      <p:font typeface="Catamaran Light"/>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Catamaran-regular.fntdata"/><Relationship Id="rId22" Type="http://schemas.openxmlformats.org/officeDocument/2006/relationships/font" Target="fonts/FiraSansExtraCondensedMedium-regular.fntdata"/><Relationship Id="rId21" Type="http://schemas.openxmlformats.org/officeDocument/2006/relationships/font" Target="fonts/Catamaran-bold.fntdata"/><Relationship Id="rId24" Type="http://schemas.openxmlformats.org/officeDocument/2006/relationships/font" Target="fonts/FiraSansExtraCondensedMedium-italic.fntdata"/><Relationship Id="rId23" Type="http://schemas.openxmlformats.org/officeDocument/2006/relationships/font" Target="fonts/FiraSansExtraCondensedMedium-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ivvic-regular.fntdata"/><Relationship Id="rId25" Type="http://schemas.openxmlformats.org/officeDocument/2006/relationships/font" Target="fonts/FiraSansExtraCondensedMedium-boldItalic.fntdata"/><Relationship Id="rId28" Type="http://schemas.openxmlformats.org/officeDocument/2006/relationships/font" Target="fonts/Livvic-italic.fntdata"/><Relationship Id="rId27" Type="http://schemas.openxmlformats.org/officeDocument/2006/relationships/font" Target="fonts/Livvic-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ivvic-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atamaranLight-bold.fntdata"/><Relationship Id="rId30" Type="http://schemas.openxmlformats.org/officeDocument/2006/relationships/font" Target="fonts/CatamaranLight-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0b1d54beb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0b1d54beb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0b1d54beb2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0b1d54beb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ea080508e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ea080508e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0b1d54beb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0b1d54beb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5158d5a3e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158d5a3e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Here, you can link or mention any online or book resources that helped you in this event when you were a competitor. Try to avoid general resources like scioly wiki, because they probably already are familiar with it.</a:t>
            </a:r>
            <a:endParaRPr b="1" sz="1200">
              <a:solidFill>
                <a:srgbClr val="3C4043"/>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5465e7bc0b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5465e7bc0b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(replace picture with a picture from one of our tournaments)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3e13d9a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3e13d9a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For Builds: </a:t>
            </a:r>
            <a:r>
              <a:rPr lang="en" sz="1200">
                <a:solidFill>
                  <a:srgbClr val="3C4043"/>
                </a:solidFill>
              </a:rPr>
              <a:t>Replace</a:t>
            </a:r>
            <a:r>
              <a:rPr i="1" lang="en" sz="1200">
                <a:solidFill>
                  <a:srgbClr val="3C4043"/>
                </a:solidFill>
              </a:rPr>
              <a:t> difficult topics</a:t>
            </a:r>
            <a:r>
              <a:rPr lang="en" sz="1200">
                <a:solidFill>
                  <a:srgbClr val="3C4043"/>
                </a:solidFill>
              </a:rPr>
              <a:t> with </a:t>
            </a:r>
            <a:r>
              <a:rPr i="1" lang="en" sz="1200">
                <a:solidFill>
                  <a:srgbClr val="3C4043"/>
                </a:solidFill>
              </a:rPr>
              <a:t>physical principles</a:t>
            </a:r>
            <a:r>
              <a:rPr lang="en" sz="1200">
                <a:solidFill>
                  <a:srgbClr val="3C4043"/>
                </a:solidFill>
              </a:rPr>
              <a:t> </a:t>
            </a:r>
            <a:r>
              <a:rPr lang="en" sz="1200">
                <a:solidFill>
                  <a:srgbClr val="3C4043"/>
                </a:solidFill>
              </a:rPr>
              <a:t>involved</a:t>
            </a:r>
            <a:r>
              <a:rPr lang="en" sz="1200">
                <a:solidFill>
                  <a:srgbClr val="3C4043"/>
                </a:solidFill>
              </a:rPr>
              <a:t> in the build and replace </a:t>
            </a:r>
            <a:r>
              <a:rPr i="1" lang="en" sz="1200">
                <a:solidFill>
                  <a:srgbClr val="3C4043"/>
                </a:solidFill>
              </a:rPr>
              <a:t>common questions</a:t>
            </a:r>
            <a:r>
              <a:rPr lang="en" sz="1200">
                <a:solidFill>
                  <a:srgbClr val="3C4043"/>
                </a:solidFill>
              </a:rPr>
              <a:t> </a:t>
            </a:r>
            <a:r>
              <a:rPr lang="en" sz="1200">
                <a:solidFill>
                  <a:srgbClr val="3C4043"/>
                </a:solidFill>
              </a:rPr>
              <a:t>with</a:t>
            </a:r>
            <a:r>
              <a:rPr lang="en" sz="1200">
                <a:solidFill>
                  <a:srgbClr val="3C4043"/>
                </a:solidFill>
              </a:rPr>
              <a:t> </a:t>
            </a:r>
            <a:r>
              <a:rPr i="1" lang="en" sz="1200">
                <a:solidFill>
                  <a:srgbClr val="3C4043"/>
                </a:solidFill>
              </a:rPr>
              <a:t>common designs</a:t>
            </a:r>
            <a:endParaRPr i="1" sz="1200">
              <a:solidFill>
                <a:srgbClr val="3C4043"/>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5522eb7919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5522eb7919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0b1d54beb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0b1d54beb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ea080508e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ea080508e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ea080508e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ea080508e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ea080508e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ea080508e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0b4243b4ea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0b4243b4ea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ea080508e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ea080508e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8" name="Shape 8"/>
        <p:cNvGrpSpPr/>
        <p:nvPr/>
      </p:nvGrpSpPr>
      <p:grpSpPr>
        <a:xfrm>
          <a:off x="0" y="0"/>
          <a:ext cx="0" cy="0"/>
          <a:chOff x="0" y="0"/>
          <a:chExt cx="0" cy="0"/>
        </a:xfrm>
      </p:grpSpPr>
      <p:sp>
        <p:nvSpPr>
          <p:cNvPr id="9" name="Google Shape;9;p2"/>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 name="Google Shape;10;p2"/>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61" name="Shape 61"/>
        <p:cNvGrpSpPr/>
        <p:nvPr/>
      </p:nvGrpSpPr>
      <p:grpSpPr>
        <a:xfrm>
          <a:off x="0" y="0"/>
          <a:ext cx="0" cy="0"/>
          <a:chOff x="0" y="0"/>
          <a:chExt cx="0" cy="0"/>
        </a:xfrm>
      </p:grpSpPr>
      <p:sp>
        <p:nvSpPr>
          <p:cNvPr id="62" name="Google Shape;62;p11"/>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63" name="Shape 63"/>
        <p:cNvGrpSpPr/>
        <p:nvPr/>
      </p:nvGrpSpPr>
      <p:grpSpPr>
        <a:xfrm>
          <a:off x="0" y="0"/>
          <a:ext cx="0" cy="0"/>
          <a:chOff x="0" y="0"/>
          <a:chExt cx="0" cy="0"/>
        </a:xfrm>
      </p:grpSpPr>
      <p:sp>
        <p:nvSpPr>
          <p:cNvPr id="64" name="Google Shape;64;p12"/>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5" name="Google Shape;65;p12"/>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66" name="Shape 66"/>
        <p:cNvGrpSpPr/>
        <p:nvPr/>
      </p:nvGrpSpPr>
      <p:grpSpPr>
        <a:xfrm>
          <a:off x="0" y="0"/>
          <a:ext cx="0" cy="0"/>
          <a:chOff x="0" y="0"/>
          <a:chExt cx="0" cy="0"/>
        </a:xfrm>
      </p:grpSpPr>
      <p:sp>
        <p:nvSpPr>
          <p:cNvPr id="67" name="Google Shape;67;p13"/>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8" name="Google Shape;68;p13"/>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69" name="Google Shape;69;p13"/>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0" name="Google Shape;70;p13"/>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1" name="Google Shape;71;p13"/>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2" name="Google Shape;72;p13"/>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73" name="Google Shape;73;p13"/>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13"/>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5" name="Google Shape;75;p13"/>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6" name="Google Shape;76;p13"/>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7" name="Google Shape;77;p13"/>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8" name="Google Shape;78;p13"/>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9" name="Google Shape;79;p13"/>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80" name="Shape 80"/>
        <p:cNvGrpSpPr/>
        <p:nvPr/>
      </p:nvGrpSpPr>
      <p:grpSpPr>
        <a:xfrm>
          <a:off x="0" y="0"/>
          <a:ext cx="0" cy="0"/>
          <a:chOff x="0" y="0"/>
          <a:chExt cx="0" cy="0"/>
        </a:xfrm>
      </p:grpSpPr>
      <p:sp>
        <p:nvSpPr>
          <p:cNvPr id="81" name="Google Shape;81;p14"/>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82" name="Shape 82"/>
        <p:cNvGrpSpPr/>
        <p:nvPr/>
      </p:nvGrpSpPr>
      <p:grpSpPr>
        <a:xfrm>
          <a:off x="0" y="0"/>
          <a:ext cx="0" cy="0"/>
          <a:chOff x="0" y="0"/>
          <a:chExt cx="0" cy="0"/>
        </a:xfrm>
      </p:grpSpPr>
      <p:sp>
        <p:nvSpPr>
          <p:cNvPr id="83" name="Google Shape;83;p15"/>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4" name="Google Shape;84;p15"/>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5" name="Google Shape;85;p15"/>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6" name="Google Shape;86;p15"/>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7" name="Google Shape;87;p15"/>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88" name="Shape 88"/>
        <p:cNvGrpSpPr/>
        <p:nvPr/>
      </p:nvGrpSpPr>
      <p:grpSpPr>
        <a:xfrm>
          <a:off x="0" y="0"/>
          <a:ext cx="0" cy="0"/>
          <a:chOff x="0" y="0"/>
          <a:chExt cx="0" cy="0"/>
        </a:xfrm>
      </p:grpSpPr>
      <p:sp>
        <p:nvSpPr>
          <p:cNvPr id="89" name="Google Shape;89;p16"/>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 name="Google Shape;90;p16"/>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91" name="Shape 91"/>
        <p:cNvGrpSpPr/>
        <p:nvPr/>
      </p:nvGrpSpPr>
      <p:grpSpPr>
        <a:xfrm>
          <a:off x="0" y="0"/>
          <a:ext cx="0" cy="0"/>
          <a:chOff x="0" y="0"/>
          <a:chExt cx="0" cy="0"/>
        </a:xfrm>
      </p:grpSpPr>
      <p:sp>
        <p:nvSpPr>
          <p:cNvPr id="92" name="Google Shape;92;p17"/>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3" name="Google Shape;93;p17"/>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4" name="Google Shape;94;p17"/>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95" name="Google Shape;95;p17"/>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6" name="Google Shape;96;p17"/>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7" name="Google Shape;97;p17"/>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8" name="Google Shape;98;p17"/>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99" name="Shape 99"/>
        <p:cNvGrpSpPr/>
        <p:nvPr/>
      </p:nvGrpSpPr>
      <p:grpSpPr>
        <a:xfrm>
          <a:off x="0" y="0"/>
          <a:ext cx="0" cy="0"/>
          <a:chOff x="0" y="0"/>
          <a:chExt cx="0" cy="0"/>
        </a:xfrm>
      </p:grpSpPr>
      <p:sp>
        <p:nvSpPr>
          <p:cNvPr id="100" name="Google Shape;100;p18"/>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1" name="Google Shape;101;p18"/>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02" name="Google Shape;102;p18"/>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3" name="Google Shape;103;p18"/>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04" name="Google Shape;104;p18"/>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105" name="Shape 105"/>
        <p:cNvGrpSpPr/>
        <p:nvPr/>
      </p:nvGrpSpPr>
      <p:grpSpPr>
        <a:xfrm>
          <a:off x="0" y="0"/>
          <a:ext cx="0" cy="0"/>
          <a:chOff x="0" y="0"/>
          <a:chExt cx="0" cy="0"/>
        </a:xfrm>
      </p:grpSpPr>
      <p:sp>
        <p:nvSpPr>
          <p:cNvPr id="106" name="Google Shape;106;p19"/>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107" name="Google Shape;107;p19"/>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108" name="Shape 108"/>
        <p:cNvGrpSpPr/>
        <p:nvPr/>
      </p:nvGrpSpPr>
      <p:grpSpPr>
        <a:xfrm>
          <a:off x="0" y="0"/>
          <a:ext cx="0" cy="0"/>
          <a:chOff x="0" y="0"/>
          <a:chExt cx="0" cy="0"/>
        </a:xfrm>
      </p:grpSpPr>
      <p:sp>
        <p:nvSpPr>
          <p:cNvPr id="109" name="Google Shape;109;p20"/>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0" name="Google Shape;110;p20"/>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1" name="Shape 11"/>
        <p:cNvGrpSpPr/>
        <p:nvPr/>
      </p:nvGrpSpPr>
      <p:grpSpPr>
        <a:xfrm>
          <a:off x="0" y="0"/>
          <a:ext cx="0" cy="0"/>
          <a:chOff x="0" y="0"/>
          <a:chExt cx="0" cy="0"/>
        </a:xfrm>
      </p:grpSpPr>
      <p:sp>
        <p:nvSpPr>
          <p:cNvPr id="12" name="Google Shape;12;p3"/>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 name="Google Shape;13;p3"/>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3"/>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 name="Google Shape;16;p3"/>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 name="Google Shape;17;p3"/>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9" name="Google Shape;19;p3"/>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0" name="Google Shape;20;p3"/>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p:nvPr>
            <p:ph idx="9" type="ctrTitle"/>
          </p:nvPr>
        </p:nvSpPr>
        <p:spPr>
          <a:xfrm rot="5400000">
            <a:off x="6601629"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 name="Google Shape;22;p3"/>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3" name="Google Shape;23;p3"/>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4" name="Google Shape;24;p3"/>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6" name="Google Shape;26;p3"/>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7" name="Google Shape;27;p3"/>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111" name="Shape 111"/>
        <p:cNvGrpSpPr/>
        <p:nvPr/>
      </p:nvGrpSpPr>
      <p:grpSpPr>
        <a:xfrm>
          <a:off x="0" y="0"/>
          <a:ext cx="0" cy="0"/>
          <a:chOff x="0" y="0"/>
          <a:chExt cx="0" cy="0"/>
        </a:xfrm>
      </p:grpSpPr>
      <p:sp>
        <p:nvSpPr>
          <p:cNvPr id="112" name="Google Shape;112;p21"/>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3" name="Google Shape;113;p21"/>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4" name="Google Shape;114;p21"/>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28" name="Shape 28"/>
        <p:cNvGrpSpPr/>
        <p:nvPr/>
      </p:nvGrpSpPr>
      <p:grpSpPr>
        <a:xfrm>
          <a:off x="0" y="0"/>
          <a:ext cx="0" cy="0"/>
          <a:chOff x="0" y="0"/>
          <a:chExt cx="0" cy="0"/>
        </a:xfrm>
      </p:grpSpPr>
      <p:sp>
        <p:nvSpPr>
          <p:cNvPr id="29" name="Google Shape;29;p4"/>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0" name="Google Shape;30;p4"/>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31" name="Shape 31"/>
        <p:cNvGrpSpPr/>
        <p:nvPr/>
      </p:nvGrpSpPr>
      <p:grpSpPr>
        <a:xfrm>
          <a:off x="0" y="0"/>
          <a:ext cx="0" cy="0"/>
          <a:chOff x="0" y="0"/>
          <a:chExt cx="0" cy="0"/>
        </a:xfrm>
      </p:grpSpPr>
      <p:sp>
        <p:nvSpPr>
          <p:cNvPr id="32" name="Google Shape;32;p5"/>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3" name="Google Shape;33;p5"/>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4" name="Google Shape;34;p5"/>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5"/>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6" name="Google Shape;36;p5"/>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7" name="Google Shape;37;p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8" name="Google Shape;38;p5"/>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9" name="Google Shape;39;p5"/>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 name="Google Shape;40;p5"/>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41" name="Shape 41"/>
        <p:cNvGrpSpPr/>
        <p:nvPr/>
      </p:nvGrpSpPr>
      <p:grpSpPr>
        <a:xfrm>
          <a:off x="0" y="0"/>
          <a:ext cx="0" cy="0"/>
          <a:chOff x="0" y="0"/>
          <a:chExt cx="0" cy="0"/>
        </a:xfrm>
      </p:grpSpPr>
      <p:sp>
        <p:nvSpPr>
          <p:cNvPr id="42" name="Google Shape;42;p6"/>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3" name="Google Shape;43;p6"/>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4" name="Google Shape;44;p6"/>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5" name="Google Shape;45;p6"/>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 name="Google Shape;46;p6"/>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7" name="Google Shape;47;p6"/>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8" name="Google Shape;48;p6"/>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49" name="Shape 49"/>
        <p:cNvGrpSpPr/>
        <p:nvPr/>
      </p:nvGrpSpPr>
      <p:grpSpPr>
        <a:xfrm>
          <a:off x="0" y="0"/>
          <a:ext cx="0" cy="0"/>
          <a:chOff x="0" y="0"/>
          <a:chExt cx="0" cy="0"/>
        </a:xfrm>
      </p:grpSpPr>
      <p:sp>
        <p:nvSpPr>
          <p:cNvPr id="50" name="Google Shape;50;p7"/>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51" name="Google Shape;51;p7"/>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1200"/>
              <a:buNone/>
              <a:defRPr/>
            </a:lvl2pPr>
            <a:lvl3pPr lvl="2" rtl="0" algn="r">
              <a:lnSpc>
                <a:spcPct val="100000"/>
              </a:lnSpc>
              <a:spcBef>
                <a:spcPts val="0"/>
              </a:spcBef>
              <a:spcAft>
                <a:spcPts val="0"/>
              </a:spcAft>
              <a:buSzPts val="12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200"/>
              <a:buNone/>
              <a:defRPr/>
            </a:lvl5pPr>
            <a:lvl6pPr lvl="5" rtl="0" algn="r">
              <a:lnSpc>
                <a:spcPct val="100000"/>
              </a:lnSpc>
              <a:spcBef>
                <a:spcPts val="0"/>
              </a:spcBef>
              <a:spcAft>
                <a:spcPts val="0"/>
              </a:spcAft>
              <a:buSzPts val="1200"/>
              <a:buNone/>
              <a:defRPr/>
            </a:lvl6pPr>
            <a:lvl7pPr lvl="6" rtl="0" algn="r">
              <a:lnSpc>
                <a:spcPct val="100000"/>
              </a:lnSpc>
              <a:spcBef>
                <a:spcPts val="0"/>
              </a:spcBef>
              <a:spcAft>
                <a:spcPts val="0"/>
              </a:spcAft>
              <a:buSzPts val="1200"/>
              <a:buNone/>
              <a:defRPr/>
            </a:lvl7pPr>
            <a:lvl8pPr lvl="7" rtl="0" algn="r">
              <a:lnSpc>
                <a:spcPct val="100000"/>
              </a:lnSpc>
              <a:spcBef>
                <a:spcPts val="0"/>
              </a:spcBef>
              <a:spcAft>
                <a:spcPts val="0"/>
              </a:spcAft>
              <a:buSzPts val="1200"/>
              <a:buNone/>
              <a:defRPr/>
            </a:lvl8pPr>
            <a:lvl9pPr lvl="8" rtl="0" algn="r">
              <a:lnSpc>
                <a:spcPct val="100000"/>
              </a:lnSpc>
              <a:spcBef>
                <a:spcPts val="0"/>
              </a:spcBef>
              <a:spcAft>
                <a:spcPts val="0"/>
              </a:spcAft>
              <a:buSzPts val="12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52" name="Shape 52"/>
        <p:cNvGrpSpPr/>
        <p:nvPr/>
      </p:nvGrpSpPr>
      <p:grpSpPr>
        <a:xfrm>
          <a:off x="0" y="0"/>
          <a:ext cx="0" cy="0"/>
          <a:chOff x="0" y="0"/>
          <a:chExt cx="0" cy="0"/>
        </a:xfrm>
      </p:grpSpPr>
      <p:sp>
        <p:nvSpPr>
          <p:cNvPr id="53" name="Google Shape;53;p8"/>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 name="Google Shape;54;p8"/>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55" name="Shape 55"/>
        <p:cNvGrpSpPr/>
        <p:nvPr/>
      </p:nvGrpSpPr>
      <p:grpSpPr>
        <a:xfrm>
          <a:off x="0" y="0"/>
          <a:ext cx="0" cy="0"/>
          <a:chOff x="0" y="0"/>
          <a:chExt cx="0" cy="0"/>
        </a:xfrm>
      </p:grpSpPr>
      <p:sp>
        <p:nvSpPr>
          <p:cNvPr id="56" name="Google Shape;56;p9"/>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7" name="Google Shape;57;p9"/>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58" name="Shape 58"/>
        <p:cNvGrpSpPr/>
        <p:nvPr/>
      </p:nvGrpSpPr>
      <p:grpSpPr>
        <a:xfrm>
          <a:off x="0" y="0"/>
          <a:ext cx="0" cy="0"/>
          <a:chOff x="0" y="0"/>
          <a:chExt cx="0" cy="0"/>
        </a:xfrm>
      </p:grpSpPr>
      <p:sp>
        <p:nvSpPr>
          <p:cNvPr id="59" name="Google Shape;59;p10"/>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0" name="Google Shape;60;p10"/>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pic>
        <p:nvPicPr>
          <p:cNvPr id="119" name="Google Shape;119;p22"/>
          <p:cNvPicPr preferRelativeResize="0"/>
          <p:nvPr/>
        </p:nvPicPr>
        <p:blipFill rotWithShape="1">
          <a:blip r:embed="rId3">
            <a:alphaModFix/>
          </a:blip>
          <a:srcRect b="0" l="13431" r="35979" t="0"/>
          <a:stretch/>
        </p:blipFill>
        <p:spPr>
          <a:xfrm>
            <a:off x="3940124" y="0"/>
            <a:ext cx="5203875" cy="5143500"/>
          </a:xfrm>
          <a:prstGeom prst="rect">
            <a:avLst/>
          </a:prstGeom>
          <a:noFill/>
          <a:ln>
            <a:noFill/>
          </a:ln>
        </p:spPr>
      </p:pic>
      <p:sp>
        <p:nvSpPr>
          <p:cNvPr id="120" name="Google Shape;120;p22"/>
          <p:cNvSpPr/>
          <p:nvPr/>
        </p:nvSpPr>
        <p:spPr>
          <a:xfrm rot="5400000">
            <a:off x="1133550" y="414025"/>
            <a:ext cx="3358800" cy="4366800"/>
          </a:xfrm>
          <a:prstGeom prst="rect">
            <a:avLst/>
          </a:prstGeom>
          <a:solidFill>
            <a:schemeClr val="accent1">
              <a:alpha val="861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2"/>
          <p:cNvSpPr txBox="1"/>
          <p:nvPr>
            <p:ph idx="1" type="subTitle"/>
          </p:nvPr>
        </p:nvSpPr>
        <p:spPr>
          <a:xfrm>
            <a:off x="843075" y="3324525"/>
            <a:ext cx="3217200" cy="7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solidFill>
                  <a:schemeClr val="lt1"/>
                </a:solidFill>
              </a:rPr>
              <a:t>Georgia Tech Event Workshop Series 2024-25</a:t>
            </a:r>
            <a:endParaRPr sz="1500">
              <a:solidFill>
                <a:schemeClr val="lt1"/>
              </a:solidFill>
            </a:endParaRPr>
          </a:p>
        </p:txBody>
      </p:sp>
      <p:sp>
        <p:nvSpPr>
          <p:cNvPr id="122" name="Google Shape;122;p22"/>
          <p:cNvSpPr txBox="1"/>
          <p:nvPr>
            <p:ph type="ctrTitle"/>
          </p:nvPr>
        </p:nvSpPr>
        <p:spPr>
          <a:xfrm>
            <a:off x="762175" y="1451125"/>
            <a:ext cx="4592400" cy="9234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a:solidFill>
                  <a:schemeClr val="lt1"/>
                </a:solidFill>
              </a:rPr>
              <a:t>Write It Do It</a:t>
            </a:r>
            <a:endParaRPr>
              <a:solidFill>
                <a:schemeClr val="lt1"/>
              </a:solidFill>
              <a:latin typeface="Livvic"/>
              <a:ea typeface="Livvic"/>
              <a:cs typeface="Livvic"/>
              <a:sym typeface="Livvic"/>
            </a:endParaRPr>
          </a:p>
        </p:txBody>
      </p:sp>
      <p:pic>
        <p:nvPicPr>
          <p:cNvPr id="123" name="Google Shape;123;p22"/>
          <p:cNvPicPr preferRelativeResize="0"/>
          <p:nvPr/>
        </p:nvPicPr>
        <p:blipFill>
          <a:blip r:embed="rId4">
            <a:alphaModFix/>
          </a:blip>
          <a:stretch>
            <a:fillRect/>
          </a:stretch>
        </p:blipFill>
        <p:spPr>
          <a:xfrm>
            <a:off x="7129200" y="185150"/>
            <a:ext cx="1782300" cy="1782300"/>
          </a:xfrm>
          <a:prstGeom prst="ellipse">
            <a:avLst/>
          </a:prstGeom>
          <a:noFill/>
          <a:ln cap="flat" cmpd="sng" w="28575">
            <a:solidFill>
              <a:schemeClr val="accent4"/>
            </a:solidFill>
            <a:prstDash val="solid"/>
            <a:round/>
            <a:headEnd len="sm" w="sm" type="none"/>
            <a:tailEnd len="sm" w="sm" type="none"/>
          </a:ln>
        </p:spPr>
      </p:pic>
      <p:sp>
        <p:nvSpPr>
          <p:cNvPr id="124" name="Google Shape;124;p22"/>
          <p:cNvSpPr txBox="1"/>
          <p:nvPr>
            <p:ph type="ctrTitle"/>
          </p:nvPr>
        </p:nvSpPr>
        <p:spPr>
          <a:xfrm>
            <a:off x="843075" y="2557025"/>
            <a:ext cx="4592400" cy="5850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2600">
                <a:solidFill>
                  <a:srgbClr val="EFD67E"/>
                </a:solidFill>
              </a:rPr>
              <a:t>[Division B/C]</a:t>
            </a:r>
            <a:endParaRPr sz="2600">
              <a:solidFill>
                <a:srgbClr val="EFD67E"/>
              </a:solidFill>
              <a:latin typeface="Livvic"/>
              <a:ea typeface="Livvic"/>
              <a:cs typeface="Livvic"/>
              <a:sym typeface="Livv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8" name="Shape 198"/>
        <p:cNvGrpSpPr/>
        <p:nvPr/>
      </p:nvGrpSpPr>
      <p:grpSpPr>
        <a:xfrm>
          <a:off x="0" y="0"/>
          <a:ext cx="0" cy="0"/>
          <a:chOff x="0" y="0"/>
          <a:chExt cx="0" cy="0"/>
        </a:xfrm>
      </p:grpSpPr>
      <p:sp>
        <p:nvSpPr>
          <p:cNvPr id="199" name="Google Shape;199;p3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1"/>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Example models</a:t>
            </a:r>
            <a:endParaRPr sz="3300">
              <a:solidFill>
                <a:schemeClr val="lt1"/>
              </a:solidFill>
              <a:latin typeface="Livvic"/>
              <a:ea typeface="Livvic"/>
              <a:cs typeface="Livvic"/>
              <a:sym typeface="Livvic"/>
            </a:endParaRPr>
          </a:p>
        </p:txBody>
      </p:sp>
      <p:pic>
        <p:nvPicPr>
          <p:cNvPr id="201" name="Google Shape;201;p31"/>
          <p:cNvPicPr preferRelativeResize="0"/>
          <p:nvPr/>
        </p:nvPicPr>
        <p:blipFill>
          <a:blip r:embed="rId3">
            <a:alphaModFix/>
          </a:blip>
          <a:stretch>
            <a:fillRect/>
          </a:stretch>
        </p:blipFill>
        <p:spPr>
          <a:xfrm rot="-5400000">
            <a:off x="2759837" y="768287"/>
            <a:ext cx="3624325" cy="4628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sp>
        <p:nvSpPr>
          <p:cNvPr id="206" name="Google Shape;206;p3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2"/>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Example models</a:t>
            </a:r>
            <a:endParaRPr sz="3300">
              <a:solidFill>
                <a:schemeClr val="lt1"/>
              </a:solidFill>
              <a:latin typeface="Livvic"/>
              <a:ea typeface="Livvic"/>
              <a:cs typeface="Livvic"/>
              <a:sym typeface="Livvic"/>
            </a:endParaRPr>
          </a:p>
        </p:txBody>
      </p:sp>
      <p:pic>
        <p:nvPicPr>
          <p:cNvPr id="208" name="Google Shape;208;p32"/>
          <p:cNvPicPr preferRelativeResize="0"/>
          <p:nvPr/>
        </p:nvPicPr>
        <p:blipFill>
          <a:blip r:embed="rId3">
            <a:alphaModFix/>
          </a:blip>
          <a:stretch>
            <a:fillRect/>
          </a:stretch>
        </p:blipFill>
        <p:spPr>
          <a:xfrm>
            <a:off x="4164850" y="1260549"/>
            <a:ext cx="2508560" cy="3668699"/>
          </a:xfrm>
          <a:prstGeom prst="rect">
            <a:avLst/>
          </a:prstGeom>
          <a:noFill/>
          <a:ln>
            <a:noFill/>
          </a:ln>
        </p:spPr>
      </p:pic>
      <p:pic>
        <p:nvPicPr>
          <p:cNvPr id="209" name="Google Shape;209;p32"/>
          <p:cNvPicPr preferRelativeResize="0"/>
          <p:nvPr/>
        </p:nvPicPr>
        <p:blipFill>
          <a:blip r:embed="rId4">
            <a:alphaModFix/>
          </a:blip>
          <a:stretch>
            <a:fillRect/>
          </a:stretch>
        </p:blipFill>
        <p:spPr>
          <a:xfrm>
            <a:off x="1388450" y="1260550"/>
            <a:ext cx="2667646" cy="366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3" name="Shape 213"/>
        <p:cNvGrpSpPr/>
        <p:nvPr/>
      </p:nvGrpSpPr>
      <p:grpSpPr>
        <a:xfrm>
          <a:off x="0" y="0"/>
          <a:ext cx="0" cy="0"/>
          <a:chOff x="0" y="0"/>
          <a:chExt cx="0" cy="0"/>
        </a:xfrm>
      </p:grpSpPr>
      <p:sp>
        <p:nvSpPr>
          <p:cNvPr id="214" name="Google Shape;214;p33"/>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3"/>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from a Veteran</a:t>
            </a:r>
            <a:endParaRPr sz="3300">
              <a:solidFill>
                <a:schemeClr val="lt1"/>
              </a:solidFill>
              <a:latin typeface="Livvic"/>
              <a:ea typeface="Livvic"/>
              <a:cs typeface="Livvic"/>
              <a:sym typeface="Livvic"/>
            </a:endParaRPr>
          </a:p>
        </p:txBody>
      </p:sp>
      <p:sp>
        <p:nvSpPr>
          <p:cNvPr id="216" name="Google Shape;216;p33"/>
          <p:cNvSpPr txBox="1"/>
          <p:nvPr/>
        </p:nvSpPr>
        <p:spPr>
          <a:xfrm>
            <a:off x="419250" y="1485700"/>
            <a:ext cx="8298900" cy="3586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Time management is incredibly important - as both a writer and a doer, you need to know how to pace yourself</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People that think alike tend to do better as a pair - someone who looks at the words you write and thinks the same thing. If you can, test for it</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Writing in a way your doer understands takes a lot of practice - so practice as much as possible, many DIFFERENT KINDS of builds! (origami, K’NEX, drawings)</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Come up with standards between the two of you that you have in common  - use centimeters (width of pinky), inches, thumb-lengths, whatever works for you. Some I used: cardinal directions, x/y/z dimensions, degrees clockwise/counterclockwise, left/right/front/back/up/down (make sure to define front vs back!), clock times, “standing up”, “lying down”, “upside down”</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(in my experience) Time is majorly important to this event - on easy builds, you want to win the tiebreaker, and on hard builds, you want to finish as much as you can</a:t>
            </a:r>
            <a:endParaRPr sz="1700">
              <a:solidFill>
                <a:schemeClr val="dk1"/>
              </a:solidFill>
              <a:latin typeface="Catamaran Light"/>
              <a:ea typeface="Catamaran Light"/>
              <a:cs typeface="Catamaran Light"/>
              <a:sym typeface="Catamaran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0" name="Shape 220"/>
        <p:cNvGrpSpPr/>
        <p:nvPr/>
      </p:nvGrpSpPr>
      <p:grpSpPr>
        <a:xfrm>
          <a:off x="0" y="0"/>
          <a:ext cx="0" cy="0"/>
          <a:chOff x="0" y="0"/>
          <a:chExt cx="0" cy="0"/>
        </a:xfrm>
      </p:grpSpPr>
      <p:sp>
        <p:nvSpPr>
          <p:cNvPr id="221" name="Google Shape;221;p34"/>
          <p:cNvSpPr/>
          <p:nvPr/>
        </p:nvSpPr>
        <p:spPr>
          <a:xfrm flipH="1">
            <a:off x="-125" y="0"/>
            <a:ext cx="73356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4"/>
          <p:cNvSpPr txBox="1"/>
          <p:nvPr>
            <p:ph idx="4294967295" type="ctrTitle"/>
          </p:nvPr>
        </p:nvSpPr>
        <p:spPr>
          <a:xfrm>
            <a:off x="426075" y="238650"/>
            <a:ext cx="66621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from an Event Supervisor</a:t>
            </a:r>
            <a:endParaRPr sz="3300">
              <a:solidFill>
                <a:schemeClr val="lt1"/>
              </a:solidFill>
              <a:latin typeface="Livvic"/>
              <a:ea typeface="Livvic"/>
              <a:cs typeface="Livvic"/>
              <a:sym typeface="Livvic"/>
            </a:endParaRPr>
          </a:p>
        </p:txBody>
      </p:sp>
      <p:sp>
        <p:nvSpPr>
          <p:cNvPr id="223" name="Google Shape;223;p34"/>
          <p:cNvSpPr txBox="1"/>
          <p:nvPr/>
        </p:nvSpPr>
        <p:spPr>
          <a:xfrm>
            <a:off x="419250" y="1485700"/>
            <a:ext cx="2883600" cy="35094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Find the best ways to maximize your points (high yield strategies!)</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You will get points just for having objects–some event supervisors will provide points for getting something really close to what it’s supposed to be (lettering, orientation)</a:t>
            </a:r>
            <a:endParaRPr sz="1800">
              <a:solidFill>
                <a:schemeClr val="dk1"/>
              </a:solidFill>
              <a:latin typeface="Catamaran Light"/>
              <a:ea typeface="Catamaran Light"/>
              <a:cs typeface="Catamaran Light"/>
              <a:sym typeface="Catamaran Light"/>
            </a:endParaRPr>
          </a:p>
        </p:txBody>
      </p:sp>
      <p:pic>
        <p:nvPicPr>
          <p:cNvPr id="224" name="Google Shape;224;p34"/>
          <p:cNvPicPr preferRelativeResize="0"/>
          <p:nvPr/>
        </p:nvPicPr>
        <p:blipFill>
          <a:blip r:embed="rId3">
            <a:alphaModFix/>
          </a:blip>
          <a:stretch>
            <a:fillRect/>
          </a:stretch>
        </p:blipFill>
        <p:spPr>
          <a:xfrm>
            <a:off x="3451250" y="1485700"/>
            <a:ext cx="5550999" cy="23209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5"/>
          <p:cNvSpPr/>
          <p:nvPr/>
        </p:nvSpPr>
        <p:spPr>
          <a:xfrm flipH="1">
            <a:off x="-100" y="0"/>
            <a:ext cx="4568700" cy="66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5"/>
          <p:cNvSpPr/>
          <p:nvPr/>
        </p:nvSpPr>
        <p:spPr>
          <a:xfrm>
            <a:off x="4568700" y="669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Yes, Saturn is the ringed one. This planet is a gas giant, and it’s composed mostly of hydrogen and helium</a:t>
            </a:r>
            <a:endParaRPr>
              <a:solidFill>
                <a:schemeClr val="lt1"/>
              </a:solidFill>
            </a:endParaRPr>
          </a:p>
        </p:txBody>
      </p:sp>
      <p:sp>
        <p:nvSpPr>
          <p:cNvPr id="232" name="Google Shape;232;p35"/>
          <p:cNvSpPr txBox="1"/>
          <p:nvPr>
            <p:ph idx="4" type="ctrTitle"/>
          </p:nvPr>
        </p:nvSpPr>
        <p:spPr>
          <a:xfrm>
            <a:off x="631883" y="3331927"/>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SUBWAY STATIONS</a:t>
            </a:r>
            <a:endParaRPr>
              <a:solidFill>
                <a:schemeClr val="lt1"/>
              </a:solidFill>
            </a:endParaRPr>
          </a:p>
        </p:txBody>
      </p:sp>
      <p:sp>
        <p:nvSpPr>
          <p:cNvPr id="233" name="Google Shape;233;p35"/>
          <p:cNvSpPr txBox="1"/>
          <p:nvPr>
            <p:ph type="ctrTitle"/>
          </p:nvPr>
        </p:nvSpPr>
        <p:spPr>
          <a:xfrm>
            <a:off x="462350" y="1231950"/>
            <a:ext cx="3643800" cy="1096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200"/>
              <a:t>Invitationals provide past exams/models that you can practice with!</a:t>
            </a:r>
            <a:endParaRPr sz="2200">
              <a:solidFill>
                <a:schemeClr val="dk1"/>
              </a:solidFill>
            </a:endParaRPr>
          </a:p>
        </p:txBody>
      </p:sp>
      <p:sp>
        <p:nvSpPr>
          <p:cNvPr id="234" name="Google Shape;234;p35"/>
          <p:cNvSpPr/>
          <p:nvPr/>
        </p:nvSpPr>
        <p:spPr>
          <a:xfrm>
            <a:off x="0" y="2915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5"/>
          <p:cNvSpPr txBox="1"/>
          <p:nvPr>
            <p:ph type="ctrTitle"/>
          </p:nvPr>
        </p:nvSpPr>
        <p:spPr>
          <a:xfrm>
            <a:off x="171700" y="0"/>
            <a:ext cx="46167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solidFill>
                  <a:schemeClr val="lt1"/>
                </a:solidFill>
              </a:rPr>
              <a:t>Additional Resources</a:t>
            </a:r>
            <a:endParaRPr sz="2600">
              <a:solidFill>
                <a:schemeClr val="lt1"/>
              </a:solidFill>
            </a:endParaRPr>
          </a:p>
        </p:txBody>
      </p:sp>
      <p:sp>
        <p:nvSpPr>
          <p:cNvPr id="236" name="Google Shape;236;p35"/>
          <p:cNvSpPr txBox="1"/>
          <p:nvPr>
            <p:ph type="ctrTitle"/>
          </p:nvPr>
        </p:nvSpPr>
        <p:spPr>
          <a:xfrm>
            <a:off x="5158350" y="1092150"/>
            <a:ext cx="3537300" cy="1376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200">
                <a:solidFill>
                  <a:schemeClr val="lt1"/>
                </a:solidFill>
              </a:rPr>
              <a:t>Try new models/techniques! What are common shapes?</a:t>
            </a:r>
            <a:endParaRPr sz="2200">
              <a:solidFill>
                <a:schemeClr val="lt1"/>
              </a:solidFill>
            </a:endParaRPr>
          </a:p>
        </p:txBody>
      </p:sp>
      <p:sp>
        <p:nvSpPr>
          <p:cNvPr id="237" name="Google Shape;237;p35"/>
          <p:cNvSpPr txBox="1"/>
          <p:nvPr>
            <p:ph type="ctrTitle"/>
          </p:nvPr>
        </p:nvSpPr>
        <p:spPr>
          <a:xfrm>
            <a:off x="281500" y="3840575"/>
            <a:ext cx="43971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solidFill>
                  <a:schemeClr val="lt1"/>
                </a:solidFill>
              </a:rPr>
              <a:t>Origami makes for very low-effort builds that are surprisingly difficult</a:t>
            </a:r>
            <a:endParaRPr sz="2200">
              <a:solidFill>
                <a:schemeClr val="lt1"/>
              </a:solidFill>
            </a:endParaRPr>
          </a:p>
        </p:txBody>
      </p:sp>
      <p:sp>
        <p:nvSpPr>
          <p:cNvPr id="238" name="Google Shape;238;p35"/>
          <p:cNvSpPr txBox="1"/>
          <p:nvPr>
            <p:ph type="ctrTitle"/>
          </p:nvPr>
        </p:nvSpPr>
        <p:spPr>
          <a:xfrm>
            <a:off x="4987975" y="3615100"/>
            <a:ext cx="37770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Try “asynchronous” builds! Practice is practice</a:t>
            </a:r>
            <a:endParaRPr sz="22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2" name="Shape 242"/>
        <p:cNvGrpSpPr/>
        <p:nvPr/>
      </p:nvGrpSpPr>
      <p:grpSpPr>
        <a:xfrm>
          <a:off x="0" y="0"/>
          <a:ext cx="0" cy="0"/>
          <a:chOff x="0" y="0"/>
          <a:chExt cx="0" cy="0"/>
        </a:xfrm>
      </p:grpSpPr>
      <p:pic>
        <p:nvPicPr>
          <p:cNvPr id="243" name="Google Shape;243;p36"/>
          <p:cNvPicPr preferRelativeResize="0"/>
          <p:nvPr/>
        </p:nvPicPr>
        <p:blipFill rotWithShape="1">
          <a:blip r:embed="rId3">
            <a:alphaModFix/>
          </a:blip>
          <a:srcRect b="0" l="12212" r="12212" t="0"/>
          <a:stretch/>
        </p:blipFill>
        <p:spPr>
          <a:xfrm>
            <a:off x="3981435" y="0"/>
            <a:ext cx="5162557" cy="5143499"/>
          </a:xfrm>
          <a:prstGeom prst="rect">
            <a:avLst/>
          </a:prstGeom>
          <a:noFill/>
          <a:ln>
            <a:noFill/>
          </a:ln>
        </p:spPr>
      </p:pic>
      <p:sp>
        <p:nvSpPr>
          <p:cNvPr id="244" name="Google Shape;244;p36"/>
          <p:cNvSpPr/>
          <p:nvPr/>
        </p:nvSpPr>
        <p:spPr>
          <a:xfrm rot="5400000">
            <a:off x="1428875" y="205200"/>
            <a:ext cx="3358800" cy="5026500"/>
          </a:xfrm>
          <a:prstGeom prst="rect">
            <a:avLst/>
          </a:prstGeom>
          <a:solidFill>
            <a:schemeClr val="accent1">
              <a:alpha val="6179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6"/>
          <p:cNvSpPr txBox="1"/>
          <p:nvPr>
            <p:ph type="ctrTitle"/>
          </p:nvPr>
        </p:nvSpPr>
        <p:spPr>
          <a:xfrm>
            <a:off x="1201075" y="837175"/>
            <a:ext cx="2607300" cy="205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chemeClr val="lt1"/>
                </a:solidFill>
              </a:rPr>
              <a:t>THANKS!</a:t>
            </a:r>
            <a:endParaRPr sz="3000">
              <a:solidFill>
                <a:schemeClr val="lt1"/>
              </a:solidFill>
            </a:endParaRPr>
          </a:p>
        </p:txBody>
      </p:sp>
      <p:sp>
        <p:nvSpPr>
          <p:cNvPr id="246" name="Google Shape;246;p36"/>
          <p:cNvSpPr/>
          <p:nvPr/>
        </p:nvSpPr>
        <p:spPr>
          <a:xfrm>
            <a:off x="4582622" y="3122649"/>
            <a:ext cx="345674" cy="346056"/>
          </a:xfrm>
          <a:custGeom>
            <a:rect b="b" l="l" r="r" t="t"/>
            <a:pathLst>
              <a:path extrusionOk="0" h="10872" w="1086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nvGrpSpPr>
          <p:cNvPr id="247" name="Google Shape;247;p36"/>
          <p:cNvGrpSpPr/>
          <p:nvPr/>
        </p:nvGrpSpPr>
        <p:grpSpPr>
          <a:xfrm>
            <a:off x="4582431" y="2545611"/>
            <a:ext cx="346056" cy="345674"/>
            <a:chOff x="3303268" y="3817349"/>
            <a:chExt cx="346056" cy="345674"/>
          </a:xfrm>
        </p:grpSpPr>
        <p:sp>
          <p:nvSpPr>
            <p:cNvPr id="248" name="Google Shape;248;p36"/>
            <p:cNvSpPr/>
            <p:nvPr/>
          </p:nvSpPr>
          <p:spPr>
            <a:xfrm>
              <a:off x="3303268" y="3817349"/>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49" name="Google Shape;249;p36"/>
            <p:cNvSpPr/>
            <p:nvPr/>
          </p:nvSpPr>
          <p:spPr>
            <a:xfrm>
              <a:off x="3368074" y="3882537"/>
              <a:ext cx="215298" cy="215298"/>
            </a:xfrm>
            <a:custGeom>
              <a:rect b="b" l="l" r="r" t="t"/>
              <a:pathLst>
                <a:path extrusionOk="0" h="6764" w="6764">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50" name="Google Shape;250;p36"/>
            <p:cNvSpPr/>
            <p:nvPr/>
          </p:nvSpPr>
          <p:spPr>
            <a:xfrm>
              <a:off x="3418143" y="3933656"/>
              <a:ext cx="114811" cy="112742"/>
            </a:xfrm>
            <a:custGeom>
              <a:rect b="b" l="l" r="r" t="t"/>
              <a:pathLst>
                <a:path extrusionOk="0" h="3542" w="3607">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51" name="Google Shape;251;p36"/>
            <p:cNvSpPr/>
            <p:nvPr/>
          </p:nvSpPr>
          <p:spPr>
            <a:xfrm>
              <a:off x="3519298" y="3910197"/>
              <a:ext cx="29570" cy="29220"/>
            </a:xfrm>
            <a:custGeom>
              <a:rect b="b" l="l" r="r" t="t"/>
              <a:pathLst>
                <a:path extrusionOk="0" h="918" w="929">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nvGrpSpPr>
          <p:cNvPr id="252" name="Google Shape;252;p36"/>
          <p:cNvGrpSpPr/>
          <p:nvPr/>
        </p:nvGrpSpPr>
        <p:grpSpPr>
          <a:xfrm>
            <a:off x="4582447" y="1968549"/>
            <a:ext cx="346024" cy="345674"/>
            <a:chOff x="4201447" y="3817349"/>
            <a:chExt cx="346024" cy="345674"/>
          </a:xfrm>
        </p:grpSpPr>
        <p:sp>
          <p:nvSpPr>
            <p:cNvPr id="253" name="Google Shape;253;p36"/>
            <p:cNvSpPr/>
            <p:nvPr/>
          </p:nvSpPr>
          <p:spPr>
            <a:xfrm>
              <a:off x="4201447" y="3817349"/>
              <a:ext cx="346024" cy="345674"/>
            </a:xfrm>
            <a:custGeom>
              <a:rect b="b" l="l" r="r" t="t"/>
              <a:pathLst>
                <a:path extrusionOk="0" h="10860" w="10871">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54" name="Google Shape;254;p36"/>
            <p:cNvSpPr/>
            <p:nvPr/>
          </p:nvSpPr>
          <p:spPr>
            <a:xfrm>
              <a:off x="4271569" y="3904531"/>
              <a:ext cx="227394" cy="185728"/>
            </a:xfrm>
            <a:custGeom>
              <a:rect b="b" l="l" r="r" t="t"/>
              <a:pathLst>
                <a:path extrusionOk="0" h="5835" w="7144">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8" name="Shape 128"/>
        <p:cNvGrpSpPr/>
        <p:nvPr/>
      </p:nvGrpSpPr>
      <p:grpSpPr>
        <a:xfrm>
          <a:off x="0" y="0"/>
          <a:ext cx="0" cy="0"/>
          <a:chOff x="0" y="0"/>
          <a:chExt cx="0" cy="0"/>
        </a:xfrm>
      </p:grpSpPr>
      <p:sp>
        <p:nvSpPr>
          <p:cNvPr id="129" name="Google Shape;129;p23"/>
          <p:cNvSpPr/>
          <p:nvPr/>
        </p:nvSpPr>
        <p:spPr>
          <a:xfrm flipH="1" rot="-5400000">
            <a:off x="-1533150" y="1534500"/>
            <a:ext cx="5140800" cy="207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txBox="1"/>
          <p:nvPr>
            <p:ph idx="8" type="title"/>
          </p:nvPr>
        </p:nvSpPr>
        <p:spPr>
          <a:xfrm>
            <a:off x="872432" y="232481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03</a:t>
            </a:r>
            <a:endParaRPr>
              <a:solidFill>
                <a:srgbClr val="EFD67E"/>
              </a:solidFill>
            </a:endParaRPr>
          </a:p>
        </p:txBody>
      </p:sp>
      <p:sp>
        <p:nvSpPr>
          <p:cNvPr id="131" name="Google Shape;131;p23"/>
          <p:cNvSpPr txBox="1"/>
          <p:nvPr>
            <p:ph type="ctrTitle"/>
          </p:nvPr>
        </p:nvSpPr>
        <p:spPr>
          <a:xfrm>
            <a:off x="2217925" y="802175"/>
            <a:ext cx="28149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RULES SHEET</a:t>
            </a:r>
            <a:endParaRPr sz="1600"/>
          </a:p>
        </p:txBody>
      </p:sp>
      <p:sp>
        <p:nvSpPr>
          <p:cNvPr id="132" name="Google Shape;132;p23"/>
          <p:cNvSpPr txBox="1"/>
          <p:nvPr>
            <p:ph idx="2" type="title"/>
          </p:nvPr>
        </p:nvSpPr>
        <p:spPr>
          <a:xfrm>
            <a:off x="872432" y="655463"/>
            <a:ext cx="1739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01</a:t>
            </a:r>
            <a:endParaRPr>
              <a:solidFill>
                <a:srgbClr val="EFD67E"/>
              </a:solidFill>
            </a:endParaRPr>
          </a:p>
        </p:txBody>
      </p:sp>
      <p:sp>
        <p:nvSpPr>
          <p:cNvPr id="133" name="Google Shape;133;p23"/>
          <p:cNvSpPr txBox="1"/>
          <p:nvPr>
            <p:ph idx="5" type="title"/>
          </p:nvPr>
        </p:nvSpPr>
        <p:spPr>
          <a:xfrm>
            <a:off x="872432" y="1490138"/>
            <a:ext cx="16152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02</a:t>
            </a:r>
            <a:endParaRPr>
              <a:solidFill>
                <a:schemeClr val="lt1"/>
              </a:solidFill>
            </a:endParaRPr>
          </a:p>
        </p:txBody>
      </p:sp>
      <p:sp>
        <p:nvSpPr>
          <p:cNvPr id="134" name="Google Shape;134;p23"/>
          <p:cNvSpPr txBox="1"/>
          <p:nvPr>
            <p:ph idx="15" type="title"/>
          </p:nvPr>
        </p:nvSpPr>
        <p:spPr>
          <a:xfrm>
            <a:off x="872432" y="3159488"/>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04</a:t>
            </a:r>
            <a:endParaRPr>
              <a:solidFill>
                <a:schemeClr val="lt1"/>
              </a:solidFill>
            </a:endParaRPr>
          </a:p>
        </p:txBody>
      </p:sp>
      <p:sp>
        <p:nvSpPr>
          <p:cNvPr id="135" name="Google Shape;135;p23"/>
          <p:cNvSpPr txBox="1"/>
          <p:nvPr>
            <p:ph idx="18" type="title"/>
          </p:nvPr>
        </p:nvSpPr>
        <p:spPr>
          <a:xfrm>
            <a:off x="872432" y="399416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05</a:t>
            </a:r>
            <a:endParaRPr>
              <a:solidFill>
                <a:srgbClr val="EFD67E"/>
              </a:solidFill>
            </a:endParaRPr>
          </a:p>
        </p:txBody>
      </p:sp>
      <p:sp>
        <p:nvSpPr>
          <p:cNvPr id="136" name="Google Shape;136;p23"/>
          <p:cNvSpPr txBox="1"/>
          <p:nvPr>
            <p:ph type="ctrTitle"/>
          </p:nvPr>
        </p:nvSpPr>
        <p:spPr>
          <a:xfrm>
            <a:off x="2199950" y="2471525"/>
            <a:ext cx="30420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TIPS FOR DOERS </a:t>
            </a:r>
            <a:endParaRPr sz="1600"/>
          </a:p>
        </p:txBody>
      </p:sp>
      <p:sp>
        <p:nvSpPr>
          <p:cNvPr id="137" name="Google Shape;137;p23"/>
          <p:cNvSpPr txBox="1"/>
          <p:nvPr>
            <p:ph type="ctrTitle"/>
          </p:nvPr>
        </p:nvSpPr>
        <p:spPr>
          <a:xfrm>
            <a:off x="2199950" y="4140875"/>
            <a:ext cx="32388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OTHER FREE RESOURCES</a:t>
            </a:r>
            <a:endParaRPr sz="1600"/>
          </a:p>
        </p:txBody>
      </p:sp>
      <p:sp>
        <p:nvSpPr>
          <p:cNvPr id="138" name="Google Shape;138;p23"/>
          <p:cNvSpPr txBox="1"/>
          <p:nvPr>
            <p:ph type="ctrTitle"/>
          </p:nvPr>
        </p:nvSpPr>
        <p:spPr>
          <a:xfrm>
            <a:off x="2199950" y="1636850"/>
            <a:ext cx="29976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TIPS FOR WRITERS</a:t>
            </a:r>
            <a:endParaRPr sz="1600"/>
          </a:p>
        </p:txBody>
      </p:sp>
      <p:sp>
        <p:nvSpPr>
          <p:cNvPr id="139" name="Google Shape;139;p23"/>
          <p:cNvSpPr txBox="1"/>
          <p:nvPr>
            <p:ph type="ctrTitle"/>
          </p:nvPr>
        </p:nvSpPr>
        <p:spPr>
          <a:xfrm>
            <a:off x="2199950" y="3306200"/>
            <a:ext cx="34308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TIPS FROM A VETERAN </a:t>
            </a:r>
            <a:endParaRPr sz="1600"/>
          </a:p>
        </p:txBody>
      </p:sp>
      <p:pic>
        <p:nvPicPr>
          <p:cNvPr id="140" name="Google Shape;140;p23"/>
          <p:cNvPicPr preferRelativeResize="0"/>
          <p:nvPr/>
        </p:nvPicPr>
        <p:blipFill>
          <a:blip r:embed="rId3">
            <a:alphaModFix/>
          </a:blip>
          <a:stretch>
            <a:fillRect/>
          </a:stretch>
        </p:blipFill>
        <p:spPr>
          <a:xfrm>
            <a:off x="5931425" y="1271563"/>
            <a:ext cx="2588818" cy="2600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sp>
        <p:nvSpPr>
          <p:cNvPr id="145" name="Google Shape;145;p2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a:t>
            </a:r>
            <a:endParaRPr sz="3300">
              <a:solidFill>
                <a:schemeClr val="lt1"/>
              </a:solidFill>
              <a:latin typeface="Livvic"/>
              <a:ea typeface="Livvic"/>
              <a:cs typeface="Livvic"/>
              <a:sym typeface="Livvic"/>
            </a:endParaRPr>
          </a:p>
        </p:txBody>
      </p:sp>
      <p:sp>
        <p:nvSpPr>
          <p:cNvPr id="147" name="Google Shape;147;p24"/>
          <p:cNvSpPr txBox="1"/>
          <p:nvPr/>
        </p:nvSpPr>
        <p:spPr>
          <a:xfrm>
            <a:off x="325050" y="1485700"/>
            <a:ext cx="2799900" cy="3401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Basic rules: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25 minutes for writer, 20 minutes for doer</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Drawings and diagrams not allowed–keep it to something you can type on a keyboard!</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Tiebreaker–for doers only :)</a:t>
            </a:r>
            <a:endParaRPr sz="1900">
              <a:solidFill>
                <a:schemeClr val="dk1"/>
              </a:solidFill>
              <a:latin typeface="Catamaran Light"/>
              <a:ea typeface="Catamaran Light"/>
              <a:cs typeface="Catamaran Light"/>
              <a:sym typeface="Catamaran Light"/>
            </a:endParaRPr>
          </a:p>
        </p:txBody>
      </p:sp>
      <p:pic>
        <p:nvPicPr>
          <p:cNvPr id="148" name="Google Shape;148;p24"/>
          <p:cNvPicPr preferRelativeResize="0"/>
          <p:nvPr/>
        </p:nvPicPr>
        <p:blipFill rotWithShape="1">
          <a:blip r:embed="rId3">
            <a:alphaModFix/>
          </a:blip>
          <a:srcRect b="0" l="6053" r="4787" t="19620"/>
          <a:stretch/>
        </p:blipFill>
        <p:spPr>
          <a:xfrm>
            <a:off x="3219162" y="1485700"/>
            <a:ext cx="5825038" cy="3062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sp>
        <p:nvSpPr>
          <p:cNvPr id="153" name="Google Shape;153;p2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5"/>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a:t>
            </a:r>
            <a:endParaRPr sz="3300">
              <a:solidFill>
                <a:schemeClr val="lt1"/>
              </a:solidFill>
              <a:latin typeface="Livvic"/>
              <a:ea typeface="Livvic"/>
              <a:cs typeface="Livvic"/>
              <a:sym typeface="Livvic"/>
            </a:endParaRPr>
          </a:p>
        </p:txBody>
      </p:sp>
      <p:sp>
        <p:nvSpPr>
          <p:cNvPr id="155" name="Google Shape;155;p25"/>
          <p:cNvSpPr txBox="1"/>
          <p:nvPr/>
        </p:nvSpPr>
        <p:spPr>
          <a:xfrm>
            <a:off x="419250" y="1485700"/>
            <a:ext cx="2876700" cy="2524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Scoring: the team that builds the model that most resembles the original wins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The more points, the better!</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Size, location, color, orientation, connection</a:t>
            </a:r>
            <a:endParaRPr sz="1900">
              <a:solidFill>
                <a:schemeClr val="dk1"/>
              </a:solidFill>
              <a:latin typeface="Catamaran Light"/>
              <a:ea typeface="Catamaran Light"/>
              <a:cs typeface="Catamaran Light"/>
              <a:sym typeface="Catamaran Light"/>
            </a:endParaRPr>
          </a:p>
        </p:txBody>
      </p:sp>
      <p:pic>
        <p:nvPicPr>
          <p:cNvPr id="156" name="Google Shape;156;p25"/>
          <p:cNvPicPr preferRelativeResize="0"/>
          <p:nvPr/>
        </p:nvPicPr>
        <p:blipFill>
          <a:blip r:embed="rId3">
            <a:alphaModFix/>
          </a:blip>
          <a:stretch>
            <a:fillRect/>
          </a:stretch>
        </p:blipFill>
        <p:spPr>
          <a:xfrm>
            <a:off x="3447150" y="1485700"/>
            <a:ext cx="5534574" cy="1686425"/>
          </a:xfrm>
          <a:prstGeom prst="rect">
            <a:avLst/>
          </a:prstGeom>
          <a:noFill/>
          <a:ln>
            <a:noFill/>
          </a:ln>
        </p:spPr>
      </p:pic>
      <p:sp>
        <p:nvSpPr>
          <p:cNvPr id="157" name="Google Shape;157;p25"/>
          <p:cNvSpPr txBox="1"/>
          <p:nvPr/>
        </p:nvSpPr>
        <p:spPr>
          <a:xfrm>
            <a:off x="3605900" y="3469825"/>
            <a:ext cx="5193300" cy="9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0000"/>
                </a:solidFill>
                <a:latin typeface="Catamaran"/>
                <a:ea typeface="Catamaran"/>
                <a:cs typeface="Catamaran"/>
                <a:sym typeface="Catamaran"/>
              </a:rPr>
              <a:t>You typically receive points for just having an item on the model (when time is almost up, try and get as many things as possible stuck on!)</a:t>
            </a:r>
            <a:endParaRPr b="1" sz="1800">
              <a:solidFill>
                <a:srgbClr val="FF0000"/>
              </a:solidFill>
              <a:latin typeface="Catamaran"/>
              <a:ea typeface="Catamaran"/>
              <a:cs typeface="Catamaran"/>
              <a:sym typeface="Catamar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 name="Shape 161"/>
        <p:cNvGrpSpPr/>
        <p:nvPr/>
      </p:nvGrpSpPr>
      <p:grpSpPr>
        <a:xfrm>
          <a:off x="0" y="0"/>
          <a:ext cx="0" cy="0"/>
          <a:chOff x="0" y="0"/>
          <a:chExt cx="0" cy="0"/>
        </a:xfrm>
      </p:grpSpPr>
      <p:sp>
        <p:nvSpPr>
          <p:cNvPr id="162" name="Google Shape;162;p2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6"/>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for Writers</a:t>
            </a:r>
            <a:endParaRPr sz="3300">
              <a:solidFill>
                <a:schemeClr val="lt1"/>
              </a:solidFill>
              <a:latin typeface="Livvic"/>
              <a:ea typeface="Livvic"/>
              <a:cs typeface="Livvic"/>
              <a:sym typeface="Livvic"/>
            </a:endParaRPr>
          </a:p>
        </p:txBody>
      </p:sp>
      <p:sp>
        <p:nvSpPr>
          <p:cNvPr id="164" name="Google Shape;164;p26"/>
          <p:cNvSpPr txBox="1"/>
          <p:nvPr/>
        </p:nvSpPr>
        <p:spPr>
          <a:xfrm>
            <a:off x="422550" y="1225825"/>
            <a:ext cx="8298900" cy="37866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Describe the build in references, frequently - saying things like “it should look like a giraffe” or “in an L-shape” can give your writer important check-ins that they are on the right path. “What does it look like, after this step?”</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Leave some white space - don’t just make a wall of text that’s hard to read, and hard to find your place in</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Label/number objects, concisely - name them whatever makes sense AND distinguishes them from all other objects. Several of the same object can be numbered, as long as you’re clear which is which</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Always be very clear what object you’re referring to!</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Erasing completely takes longer than crossing out</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Remember that you can change perspectives - you can tell your builder to turn the whole build 90 degrees, or flip it upside down - they aren’t restricted to only what you as the writer can see</a:t>
            </a:r>
            <a:endParaRPr sz="1800">
              <a:solidFill>
                <a:schemeClr val="dk1"/>
              </a:solidFill>
              <a:latin typeface="Catamaran Light"/>
              <a:ea typeface="Catamaran Light"/>
              <a:cs typeface="Catamaran Light"/>
              <a:sym typeface="Catamaran Light"/>
            </a:endParaRPr>
          </a:p>
        </p:txBody>
      </p:sp>
      <p:pic>
        <p:nvPicPr>
          <p:cNvPr id="165" name="Google Shape;165;p26"/>
          <p:cNvPicPr preferRelativeResize="0"/>
          <p:nvPr/>
        </p:nvPicPr>
        <p:blipFill>
          <a:blip r:embed="rId3">
            <a:alphaModFix/>
          </a:blip>
          <a:stretch>
            <a:fillRect/>
          </a:stretch>
        </p:blipFill>
        <p:spPr>
          <a:xfrm>
            <a:off x="7599695" y="-86555"/>
            <a:ext cx="1343100" cy="1343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 name="Shape 169"/>
        <p:cNvGrpSpPr/>
        <p:nvPr/>
      </p:nvGrpSpPr>
      <p:grpSpPr>
        <a:xfrm>
          <a:off x="0" y="0"/>
          <a:ext cx="0" cy="0"/>
          <a:chOff x="0" y="0"/>
          <a:chExt cx="0" cy="0"/>
        </a:xfrm>
      </p:grpSpPr>
      <p:sp>
        <p:nvSpPr>
          <p:cNvPr id="170" name="Google Shape;170;p2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7"/>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for Writers 2</a:t>
            </a:r>
            <a:endParaRPr sz="3300">
              <a:solidFill>
                <a:schemeClr val="lt1"/>
              </a:solidFill>
              <a:latin typeface="Livvic"/>
              <a:ea typeface="Livvic"/>
              <a:cs typeface="Livvic"/>
              <a:sym typeface="Livvic"/>
            </a:endParaRPr>
          </a:p>
        </p:txBody>
      </p:sp>
      <p:sp>
        <p:nvSpPr>
          <p:cNvPr id="172" name="Google Shape;172;p27"/>
          <p:cNvSpPr txBox="1"/>
          <p:nvPr/>
        </p:nvSpPr>
        <p:spPr>
          <a:xfrm>
            <a:off x="419250" y="1485700"/>
            <a:ext cx="8298900" cy="35094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If low on time, it’s worth the points to overgeneralize details - “draw a spiderweb”, instead of specifying 3 hexagons with lines through the vertices</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Use your best judgement on what matters - sometimes the colored line on the bottle cap needs to face outwards, sometimes it doesn’t matter</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General rule of thumb is if you have the time to worry about it, then worry about it</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Start thorough on the “roots and trunk” of the build, then worry about the leaves</a:t>
            </a:r>
            <a:endParaRPr sz="1800">
              <a:solidFill>
                <a:schemeClr val="dk1"/>
              </a:solidFill>
              <a:latin typeface="Catamaran Light"/>
              <a:ea typeface="Catamaran Light"/>
              <a:cs typeface="Catamaran Light"/>
              <a:sym typeface="Catamaran Light"/>
            </a:endParaRPr>
          </a:p>
          <a:p>
            <a:pPr indent="-342900" lvl="1" marL="9144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If your builder can’t understand what the base of the build is supposed to look like, everything you write after that depends on the base will be wrong</a:t>
            </a:r>
            <a:endParaRPr sz="1800">
              <a:solidFill>
                <a:schemeClr val="dk1"/>
              </a:solidFill>
              <a:latin typeface="Catamaran Light"/>
              <a:ea typeface="Catamaran Light"/>
              <a:cs typeface="Catamaran Light"/>
              <a:sym typeface="Catamaran Light"/>
            </a:endParaRPr>
          </a:p>
          <a:p>
            <a:pPr indent="-342900" lvl="1" marL="9144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Writers tend to write more thoroughly at first, and then less detailed as they run out of time - so start with the important stuff!</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Use your judgement to determine the pace you need to go at - speed sacrifices clarity/details and vice versa</a:t>
            </a:r>
            <a:endParaRPr sz="1800">
              <a:solidFill>
                <a:schemeClr val="dk1"/>
              </a:solidFill>
              <a:latin typeface="Catamaran Light"/>
              <a:ea typeface="Catamaran Light"/>
              <a:cs typeface="Catamaran Light"/>
              <a:sym typeface="Catamaran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sp>
        <p:nvSpPr>
          <p:cNvPr id="177" name="Google Shape;177;p2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8"/>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for Doers</a:t>
            </a:r>
            <a:endParaRPr sz="3300">
              <a:solidFill>
                <a:schemeClr val="lt1"/>
              </a:solidFill>
              <a:latin typeface="Livvic"/>
              <a:ea typeface="Livvic"/>
              <a:cs typeface="Livvic"/>
              <a:sym typeface="Livvic"/>
            </a:endParaRPr>
          </a:p>
        </p:txBody>
      </p:sp>
      <p:sp>
        <p:nvSpPr>
          <p:cNvPr id="179" name="Google Shape;179;p28"/>
          <p:cNvSpPr txBox="1"/>
          <p:nvPr/>
        </p:nvSpPr>
        <p:spPr>
          <a:xfrm>
            <a:off x="419250" y="1485700"/>
            <a:ext cx="8298900" cy="3401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Read all of your writer’s instructions before starting anything–try and picture in your mind what this model should look </a:t>
            </a:r>
            <a:r>
              <a:rPr lang="en" sz="1900">
                <a:solidFill>
                  <a:schemeClr val="dk1"/>
                </a:solidFill>
                <a:latin typeface="Catamaran Light"/>
                <a:ea typeface="Catamaran Light"/>
                <a:cs typeface="Catamaran Light"/>
                <a:sym typeface="Catamaran Light"/>
              </a:rPr>
              <a:t>like</a:t>
            </a:r>
            <a:r>
              <a:rPr lang="en" sz="1900">
                <a:solidFill>
                  <a:schemeClr val="dk1"/>
                </a:solidFill>
                <a:latin typeface="Catamaran Light"/>
                <a:ea typeface="Catamaran Light"/>
                <a:cs typeface="Catamaran Light"/>
                <a:sym typeface="Catamaran Light"/>
              </a:rPr>
              <a: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Approach the building methodically, if something is unclear or confusing, don’t panic! U</a:t>
            </a:r>
            <a:r>
              <a:rPr lang="en" sz="1900">
                <a:solidFill>
                  <a:schemeClr val="dk1"/>
                </a:solidFill>
                <a:latin typeface="Catamaran Light"/>
                <a:ea typeface="Catamaran Light"/>
                <a:cs typeface="Catamaran Light"/>
                <a:sym typeface="Catamaran Light"/>
              </a:rPr>
              <a:t>se your best judgment on what to do.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Go through the instructions step-by-step. If you read too fast, or rush, you may skip something crucial.</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Prioritize accuracy over speed. You’ll get more points for a half-built, but completely accurate model than a fully put-together, inaccurate model.</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Double check small details–points for orientation, location, and color (differentiate between light and dark versions of something) will quickly add up and make up a large portion of your overall score</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3" name="Shape 183"/>
        <p:cNvGrpSpPr/>
        <p:nvPr/>
      </p:nvGrpSpPr>
      <p:grpSpPr>
        <a:xfrm>
          <a:off x="0" y="0"/>
          <a:ext cx="0" cy="0"/>
          <a:chOff x="0" y="0"/>
          <a:chExt cx="0" cy="0"/>
        </a:xfrm>
      </p:grpSpPr>
      <p:sp>
        <p:nvSpPr>
          <p:cNvPr id="184" name="Google Shape;184;p29"/>
          <p:cNvSpPr/>
          <p:nvPr/>
        </p:nvSpPr>
        <p:spPr>
          <a:xfrm flipH="1">
            <a:off x="-100" y="0"/>
            <a:ext cx="9144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9"/>
          <p:cNvSpPr txBox="1"/>
          <p:nvPr>
            <p:ph idx="4294967295" type="ctrTitle"/>
          </p:nvPr>
        </p:nvSpPr>
        <p:spPr>
          <a:xfrm>
            <a:off x="426075" y="238650"/>
            <a:ext cx="86613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for Doers (on a time crunch)</a:t>
            </a:r>
            <a:endParaRPr sz="3300">
              <a:solidFill>
                <a:schemeClr val="lt1"/>
              </a:solidFill>
              <a:latin typeface="Livvic"/>
              <a:ea typeface="Livvic"/>
              <a:cs typeface="Livvic"/>
              <a:sym typeface="Livvic"/>
            </a:endParaRPr>
          </a:p>
        </p:txBody>
      </p:sp>
      <p:sp>
        <p:nvSpPr>
          <p:cNvPr id="186" name="Google Shape;186;p29"/>
          <p:cNvSpPr txBox="1"/>
          <p:nvPr/>
        </p:nvSpPr>
        <p:spPr>
          <a:xfrm>
            <a:off x="419250" y="1485700"/>
            <a:ext cx="8298900" cy="3401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Be very aware of your time - going too slow for details can mean you don’t even get halfway through the build</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If something doesn’t make sense, that’s when you need to slow down, reread, see where you’ve gone wrong</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Time IS a tiebreaker - if you get an extremely easy build (as is common at some invitationals and regionals), then time is going to be the deciding factor</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 lot of builds can have a lot of parts - not necessarily anything confusing or things that throw you off, just a LOT of parts. These need to be built fast, just to be able to complete the build (writers, you can also let your builders know when they need to go fast, and when they should take time for details - mark important paragraphs, tell them that it’s a short build, etc.)</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p3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0"/>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Example models</a:t>
            </a:r>
            <a:endParaRPr sz="3300">
              <a:solidFill>
                <a:schemeClr val="lt1"/>
              </a:solidFill>
              <a:latin typeface="Livvic"/>
              <a:ea typeface="Livvic"/>
              <a:cs typeface="Livvic"/>
              <a:sym typeface="Livvic"/>
            </a:endParaRPr>
          </a:p>
        </p:txBody>
      </p:sp>
      <p:pic>
        <p:nvPicPr>
          <p:cNvPr id="193" name="Google Shape;193;p30"/>
          <p:cNvPicPr preferRelativeResize="0"/>
          <p:nvPr/>
        </p:nvPicPr>
        <p:blipFill>
          <a:blip r:embed="rId3">
            <a:alphaModFix/>
          </a:blip>
          <a:stretch>
            <a:fillRect/>
          </a:stretch>
        </p:blipFill>
        <p:spPr>
          <a:xfrm rot="-5400000">
            <a:off x="970648" y="843388"/>
            <a:ext cx="3503251" cy="4587377"/>
          </a:xfrm>
          <a:prstGeom prst="rect">
            <a:avLst/>
          </a:prstGeom>
          <a:noFill/>
          <a:ln>
            <a:noFill/>
          </a:ln>
        </p:spPr>
      </p:pic>
      <p:pic>
        <p:nvPicPr>
          <p:cNvPr id="194" name="Google Shape;194;p30"/>
          <p:cNvPicPr preferRelativeResize="0"/>
          <p:nvPr/>
        </p:nvPicPr>
        <p:blipFill>
          <a:blip r:embed="rId4">
            <a:alphaModFix/>
          </a:blip>
          <a:stretch>
            <a:fillRect/>
          </a:stretch>
        </p:blipFill>
        <p:spPr>
          <a:xfrm>
            <a:off x="5316787" y="1385450"/>
            <a:ext cx="2909437" cy="36686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