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Catamaran"/>
      <p:regular r:id="rId16"/>
      <p:bold r:id="rId17"/>
    </p:embeddedFont>
    <p:embeddedFont>
      <p:font typeface="Fira Sans Extra Condensed Medium"/>
      <p:regular r:id="rId18"/>
      <p:bold r:id="rId19"/>
      <p:italic r:id="rId20"/>
      <p:boldItalic r:id="rId21"/>
    </p:embeddedFont>
    <p:embeddedFont>
      <p:font typeface="Livvic"/>
      <p:regular r:id="rId22"/>
      <p:bold r:id="rId23"/>
      <p:italic r:id="rId24"/>
      <p:boldItalic r:id="rId25"/>
    </p:embeddedFont>
    <p:embeddedFont>
      <p:font typeface="Catamaran Light"/>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italic.fntdata"/><Relationship Id="rId22" Type="http://schemas.openxmlformats.org/officeDocument/2006/relationships/font" Target="fonts/Livvic-regular.fntdata"/><Relationship Id="rId21" Type="http://schemas.openxmlformats.org/officeDocument/2006/relationships/font" Target="fonts/FiraSansExtraCondensedMedium-boldItalic.fntdata"/><Relationship Id="rId24" Type="http://schemas.openxmlformats.org/officeDocument/2006/relationships/font" Target="fonts/Livvic-italic.fntdata"/><Relationship Id="rId23" Type="http://schemas.openxmlformats.org/officeDocument/2006/relationships/font" Target="fonts/Livv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tamaranLight-regular.fntdata"/><Relationship Id="rId25" Type="http://schemas.openxmlformats.org/officeDocument/2006/relationships/font" Target="fonts/Livvic-boldItalic.fntdata"/><Relationship Id="rId27" Type="http://schemas.openxmlformats.org/officeDocument/2006/relationships/font" Target="fonts/Catamaran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atamaran-bold.fntdata"/><Relationship Id="rId16" Type="http://schemas.openxmlformats.org/officeDocument/2006/relationships/font" Target="fonts/Catamaran-regular.fntdata"/><Relationship Id="rId19" Type="http://schemas.openxmlformats.org/officeDocument/2006/relationships/font" Target="fonts/FiraSansExtraCondensedMedium-bold.fntdata"/><Relationship Id="rId18" Type="http://schemas.openxmlformats.org/officeDocument/2006/relationships/font" Target="fonts/FiraSansExtraCondense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ca51649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0ca51649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unphayzed.com/product-category/scrambler/" TargetMode="External"/><Relationship Id="rId4" Type="http://schemas.openxmlformats.org/officeDocument/2006/relationships/hyperlink" Target="https://www.onshape.com/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Scrambler</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4575300" y="160925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ph type="ctrTitle"/>
          </p:nvPr>
        </p:nvSpPr>
        <p:spPr>
          <a:xfrm>
            <a:off x="1043900" y="1768850"/>
            <a:ext cx="2480700" cy="17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hlinkClick r:id="rId3"/>
              </a:rPr>
              <a:t>Unphayzed Kit</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1400"/>
              <a:t>Website to buy and watch tutorials on how to build the Champion’s Kit by Unphayzed.</a:t>
            </a:r>
            <a:endParaRPr sz="1400"/>
          </a:p>
        </p:txBody>
      </p:sp>
      <p:sp>
        <p:nvSpPr>
          <p:cNvPr id="201" name="Google Shape;201;p31"/>
          <p:cNvSpPr txBox="1"/>
          <p:nvPr>
            <p:ph type="ctrTitle"/>
          </p:nvPr>
        </p:nvSpPr>
        <p:spPr>
          <a:xfrm>
            <a:off x="454100" y="12450"/>
            <a:ext cx="3660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02" name="Google Shape;202;p31"/>
          <p:cNvSpPr txBox="1"/>
          <p:nvPr>
            <p:ph type="ctrTitle"/>
          </p:nvPr>
        </p:nvSpPr>
        <p:spPr>
          <a:xfrm>
            <a:off x="5424000" y="1866975"/>
            <a:ext cx="2871300" cy="15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lt1"/>
                </a:solidFill>
                <a:hlinkClick r:id="rId4">
                  <a:extLst>
                    <a:ext uri="{A12FA001-AC4F-418D-AE19-62706E023703}">
                      <ahyp:hlinkClr val="tx"/>
                    </a:ext>
                  </a:extLst>
                </a:hlinkClick>
              </a:rPr>
              <a:t>OnShape</a:t>
            </a:r>
            <a:endParaRPr sz="2200">
              <a:solidFill>
                <a:schemeClr val="lt1"/>
              </a:solidFill>
            </a:endParaRPr>
          </a:p>
          <a:p>
            <a:pPr indent="0" lvl="0" marL="0" rtl="0" algn="ctr">
              <a:spcBef>
                <a:spcPts val="0"/>
              </a:spcBef>
              <a:spcAft>
                <a:spcPts val="0"/>
              </a:spcAft>
              <a:buNone/>
            </a:pPr>
            <a:r>
              <a:t/>
            </a:r>
            <a:endParaRPr sz="2200">
              <a:solidFill>
                <a:schemeClr val="lt1"/>
              </a:solidFill>
            </a:endParaRPr>
          </a:p>
          <a:p>
            <a:pPr indent="0" lvl="0" marL="0" rtl="0" algn="ctr">
              <a:spcBef>
                <a:spcPts val="0"/>
              </a:spcBef>
              <a:spcAft>
                <a:spcPts val="0"/>
              </a:spcAft>
              <a:buNone/>
            </a:pPr>
            <a:r>
              <a:rPr lang="en" sz="1400">
                <a:solidFill>
                  <a:schemeClr val="lt1"/>
                </a:solidFill>
              </a:rPr>
              <a:t>Free 3D Modeling software, easy to learn, no download needed.</a:t>
            </a:r>
            <a:endParaRPr sz="1400">
              <a:solidFill>
                <a:schemeClr val="lt1"/>
              </a:solidFill>
            </a:endParaRPr>
          </a:p>
        </p:txBody>
      </p:sp>
      <p:cxnSp>
        <p:nvCxnSpPr>
          <p:cNvPr id="203" name="Google Shape;203;p31"/>
          <p:cNvCxnSpPr/>
          <p:nvPr/>
        </p:nvCxnSpPr>
        <p:spPr>
          <a:xfrm flipH="1" rot="10800000">
            <a:off x="-4450" y="1613375"/>
            <a:ext cx="4584000" cy="1500"/>
          </a:xfrm>
          <a:prstGeom prst="straightConnector1">
            <a:avLst/>
          </a:prstGeom>
          <a:noFill/>
          <a:ln cap="flat" cmpd="sng" w="9525">
            <a:solidFill>
              <a:schemeClr val="dk2"/>
            </a:solidFill>
            <a:prstDash val="solid"/>
            <a:round/>
            <a:headEnd len="med" w="med" type="none"/>
            <a:tailEnd len="med" w="med" type="none"/>
          </a:ln>
        </p:spPr>
      </p:cxnSp>
      <p:cxnSp>
        <p:nvCxnSpPr>
          <p:cNvPr id="204" name="Google Shape;204;p31"/>
          <p:cNvCxnSpPr/>
          <p:nvPr/>
        </p:nvCxnSpPr>
        <p:spPr>
          <a:xfrm flipH="1" rot="10800000">
            <a:off x="4450" y="3837000"/>
            <a:ext cx="4577400" cy="3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pic>
        <p:nvPicPr>
          <p:cNvPr id="209" name="Google Shape;209;p32"/>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10" name="Google Shape;210;p32"/>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txBox="1"/>
          <p:nvPr>
            <p:ph type="ctrTitle"/>
          </p:nvPr>
        </p:nvSpPr>
        <p:spPr>
          <a:xfrm>
            <a:off x="1201075" y="2270625"/>
            <a:ext cx="2607300" cy="62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12" name="Google Shape;212;p32"/>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13" name="Google Shape;213;p32"/>
          <p:cNvGrpSpPr/>
          <p:nvPr/>
        </p:nvGrpSpPr>
        <p:grpSpPr>
          <a:xfrm>
            <a:off x="4582431" y="2545611"/>
            <a:ext cx="346056" cy="345674"/>
            <a:chOff x="3303268" y="3817349"/>
            <a:chExt cx="346056" cy="345674"/>
          </a:xfrm>
        </p:grpSpPr>
        <p:sp>
          <p:nvSpPr>
            <p:cNvPr id="214" name="Google Shape;214;p32"/>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 name="Google Shape;215;p32"/>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6" name="Google Shape;216;p32"/>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 name="Google Shape;217;p32"/>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18" name="Google Shape;218;p32"/>
          <p:cNvGrpSpPr/>
          <p:nvPr/>
        </p:nvGrpSpPr>
        <p:grpSpPr>
          <a:xfrm>
            <a:off x="4582447" y="1968549"/>
            <a:ext cx="346024" cy="345674"/>
            <a:chOff x="4201447" y="3817349"/>
            <a:chExt cx="346024" cy="345674"/>
          </a:xfrm>
        </p:grpSpPr>
        <p:sp>
          <p:nvSpPr>
            <p:cNvPr id="219" name="Google Shape;219;p32"/>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 name="Google Shape;220;p32"/>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type="ctrTitle"/>
          </p:nvPr>
        </p:nvSpPr>
        <p:spPr>
          <a:xfrm>
            <a:off x="2217925" y="1177537"/>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1" name="Google Shape;131;p23"/>
          <p:cNvSpPr txBox="1"/>
          <p:nvPr>
            <p:ph idx="2" type="title"/>
          </p:nvPr>
        </p:nvSpPr>
        <p:spPr>
          <a:xfrm>
            <a:off x="872432" y="1030825"/>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2" name="Google Shape;132;p23"/>
          <p:cNvSpPr txBox="1"/>
          <p:nvPr>
            <p:ph idx="5" type="title"/>
          </p:nvPr>
        </p:nvSpPr>
        <p:spPr>
          <a:xfrm>
            <a:off x="872432" y="1865500"/>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3" name="Google Shape;133;p23"/>
          <p:cNvSpPr txBox="1"/>
          <p:nvPr>
            <p:ph idx="15" type="title"/>
          </p:nvPr>
        </p:nvSpPr>
        <p:spPr>
          <a:xfrm>
            <a:off x="893282" y="2700175"/>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chemeClr val="lt1"/>
              </a:solidFill>
            </a:endParaRPr>
          </a:p>
        </p:txBody>
      </p:sp>
      <p:sp>
        <p:nvSpPr>
          <p:cNvPr id="134" name="Google Shape;134;p23"/>
          <p:cNvSpPr txBox="1"/>
          <p:nvPr>
            <p:ph idx="18" type="title"/>
          </p:nvPr>
        </p:nvSpPr>
        <p:spPr>
          <a:xfrm>
            <a:off x="893282" y="3534850"/>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rgbClr val="EFD67E"/>
              </a:solidFill>
            </a:endParaRPr>
          </a:p>
        </p:txBody>
      </p:sp>
      <p:sp>
        <p:nvSpPr>
          <p:cNvPr id="135" name="Google Shape;135;p23"/>
          <p:cNvSpPr txBox="1"/>
          <p:nvPr>
            <p:ph type="ctrTitle"/>
          </p:nvPr>
        </p:nvSpPr>
        <p:spPr>
          <a:xfrm>
            <a:off x="2199950" y="3534863"/>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6" name="Google Shape;136;p23"/>
          <p:cNvSpPr txBox="1"/>
          <p:nvPr>
            <p:ph type="ctrTitle"/>
          </p:nvPr>
        </p:nvSpPr>
        <p:spPr>
          <a:xfrm>
            <a:off x="2199949" y="2012200"/>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37" name="Google Shape;137;p23"/>
          <p:cNvSpPr txBox="1"/>
          <p:nvPr>
            <p:ph type="ctrTitle"/>
          </p:nvPr>
        </p:nvSpPr>
        <p:spPr>
          <a:xfrm>
            <a:off x="2199950" y="2700188"/>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38" name="Google Shape;138;p23"/>
          <p:cNvPicPr preferRelativeResize="0"/>
          <p:nvPr/>
        </p:nvPicPr>
        <p:blipFill>
          <a:blip r:embed="rId3">
            <a:alphaModFix/>
          </a:blip>
          <a:stretch>
            <a:fillRect/>
          </a:stretch>
        </p:blipFill>
        <p:spPr>
          <a:xfrm>
            <a:off x="5018500" y="1091950"/>
            <a:ext cx="3946149" cy="2959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5" name="Google Shape;145;p24"/>
          <p:cNvSpPr txBox="1"/>
          <p:nvPr/>
        </p:nvSpPr>
        <p:spPr>
          <a:xfrm>
            <a:off x="419250" y="1485700"/>
            <a:ext cx="3137700" cy="1908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Basically have these memorized. Meet these criteria at all costs even if the device doesn’t do what you want it to. Getting tiered is extremely detrimental.</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Make sure the device is able to be released using a pencil and fits the dimensions.</a:t>
            </a:r>
            <a:endParaRPr>
              <a:solidFill>
                <a:schemeClr val="dk1"/>
              </a:solidFill>
              <a:latin typeface="Catamaran Light"/>
              <a:ea typeface="Catamaran Light"/>
              <a:cs typeface="Catamaran Light"/>
              <a:sym typeface="Catamaran Light"/>
            </a:endParaRPr>
          </a:p>
        </p:txBody>
      </p:sp>
      <p:pic>
        <p:nvPicPr>
          <p:cNvPr id="146" name="Google Shape;146;p24"/>
          <p:cNvPicPr preferRelativeResize="0"/>
          <p:nvPr/>
        </p:nvPicPr>
        <p:blipFill>
          <a:blip r:embed="rId3">
            <a:alphaModFix/>
          </a:blip>
          <a:stretch>
            <a:fillRect/>
          </a:stretch>
        </p:blipFill>
        <p:spPr>
          <a:xfrm>
            <a:off x="4158200" y="1144450"/>
            <a:ext cx="4450053" cy="366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Scoring</a:t>
            </a:r>
            <a:endParaRPr sz="3300">
              <a:solidFill>
                <a:schemeClr val="lt1"/>
              </a:solidFill>
              <a:latin typeface="Livvic"/>
              <a:ea typeface="Livvic"/>
              <a:cs typeface="Livvic"/>
              <a:sym typeface="Livvic"/>
            </a:endParaRPr>
          </a:p>
        </p:txBody>
      </p:sp>
      <p:sp>
        <p:nvSpPr>
          <p:cNvPr id="153" name="Google Shape;153;p25"/>
          <p:cNvSpPr txBox="1"/>
          <p:nvPr/>
        </p:nvSpPr>
        <p:spPr>
          <a:xfrm>
            <a:off x="419250" y="1485700"/>
            <a:ext cx="3137700" cy="2124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Accuracy &gt; Speed</a:t>
            </a:r>
            <a:endParaRPr>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Prioritize consistent launcher for your car and consistent/accurate stopping mechanism</a:t>
            </a:r>
            <a:endParaRPr>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Find different ways to reduce slippage when the car stops for accuracy.</a:t>
            </a:r>
            <a:endParaRPr>
              <a:solidFill>
                <a:schemeClr val="dk1"/>
              </a:solidFill>
              <a:latin typeface="Catamaran Light"/>
              <a:ea typeface="Catamaran Light"/>
              <a:cs typeface="Catamaran Light"/>
              <a:sym typeface="Catamaran Light"/>
            </a:endParaRPr>
          </a:p>
        </p:txBody>
      </p:sp>
      <p:pic>
        <p:nvPicPr>
          <p:cNvPr id="154" name="Google Shape;154;p25"/>
          <p:cNvPicPr preferRelativeResize="0"/>
          <p:nvPr/>
        </p:nvPicPr>
        <p:blipFill>
          <a:blip r:embed="rId3">
            <a:alphaModFix/>
          </a:blip>
          <a:stretch>
            <a:fillRect/>
          </a:stretch>
        </p:blipFill>
        <p:spPr>
          <a:xfrm>
            <a:off x="3709350" y="1311975"/>
            <a:ext cx="5282250" cy="28089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p26"/>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60" name="Google Shape;160;p26"/>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62" name="Google Shape;162;p26"/>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3" name="Google Shape;163;p26"/>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Goals</a:t>
            </a:r>
            <a:endParaRPr sz="3300">
              <a:solidFill>
                <a:schemeClr val="lt1"/>
              </a:solidFill>
              <a:latin typeface="Livvic"/>
              <a:ea typeface="Livvic"/>
              <a:cs typeface="Livvic"/>
              <a:sym typeface="Livvic"/>
            </a:endParaRPr>
          </a:p>
        </p:txBody>
      </p:sp>
      <p:sp>
        <p:nvSpPr>
          <p:cNvPr id="170" name="Google Shape;170;p27"/>
          <p:cNvSpPr txBox="1"/>
          <p:nvPr/>
        </p:nvSpPr>
        <p:spPr>
          <a:xfrm>
            <a:off x="419250" y="1485700"/>
            <a:ext cx="4592400" cy="2555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Prioritize consistency and basic capability</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Minimize changed variables between trials as much as possible to isolate independent variables</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b="1" lang="en">
                <a:solidFill>
                  <a:schemeClr val="dk1"/>
                </a:solidFill>
                <a:latin typeface="Catamaran"/>
                <a:ea typeface="Catamaran"/>
                <a:cs typeface="Catamaran"/>
                <a:sym typeface="Catamaran"/>
              </a:rPr>
              <a:t>Design on the right</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Pros</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Kit, can focus on consistency</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Realistic for a first competition</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Cons</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Not that customizable</a:t>
            </a:r>
            <a:endParaRPr>
              <a:solidFill>
                <a:schemeClr val="dk1"/>
              </a:solidFill>
              <a:latin typeface="Catamaran Light"/>
              <a:ea typeface="Catamaran Light"/>
              <a:cs typeface="Catamaran Light"/>
              <a:sym typeface="Catamaran Light"/>
            </a:endParaRPr>
          </a:p>
        </p:txBody>
      </p:sp>
      <p:pic>
        <p:nvPicPr>
          <p:cNvPr id="171" name="Google Shape;171;p27"/>
          <p:cNvPicPr preferRelativeResize="0"/>
          <p:nvPr/>
        </p:nvPicPr>
        <p:blipFill>
          <a:blip r:embed="rId3">
            <a:alphaModFix/>
          </a:blip>
          <a:stretch>
            <a:fillRect/>
          </a:stretch>
        </p:blipFill>
        <p:spPr>
          <a:xfrm>
            <a:off x="5153625" y="1801150"/>
            <a:ext cx="3802500" cy="213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Consistency</a:t>
            </a:r>
            <a:endParaRPr sz="3300">
              <a:solidFill>
                <a:schemeClr val="lt1"/>
              </a:solidFill>
            </a:endParaRPr>
          </a:p>
        </p:txBody>
      </p:sp>
      <p:sp>
        <p:nvSpPr>
          <p:cNvPr id="178" name="Google Shape;178;p28"/>
          <p:cNvSpPr txBox="1"/>
          <p:nvPr/>
        </p:nvSpPr>
        <p:spPr>
          <a:xfrm>
            <a:off x="422550" y="1337775"/>
            <a:ext cx="8298900" cy="2339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tamaran"/>
              <a:buChar char="●"/>
            </a:pPr>
            <a:r>
              <a:rPr b="1" lang="en">
                <a:solidFill>
                  <a:schemeClr val="dk1"/>
                </a:solidFill>
                <a:latin typeface="Catamaran"/>
                <a:ea typeface="Catamaran"/>
                <a:cs typeface="Catamaran"/>
                <a:sym typeface="Catamaran"/>
              </a:rPr>
              <a:t>Perfect the # of wheel turns for distances (depending on your </a:t>
            </a:r>
            <a:r>
              <a:rPr b="1" lang="en">
                <a:solidFill>
                  <a:schemeClr val="dk1"/>
                </a:solidFill>
                <a:latin typeface="Catamaran"/>
                <a:ea typeface="Catamaran"/>
                <a:cs typeface="Catamaran"/>
                <a:sym typeface="Catamaran"/>
              </a:rPr>
              <a:t>stopping</a:t>
            </a:r>
            <a:r>
              <a:rPr b="1" lang="en">
                <a:solidFill>
                  <a:schemeClr val="dk1"/>
                </a:solidFill>
                <a:latin typeface="Catamaran"/>
                <a:ea typeface="Catamaran"/>
                <a:cs typeface="Catamaran"/>
                <a:sym typeface="Catamaran"/>
              </a:rPr>
              <a:t> mechanism)</a:t>
            </a:r>
            <a:endParaRPr b="1">
              <a:solidFill>
                <a:schemeClr val="dk1"/>
              </a:solidFill>
              <a:latin typeface="Catamaran"/>
              <a:ea typeface="Catamaran"/>
              <a:cs typeface="Catamaran"/>
              <a:sym typeface="Catamaran"/>
            </a:endParaRPr>
          </a:p>
          <a:p>
            <a:pPr indent="0" lvl="0" marL="0" rtl="0" algn="l">
              <a:spcBef>
                <a:spcPts val="0"/>
              </a:spcBef>
              <a:spcAft>
                <a:spcPts val="0"/>
              </a:spcAft>
              <a:buNone/>
            </a:pPr>
            <a:r>
              <a:t/>
            </a:r>
            <a:endParaRPr b="1">
              <a:solidFill>
                <a:schemeClr val="dk1"/>
              </a:solidFill>
              <a:latin typeface="Catamaran"/>
              <a:ea typeface="Catamaran"/>
              <a:cs typeface="Catamaran"/>
              <a:sym typeface="Catamaran"/>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Change independent variable to reach as many distances as you can</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I usually start with increments of 0.5m and half the increments each time I go through them all</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Get to each distance within a certain threshold 3 times in a row before moving on.</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Make logs even though they’re not mandatory and record everything.</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The more data you have, the more you can extrapolate</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Only after you have the bare-minimum. Have a device that can go the full distance first before working on achieving all the distances in between.</a:t>
            </a:r>
            <a:endParaRPr>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Late-Stage</a:t>
            </a:r>
            <a:endParaRPr sz="3300">
              <a:solidFill>
                <a:schemeClr val="lt1"/>
              </a:solidFill>
            </a:endParaRPr>
          </a:p>
        </p:txBody>
      </p:sp>
      <p:sp>
        <p:nvSpPr>
          <p:cNvPr id="185" name="Google Shape;185;p29"/>
          <p:cNvSpPr txBox="1"/>
          <p:nvPr/>
        </p:nvSpPr>
        <p:spPr>
          <a:xfrm>
            <a:off x="419250" y="1485700"/>
            <a:ext cx="4163400" cy="1693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Benefits:</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Custom for our launcher dimensions</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Varying weight based on 3D-printing infill</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Focus on reducing time rather than high accuracy</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Cons:</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More skills required and harder to do</a:t>
            </a:r>
            <a:endParaRPr>
              <a:solidFill>
                <a:schemeClr val="dk1"/>
              </a:solidFill>
              <a:latin typeface="Catamaran Light"/>
              <a:ea typeface="Catamaran Light"/>
              <a:cs typeface="Catamaran Light"/>
              <a:sym typeface="Catamaran Light"/>
            </a:endParaRPr>
          </a:p>
        </p:txBody>
      </p:sp>
      <p:sp>
        <p:nvSpPr>
          <p:cNvPr id="186" name="Google Shape;186;p29"/>
          <p:cNvSpPr txBox="1"/>
          <p:nvPr/>
        </p:nvSpPr>
        <p:spPr>
          <a:xfrm>
            <a:off x="5135675" y="1461375"/>
            <a:ext cx="3392400" cy="288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Catamaran"/>
                <a:ea typeface="Catamaran"/>
                <a:cs typeface="Catamaran"/>
                <a:sym typeface="Catamaran"/>
              </a:rPr>
              <a:t>(variation of </a:t>
            </a:r>
            <a:r>
              <a:rPr b="1" lang="en" sz="1800">
                <a:solidFill>
                  <a:schemeClr val="dk1"/>
                </a:solidFill>
                <a:latin typeface="Catamaran"/>
                <a:ea typeface="Catamaran"/>
                <a:cs typeface="Catamaran"/>
                <a:sym typeface="Catamaran"/>
              </a:rPr>
              <a:t>initial</a:t>
            </a:r>
            <a:r>
              <a:rPr b="1" lang="en" sz="1800">
                <a:solidFill>
                  <a:schemeClr val="dk1"/>
                </a:solidFill>
                <a:latin typeface="Catamaran"/>
                <a:ea typeface="Catamaran"/>
                <a:cs typeface="Catamaran"/>
                <a:sym typeface="Catamaran"/>
              </a:rPr>
              <a:t> kit)</a:t>
            </a:r>
            <a:endParaRPr b="1" sz="1800">
              <a:solidFill>
                <a:schemeClr val="dk1"/>
              </a:solidFill>
              <a:latin typeface="Catamaran"/>
              <a:ea typeface="Catamaran"/>
              <a:cs typeface="Catamaran"/>
              <a:sym typeface="Catamaran"/>
            </a:endParaRPr>
          </a:p>
          <a:p>
            <a:pPr indent="0" lvl="0" marL="0" rtl="0" algn="ctr">
              <a:spcBef>
                <a:spcPts val="0"/>
              </a:spcBef>
              <a:spcAft>
                <a:spcPts val="0"/>
              </a:spcAft>
              <a:buNone/>
            </a:pPr>
            <a:r>
              <a:t/>
            </a:r>
            <a:endParaRPr b="1" sz="1800">
              <a:solidFill>
                <a:schemeClr val="dk1"/>
              </a:solidFill>
              <a:latin typeface="Catamaran"/>
              <a:ea typeface="Catamaran"/>
              <a:cs typeface="Catamaran"/>
              <a:sym typeface="Catamaran"/>
            </a:endParaRPr>
          </a:p>
          <a:p>
            <a:pPr indent="0" lvl="0" marL="0" rtl="0" algn="ctr">
              <a:spcBef>
                <a:spcPts val="0"/>
              </a:spcBef>
              <a:spcAft>
                <a:spcPts val="0"/>
              </a:spcAft>
              <a:buNone/>
            </a:pPr>
            <a:r>
              <a:rPr b="1" lang="en" sz="1800">
                <a:solidFill>
                  <a:schemeClr val="dk1"/>
                </a:solidFill>
                <a:latin typeface="Catamaran"/>
                <a:ea typeface="Catamaran"/>
                <a:cs typeface="Catamaran"/>
                <a:sym typeface="Catamaran"/>
              </a:rPr>
              <a:t>Presentation of 3D Model and Explanation of how launcher + device works</a:t>
            </a:r>
            <a:endParaRPr b="1" sz="1800">
              <a:solidFill>
                <a:schemeClr val="dk1"/>
              </a:solidFill>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193" name="Google Shape;193;p30"/>
          <p:cNvSpPr txBox="1"/>
          <p:nvPr/>
        </p:nvSpPr>
        <p:spPr>
          <a:xfrm>
            <a:off x="419250" y="1485700"/>
            <a:ext cx="8298900" cy="1908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Prioritize consistency above everything else</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Collect as much information about your device as possible before competitions</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Logs</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Measurements</a:t>
            </a:r>
            <a:endParaRPr>
              <a:solidFill>
                <a:schemeClr val="dk1"/>
              </a:solidFill>
              <a:latin typeface="Catamaran Light"/>
              <a:ea typeface="Catamaran Light"/>
              <a:cs typeface="Catamaran Light"/>
              <a:sym typeface="Catamaran Light"/>
            </a:endParaRPr>
          </a:p>
          <a:p>
            <a:pPr indent="-317500" lvl="1" marL="9144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Make sure it meets rules requirements</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a:buChar char="-"/>
            </a:pPr>
            <a:r>
              <a:rPr b="1" lang="en">
                <a:solidFill>
                  <a:schemeClr val="dk1"/>
                </a:solidFill>
                <a:latin typeface="Catamaran"/>
                <a:ea typeface="Catamaran"/>
                <a:cs typeface="Catamaran"/>
                <a:sym typeface="Catamaran"/>
              </a:rPr>
              <a:t>Do NOT get tiered.</a:t>
            </a:r>
            <a:endParaRPr b="1">
              <a:solidFill>
                <a:schemeClr val="dk1"/>
              </a:solidFill>
              <a:latin typeface="Catamaran"/>
              <a:ea typeface="Catamaran"/>
              <a:cs typeface="Catamaran"/>
              <a:sym typeface="Catamaran"/>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Make sure you know what is realistic for your timeline</a:t>
            </a:r>
            <a:endParaRPr>
              <a:solidFill>
                <a:schemeClr val="dk1"/>
              </a:solidFill>
              <a:latin typeface="Catamaran Light"/>
              <a:ea typeface="Catamaran Light"/>
              <a:cs typeface="Catamaran Light"/>
              <a:sym typeface="Catamaran Light"/>
            </a:endParaRPr>
          </a:p>
          <a:p>
            <a:pPr indent="-317500" lvl="0" marL="457200" rtl="0" algn="l">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Get inspired by other designs and whatever you think you can make consistent</a:t>
            </a:r>
            <a:endParaRPr>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