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5143500" cx="9144000"/>
  <p:notesSz cx="6858000" cy="9144000"/>
  <p:embeddedFontLst>
    <p:embeddedFont>
      <p:font typeface="Catamaran"/>
      <p:regular r:id="rId31"/>
      <p:bold r:id="rId32"/>
    </p:embeddedFont>
    <p:embeddedFont>
      <p:font typeface="Fira Sans Extra Condensed Medium"/>
      <p:regular r:id="rId33"/>
      <p:bold r:id="rId34"/>
      <p:italic r:id="rId35"/>
      <p:boldItalic r:id="rId36"/>
    </p:embeddedFont>
    <p:embeddedFont>
      <p:font typeface="Livvic"/>
      <p:regular r:id="rId37"/>
      <p:bold r:id="rId38"/>
      <p:italic r:id="rId39"/>
      <p:boldItalic r:id="rId40"/>
    </p:embeddedFont>
    <p:embeddedFont>
      <p:font typeface="Catamaran Light"/>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ivvic-boldItalic.fntdata"/><Relationship Id="rId20" Type="http://schemas.openxmlformats.org/officeDocument/2006/relationships/slide" Target="slides/slide16.xml"/><Relationship Id="rId42" Type="http://schemas.openxmlformats.org/officeDocument/2006/relationships/font" Target="fonts/CatamaranLight-bold.fntdata"/><Relationship Id="rId41" Type="http://schemas.openxmlformats.org/officeDocument/2006/relationships/font" Target="fonts/CatamaranLight-regular.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atamaran-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FiraSansExtraCondensedMedium-regular.fntdata"/><Relationship Id="rId10" Type="http://schemas.openxmlformats.org/officeDocument/2006/relationships/slide" Target="slides/slide6.xml"/><Relationship Id="rId32" Type="http://schemas.openxmlformats.org/officeDocument/2006/relationships/font" Target="fonts/Catamaran-bold.fntdata"/><Relationship Id="rId13" Type="http://schemas.openxmlformats.org/officeDocument/2006/relationships/slide" Target="slides/slide9.xml"/><Relationship Id="rId35" Type="http://schemas.openxmlformats.org/officeDocument/2006/relationships/font" Target="fonts/FiraSansExtraCondensedMedium-italic.fntdata"/><Relationship Id="rId12" Type="http://schemas.openxmlformats.org/officeDocument/2006/relationships/slide" Target="slides/slide8.xml"/><Relationship Id="rId34" Type="http://schemas.openxmlformats.org/officeDocument/2006/relationships/font" Target="fonts/FiraSansExtraCondensedMedium-bold.fntdata"/><Relationship Id="rId15" Type="http://schemas.openxmlformats.org/officeDocument/2006/relationships/slide" Target="slides/slide11.xml"/><Relationship Id="rId37" Type="http://schemas.openxmlformats.org/officeDocument/2006/relationships/font" Target="fonts/Livvic-regular.fntdata"/><Relationship Id="rId14" Type="http://schemas.openxmlformats.org/officeDocument/2006/relationships/slide" Target="slides/slide10.xml"/><Relationship Id="rId36" Type="http://schemas.openxmlformats.org/officeDocument/2006/relationships/font" Target="fonts/FiraSansExtraCondensedMedium-boldItalic.fntdata"/><Relationship Id="rId17" Type="http://schemas.openxmlformats.org/officeDocument/2006/relationships/slide" Target="slides/slide13.xml"/><Relationship Id="rId39" Type="http://schemas.openxmlformats.org/officeDocument/2006/relationships/font" Target="fonts/Livvic-italic.fntdata"/><Relationship Id="rId16" Type="http://schemas.openxmlformats.org/officeDocument/2006/relationships/slide" Target="slides/slide12.xml"/><Relationship Id="rId38" Type="http://schemas.openxmlformats.org/officeDocument/2006/relationships/font" Target="fonts/Livvic-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15eec3aeb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15eec3aeb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15eec3aeb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15eec3aeb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ea080508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ea080508e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15eec3aeb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15eec3aeb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15eec3aebd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15eec3aeb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15eec3aebd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15eec3aebd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15eec3aebd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15eec3aebd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ea080508e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ea080508e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08a338f2f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08a338f2f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08a338f2f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08a338f2f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e13d9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3e13d9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For Builds: </a:t>
            </a:r>
            <a:r>
              <a:rPr lang="en" sz="1200">
                <a:solidFill>
                  <a:srgbClr val="3C4043"/>
                </a:solidFill>
              </a:rPr>
              <a:t>Replace</a:t>
            </a:r>
            <a:r>
              <a:rPr i="1" lang="en" sz="1200">
                <a:solidFill>
                  <a:srgbClr val="3C4043"/>
                </a:solidFill>
              </a:rPr>
              <a:t> difficult topics</a:t>
            </a:r>
            <a:r>
              <a:rPr lang="en" sz="1200">
                <a:solidFill>
                  <a:srgbClr val="3C4043"/>
                </a:solidFill>
              </a:rPr>
              <a:t> with </a:t>
            </a:r>
            <a:r>
              <a:rPr i="1" lang="en" sz="1200">
                <a:solidFill>
                  <a:srgbClr val="3C4043"/>
                </a:solidFill>
              </a:rPr>
              <a:t>physical principles</a:t>
            </a:r>
            <a:r>
              <a:rPr lang="en" sz="1200">
                <a:solidFill>
                  <a:srgbClr val="3C4043"/>
                </a:solidFill>
              </a:rPr>
              <a:t> </a:t>
            </a:r>
            <a:r>
              <a:rPr lang="en" sz="1200">
                <a:solidFill>
                  <a:srgbClr val="3C4043"/>
                </a:solidFill>
              </a:rPr>
              <a:t>involved</a:t>
            </a:r>
            <a:r>
              <a:rPr lang="en" sz="1200">
                <a:solidFill>
                  <a:srgbClr val="3C4043"/>
                </a:solidFill>
              </a:rPr>
              <a:t> in the build and replace </a:t>
            </a:r>
            <a:r>
              <a:rPr i="1" lang="en" sz="1200">
                <a:solidFill>
                  <a:srgbClr val="3C4043"/>
                </a:solidFill>
              </a:rPr>
              <a:t>common questions</a:t>
            </a:r>
            <a:r>
              <a:rPr lang="en" sz="1200">
                <a:solidFill>
                  <a:srgbClr val="3C4043"/>
                </a:solidFill>
              </a:rPr>
              <a:t> </a:t>
            </a:r>
            <a:r>
              <a:rPr lang="en" sz="1200">
                <a:solidFill>
                  <a:srgbClr val="3C4043"/>
                </a:solidFill>
              </a:rPr>
              <a:t>with</a:t>
            </a:r>
            <a:r>
              <a:rPr lang="en" sz="1200">
                <a:solidFill>
                  <a:srgbClr val="3C4043"/>
                </a:solidFill>
              </a:rPr>
              <a:t> </a:t>
            </a:r>
            <a:r>
              <a:rPr i="1" lang="en" sz="1200">
                <a:solidFill>
                  <a:srgbClr val="3C4043"/>
                </a:solidFill>
              </a:rPr>
              <a:t>common designs</a:t>
            </a:r>
            <a:endParaRPr i="1" sz="1200">
              <a:solidFill>
                <a:srgbClr val="3C4043"/>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15eec3aebd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15eec3aebd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15eec3aebd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15eec3aebd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15eec3aebd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15eec3aebd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ea080508e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ea080508e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ea080508e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ea080508e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5158d5a3e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5158d5a3e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Here, you can link or mention any online or book resources that helped you in this event when you were a competitor. Try to avoid general resources like scioly wiki, because they probably already are familiar with it.</a:t>
            </a:r>
            <a:endParaRPr b="1" sz="1200">
              <a:solidFill>
                <a:srgbClr val="3C4043"/>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5465e7bc0b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5465e7bc0b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5522eb791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5522eb791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a:p>
            <a:pPr indent="0" lvl="0" marL="0" rtl="0" algn="l">
              <a:spcBef>
                <a:spcPts val="0"/>
              </a:spcBef>
              <a:spcAft>
                <a:spcPts val="0"/>
              </a:spcAft>
              <a:buNone/>
            </a:pPr>
            <a:r>
              <a:rPr lang="en"/>
              <a:t>For example, “surface and subsurface structural elements of macroscopic and regional scale geology.” What does that mean?  synclines / anticlines, basins, monoclines, unconformities, domes, and saddles (find this on the SciOly </a:t>
            </a:r>
            <a:r>
              <a:rPr lang="en"/>
              <a:t>wiki</a:t>
            </a:r>
            <a:r>
              <a:rPr lang="en"/>
              <a:t> page). And then “what are the types of unconformities. How do they form?” You have to keep asking questions because all of this is fair game for a SciOly exam. </a:t>
            </a:r>
            <a:endParaRPr/>
          </a:p>
          <a:p>
            <a:pPr indent="0" lvl="0" marL="0" rtl="0" algn="l">
              <a:spcBef>
                <a:spcPts val="0"/>
              </a:spcBef>
              <a:spcAft>
                <a:spcPts val="0"/>
              </a:spcAft>
              <a:buNone/>
            </a:pPr>
            <a:r>
              <a:rPr lang="en"/>
              <a:t>-You’ve been given a binder of information, USE IT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15eec3aebd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15eec3aebd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a:p>
            <a:pPr indent="0" lvl="0" marL="0" rtl="0" algn="l">
              <a:spcBef>
                <a:spcPts val="0"/>
              </a:spcBef>
              <a:spcAft>
                <a:spcPts val="0"/>
              </a:spcAft>
              <a:buNone/>
            </a:pPr>
            <a:r>
              <a:rPr lang="en"/>
              <a:t>For example, “surface and subsurface structural elements of macroscopic and regional scale geology.” What does that mean?  synclines / anticlines, basins, monoclines, unconformities, domes, and saddles (find this on the SciOly wiki page). And then “what are the types of unconformities. How do they form?” You have to keep asking questions because all of this is fair game for a SciOly exam. </a:t>
            </a:r>
            <a:endParaRPr/>
          </a:p>
          <a:p>
            <a:pPr indent="0" lvl="0" marL="0" rtl="0" algn="l">
              <a:spcBef>
                <a:spcPts val="0"/>
              </a:spcBef>
              <a:spcAft>
                <a:spcPts val="0"/>
              </a:spcAft>
              <a:buNone/>
            </a:pPr>
            <a:r>
              <a:rPr lang="en"/>
              <a:t>-You’ve been given a binder of information, USE IT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15eec3aebd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15eec3aebd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a:p>
            <a:pPr indent="0" lvl="0" marL="0" rtl="0" algn="l">
              <a:spcBef>
                <a:spcPts val="0"/>
              </a:spcBef>
              <a:spcAft>
                <a:spcPts val="0"/>
              </a:spcAft>
              <a:buNone/>
            </a:pPr>
            <a:r>
              <a:rPr lang="en"/>
              <a:t>For example, “surface and subsurface structural elements of macroscopic and regional scale geology.” What does that mean?  synclines / anticlines, basins, monoclines, unconformities, domes, and saddles (find this on the SciOly wiki page). And then “what are the types of unconformities. How do they form?” You have to keep asking questions because all of this is fair game for a SciOly exam. </a:t>
            </a:r>
            <a:endParaRPr/>
          </a:p>
          <a:p>
            <a:pPr indent="0" lvl="0" marL="0" rtl="0" algn="l">
              <a:spcBef>
                <a:spcPts val="0"/>
              </a:spcBef>
              <a:spcAft>
                <a:spcPts val="0"/>
              </a:spcAft>
              <a:buNone/>
            </a:pPr>
            <a:r>
              <a:rPr lang="en"/>
              <a:t>-You’ve been given a binder of information, USE IT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3e13d9a7e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3e13d9a7e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This section should focus on topics that are more math-based (harder to self-teach), concepts that come only usually up in college level courses, or concepts that you struggled with when you competed in this event</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15eec3aebd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15eec3aebd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15eec3aeb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15eec3aeb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15eec3aeb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15eec3aeb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61" name="Shape 61"/>
        <p:cNvGrpSpPr/>
        <p:nvPr/>
      </p:nvGrpSpPr>
      <p:grpSpPr>
        <a:xfrm>
          <a:off x="0" y="0"/>
          <a:ext cx="0" cy="0"/>
          <a:chOff x="0" y="0"/>
          <a:chExt cx="0" cy="0"/>
        </a:xfrm>
      </p:grpSpPr>
      <p:sp>
        <p:nvSpPr>
          <p:cNvPr id="62" name="Google Shape;62;p11"/>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63" name="Shape 63"/>
        <p:cNvGrpSpPr/>
        <p:nvPr/>
      </p:nvGrpSpPr>
      <p:grpSpPr>
        <a:xfrm>
          <a:off x="0" y="0"/>
          <a:ext cx="0" cy="0"/>
          <a:chOff x="0" y="0"/>
          <a:chExt cx="0" cy="0"/>
        </a:xfrm>
      </p:grpSpPr>
      <p:sp>
        <p:nvSpPr>
          <p:cNvPr id="64" name="Google Shape;64;p12"/>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5" name="Google Shape;65;p12"/>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66" name="Shape 66"/>
        <p:cNvGrpSpPr/>
        <p:nvPr/>
      </p:nvGrpSpPr>
      <p:grpSpPr>
        <a:xfrm>
          <a:off x="0" y="0"/>
          <a:ext cx="0" cy="0"/>
          <a:chOff x="0" y="0"/>
          <a:chExt cx="0" cy="0"/>
        </a:xfrm>
      </p:grpSpPr>
      <p:sp>
        <p:nvSpPr>
          <p:cNvPr id="67" name="Google Shape;67;p13"/>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8" name="Google Shape;68;p13"/>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69" name="Google Shape;69;p13"/>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0" name="Google Shape;70;p13"/>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1" name="Google Shape;71;p13"/>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2" name="Google Shape;72;p13"/>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73" name="Google Shape;73;p13"/>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13"/>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 name="Google Shape;75;p13"/>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6" name="Google Shape;76;p13"/>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7" name="Google Shape;77;p13"/>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8" name="Google Shape;78;p13"/>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9" name="Google Shape;79;p13"/>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80" name="Shape 80"/>
        <p:cNvGrpSpPr/>
        <p:nvPr/>
      </p:nvGrpSpPr>
      <p:grpSpPr>
        <a:xfrm>
          <a:off x="0" y="0"/>
          <a:ext cx="0" cy="0"/>
          <a:chOff x="0" y="0"/>
          <a:chExt cx="0" cy="0"/>
        </a:xfrm>
      </p:grpSpPr>
      <p:sp>
        <p:nvSpPr>
          <p:cNvPr id="81" name="Google Shape;81;p14"/>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82" name="Shape 82"/>
        <p:cNvGrpSpPr/>
        <p:nvPr/>
      </p:nvGrpSpPr>
      <p:grpSpPr>
        <a:xfrm>
          <a:off x="0" y="0"/>
          <a:ext cx="0" cy="0"/>
          <a:chOff x="0" y="0"/>
          <a:chExt cx="0" cy="0"/>
        </a:xfrm>
      </p:grpSpPr>
      <p:sp>
        <p:nvSpPr>
          <p:cNvPr id="83" name="Google Shape;83;p1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4" name="Google Shape;84;p1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5" name="Google Shape;85;p1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6" name="Google Shape;86;p1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7" name="Google Shape;87;p1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88" name="Shape 88"/>
        <p:cNvGrpSpPr/>
        <p:nvPr/>
      </p:nvGrpSpPr>
      <p:grpSpPr>
        <a:xfrm>
          <a:off x="0" y="0"/>
          <a:ext cx="0" cy="0"/>
          <a:chOff x="0" y="0"/>
          <a:chExt cx="0" cy="0"/>
        </a:xfrm>
      </p:grpSpPr>
      <p:sp>
        <p:nvSpPr>
          <p:cNvPr id="89" name="Google Shape;89;p16"/>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 name="Google Shape;90;p16"/>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91" name="Shape 91"/>
        <p:cNvGrpSpPr/>
        <p:nvPr/>
      </p:nvGrpSpPr>
      <p:grpSpPr>
        <a:xfrm>
          <a:off x="0" y="0"/>
          <a:ext cx="0" cy="0"/>
          <a:chOff x="0" y="0"/>
          <a:chExt cx="0" cy="0"/>
        </a:xfrm>
      </p:grpSpPr>
      <p:sp>
        <p:nvSpPr>
          <p:cNvPr id="92" name="Google Shape;92;p17"/>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7"/>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7"/>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95" name="Google Shape;95;p17"/>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6" name="Google Shape;96;p17"/>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7"/>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8" name="Google Shape;98;p17"/>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99" name="Shape 99"/>
        <p:cNvGrpSpPr/>
        <p:nvPr/>
      </p:nvGrpSpPr>
      <p:grpSpPr>
        <a:xfrm>
          <a:off x="0" y="0"/>
          <a:ext cx="0" cy="0"/>
          <a:chOff x="0" y="0"/>
          <a:chExt cx="0" cy="0"/>
        </a:xfrm>
      </p:grpSpPr>
      <p:sp>
        <p:nvSpPr>
          <p:cNvPr id="100" name="Google Shape;100;p18"/>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1" name="Google Shape;101;p18"/>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02" name="Google Shape;102;p18"/>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18"/>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05" name="Shape 105"/>
        <p:cNvGrpSpPr/>
        <p:nvPr/>
      </p:nvGrpSpPr>
      <p:grpSpPr>
        <a:xfrm>
          <a:off x="0" y="0"/>
          <a:ext cx="0" cy="0"/>
          <a:chOff x="0" y="0"/>
          <a:chExt cx="0" cy="0"/>
        </a:xfrm>
      </p:grpSpPr>
      <p:sp>
        <p:nvSpPr>
          <p:cNvPr id="106" name="Google Shape;106;p1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107" name="Google Shape;107;p1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08" name="Shape 108"/>
        <p:cNvGrpSpPr/>
        <p:nvPr/>
      </p:nvGrpSpPr>
      <p:grpSpPr>
        <a:xfrm>
          <a:off x="0" y="0"/>
          <a:ext cx="0" cy="0"/>
          <a:chOff x="0" y="0"/>
          <a:chExt cx="0" cy="0"/>
        </a:xfrm>
      </p:grpSpPr>
      <p:sp>
        <p:nvSpPr>
          <p:cNvPr id="109" name="Google Shape;109;p20"/>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0" name="Google Shape;110;p20"/>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 name="Shape 11"/>
        <p:cNvGrpSpPr/>
        <p:nvPr/>
      </p:nvGrpSpPr>
      <p:grpSpPr>
        <a:xfrm>
          <a:off x="0" y="0"/>
          <a:ext cx="0" cy="0"/>
          <a:chOff x="0" y="0"/>
          <a:chExt cx="0" cy="0"/>
        </a:xfrm>
      </p:grpSpPr>
      <p:sp>
        <p:nvSpPr>
          <p:cNvPr id="12" name="Google Shape;12;p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 name="Google Shape;13;p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 name="Google Shape;16;p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 name="Google Shape;17;p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9" name="Google Shape;19;p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 name="Google Shape;20;p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 name="Google Shape;22;p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3" name="Google Shape;23;p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4" name="Google Shape;24;p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6" name="Google Shape;26;p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7" name="Google Shape;27;p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11" name="Shape 111"/>
        <p:cNvGrpSpPr/>
        <p:nvPr/>
      </p:nvGrpSpPr>
      <p:grpSpPr>
        <a:xfrm>
          <a:off x="0" y="0"/>
          <a:ext cx="0" cy="0"/>
          <a:chOff x="0" y="0"/>
          <a:chExt cx="0" cy="0"/>
        </a:xfrm>
      </p:grpSpPr>
      <p:sp>
        <p:nvSpPr>
          <p:cNvPr id="112" name="Google Shape;112;p2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3" name="Google Shape;113;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2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28" name="Shape 28"/>
        <p:cNvGrpSpPr/>
        <p:nvPr/>
      </p:nvGrpSpPr>
      <p:grpSpPr>
        <a:xfrm>
          <a:off x="0" y="0"/>
          <a:ext cx="0" cy="0"/>
          <a:chOff x="0" y="0"/>
          <a:chExt cx="0" cy="0"/>
        </a:xfrm>
      </p:grpSpPr>
      <p:sp>
        <p:nvSpPr>
          <p:cNvPr id="29" name="Google Shape;29;p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 name="Google Shape;30;p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31" name="Shape 31"/>
        <p:cNvGrpSpPr/>
        <p:nvPr/>
      </p:nvGrpSpPr>
      <p:grpSpPr>
        <a:xfrm>
          <a:off x="0" y="0"/>
          <a:ext cx="0" cy="0"/>
          <a:chOff x="0" y="0"/>
          <a:chExt cx="0" cy="0"/>
        </a:xfrm>
      </p:grpSpPr>
      <p:sp>
        <p:nvSpPr>
          <p:cNvPr id="32" name="Google Shape;32;p5"/>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5"/>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4" name="Google Shape;34;p5"/>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5"/>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6" name="Google Shape;36;p5"/>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7" name="Google Shape;37;p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8" name="Google Shape;38;p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 name="Google Shape;39;p5"/>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5"/>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41" name="Shape 41"/>
        <p:cNvGrpSpPr/>
        <p:nvPr/>
      </p:nvGrpSpPr>
      <p:grpSpPr>
        <a:xfrm>
          <a:off x="0" y="0"/>
          <a:ext cx="0" cy="0"/>
          <a:chOff x="0" y="0"/>
          <a:chExt cx="0" cy="0"/>
        </a:xfrm>
      </p:grpSpPr>
      <p:sp>
        <p:nvSpPr>
          <p:cNvPr id="42" name="Google Shape;42;p6"/>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3" name="Google Shape;43;p6"/>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4" name="Google Shape;44;p6"/>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5" name="Google Shape;45;p6"/>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 name="Google Shape;46;p6"/>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7" name="Google Shape;47;p6"/>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8" name="Google Shape;48;p6"/>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49" name="Shape 49"/>
        <p:cNvGrpSpPr/>
        <p:nvPr/>
      </p:nvGrpSpPr>
      <p:grpSpPr>
        <a:xfrm>
          <a:off x="0" y="0"/>
          <a:ext cx="0" cy="0"/>
          <a:chOff x="0" y="0"/>
          <a:chExt cx="0" cy="0"/>
        </a:xfrm>
      </p:grpSpPr>
      <p:sp>
        <p:nvSpPr>
          <p:cNvPr id="50" name="Google Shape;50;p7"/>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51" name="Google Shape;51;p7"/>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52" name="Shape 52"/>
        <p:cNvGrpSpPr/>
        <p:nvPr/>
      </p:nvGrpSpPr>
      <p:grpSpPr>
        <a:xfrm>
          <a:off x="0" y="0"/>
          <a:ext cx="0" cy="0"/>
          <a:chOff x="0" y="0"/>
          <a:chExt cx="0" cy="0"/>
        </a:xfrm>
      </p:grpSpPr>
      <p:sp>
        <p:nvSpPr>
          <p:cNvPr id="53" name="Google Shape;53;p8"/>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8"/>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55" name="Shape 55"/>
        <p:cNvGrpSpPr/>
        <p:nvPr/>
      </p:nvGrpSpPr>
      <p:grpSpPr>
        <a:xfrm>
          <a:off x="0" y="0"/>
          <a:ext cx="0" cy="0"/>
          <a:chOff x="0" y="0"/>
          <a:chExt cx="0" cy="0"/>
        </a:xfrm>
      </p:grpSpPr>
      <p:sp>
        <p:nvSpPr>
          <p:cNvPr id="56" name="Google Shape;56;p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 name="Google Shape;57;p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58" name="Shape 58"/>
        <p:cNvGrpSpPr/>
        <p:nvPr/>
      </p:nvGrpSpPr>
      <p:grpSpPr>
        <a:xfrm>
          <a:off x="0" y="0"/>
          <a:ext cx="0" cy="0"/>
          <a:chOff x="0" y="0"/>
          <a:chExt cx="0" cy="0"/>
        </a:xfrm>
      </p:grpSpPr>
      <p:sp>
        <p:nvSpPr>
          <p:cNvPr id="59" name="Google Shape;59;p1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0" name="Google Shape;60;p1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pubs.usgs.gov/gip/TopographicMapSymbols/topomapsymbols.pdf"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scioly.org/tests/" TargetMode="Externa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scioly.org/tests/files/geologicmapping_2021_c_ssss-bhzhang4@gmail.com_notes.pdf" TargetMode="External"/><Relationship Id="rId4" Type="http://schemas.openxmlformats.org/officeDocument/2006/relationships/hyperlink" Target="https://www.soinc.org/road-scholar-b" TargetMode="External"/><Relationship Id="rId5" Type="http://schemas.openxmlformats.org/officeDocument/2006/relationships/hyperlink" Target="https://www.soinc.org/geologic-mappin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kysci.pbworks.com/w/file/fetch/89437799/Completed%20Road%20Scholar.pdf" TargetMode="External"/><Relationship Id="rId4" Type="http://schemas.openxmlformats.org/officeDocument/2006/relationships/hyperlink" Target="https://pubs.usgs.gov/gip/TopographicMapSymbols/topomapsymbols.pdf" TargetMode="External"/><Relationship Id="rId5" Type="http://schemas.openxmlformats.org/officeDocument/2006/relationships/hyperlink" Target="https://ngmdb.usgs.gov/topoview/viewer/#6/44.426/-95.746"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b="0" l="13431" r="35979" t="0"/>
          <a:stretch/>
        </p:blipFill>
        <p:spPr>
          <a:xfrm>
            <a:off x="3940124" y="0"/>
            <a:ext cx="5203875" cy="5143500"/>
          </a:xfrm>
          <a:prstGeom prst="rect">
            <a:avLst/>
          </a:prstGeom>
          <a:noFill/>
          <a:ln>
            <a:noFill/>
          </a:ln>
        </p:spPr>
      </p:pic>
      <p:sp>
        <p:nvSpPr>
          <p:cNvPr id="120" name="Google Shape;120;p22"/>
          <p:cNvSpPr/>
          <p:nvPr/>
        </p:nvSpPr>
        <p:spPr>
          <a:xfrm rot="5400000">
            <a:off x="1133550" y="414025"/>
            <a:ext cx="3358800" cy="4366800"/>
          </a:xfrm>
          <a:prstGeom prst="rect">
            <a:avLst/>
          </a:prstGeom>
          <a:solidFill>
            <a:schemeClr val="accent1">
              <a:alpha val="861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2"/>
          <p:cNvSpPr txBox="1"/>
          <p:nvPr>
            <p:ph idx="1" type="subTitle"/>
          </p:nvPr>
        </p:nvSpPr>
        <p:spPr>
          <a:xfrm>
            <a:off x="843075" y="3324525"/>
            <a:ext cx="32172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chemeClr val="lt1"/>
                </a:solidFill>
              </a:rPr>
              <a:t>Georgia Tech Event Workshop Series 2024-25</a:t>
            </a:r>
            <a:endParaRPr sz="1500">
              <a:solidFill>
                <a:schemeClr val="lt1"/>
              </a:solidFill>
            </a:endParaRPr>
          </a:p>
        </p:txBody>
      </p:sp>
      <p:sp>
        <p:nvSpPr>
          <p:cNvPr id="122" name="Google Shape;122;p22"/>
          <p:cNvSpPr txBox="1"/>
          <p:nvPr>
            <p:ph type="ctrTitle"/>
          </p:nvPr>
        </p:nvSpPr>
        <p:spPr>
          <a:xfrm>
            <a:off x="766875" y="1309975"/>
            <a:ext cx="4738800" cy="1262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3500">
                <a:solidFill>
                  <a:schemeClr val="lt1"/>
                </a:solidFill>
              </a:rPr>
              <a:t>Road Scholar &amp; Geologic Mapping </a:t>
            </a:r>
            <a:endParaRPr sz="3500">
              <a:solidFill>
                <a:schemeClr val="lt1"/>
              </a:solidFill>
              <a:latin typeface="Livvic"/>
              <a:ea typeface="Livvic"/>
              <a:cs typeface="Livvic"/>
              <a:sym typeface="Livvic"/>
            </a:endParaRPr>
          </a:p>
        </p:txBody>
      </p:sp>
      <p:pic>
        <p:nvPicPr>
          <p:cNvPr id="123" name="Google Shape;123;p22"/>
          <p:cNvPicPr preferRelativeResize="0"/>
          <p:nvPr/>
        </p:nvPicPr>
        <p:blipFill>
          <a:blip r:embed="rId4">
            <a:alphaModFix/>
          </a:blip>
          <a:stretch>
            <a:fillRect/>
          </a:stretch>
        </p:blipFill>
        <p:spPr>
          <a:xfrm>
            <a:off x="7129200" y="185150"/>
            <a:ext cx="1782300" cy="1782300"/>
          </a:xfrm>
          <a:prstGeom prst="ellipse">
            <a:avLst/>
          </a:prstGeom>
          <a:noFill/>
          <a:ln cap="flat" cmpd="sng" w="28575">
            <a:solidFill>
              <a:schemeClr val="accent4"/>
            </a:solidFill>
            <a:prstDash val="solid"/>
            <a:round/>
            <a:headEnd len="sm" w="sm" type="none"/>
            <a:tailEnd len="sm" w="sm" type="none"/>
          </a:ln>
        </p:spPr>
      </p:pic>
      <p:sp>
        <p:nvSpPr>
          <p:cNvPr id="124" name="Google Shape;124;p22"/>
          <p:cNvSpPr txBox="1"/>
          <p:nvPr>
            <p:ph type="ctrTitle"/>
          </p:nvPr>
        </p:nvSpPr>
        <p:spPr>
          <a:xfrm>
            <a:off x="766875" y="2648275"/>
            <a:ext cx="4592400" cy="585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2600">
                <a:solidFill>
                  <a:srgbClr val="EFD67E"/>
                </a:solidFill>
              </a:rPr>
              <a:t>Division B/C</a:t>
            </a:r>
            <a:endParaRPr sz="2600">
              <a:solidFill>
                <a:srgbClr val="EFD67E"/>
              </a:solidFill>
              <a:latin typeface="Livvic"/>
              <a:ea typeface="Livvic"/>
              <a:cs typeface="Livvic"/>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sp>
        <p:nvSpPr>
          <p:cNvPr id="216" name="Google Shape;216;p31"/>
          <p:cNvSpPr/>
          <p:nvPr/>
        </p:nvSpPr>
        <p:spPr>
          <a:xfrm flipH="1">
            <a:off x="-10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1"/>
          <p:cNvSpPr txBox="1"/>
          <p:nvPr>
            <p:ph idx="4294967295" type="ctrTitle"/>
          </p:nvPr>
        </p:nvSpPr>
        <p:spPr>
          <a:xfrm>
            <a:off x="425900" y="238650"/>
            <a:ext cx="87180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PLSS System</a:t>
            </a:r>
            <a:endParaRPr sz="1500">
              <a:solidFill>
                <a:schemeClr val="lt1"/>
              </a:solidFill>
            </a:endParaRPr>
          </a:p>
        </p:txBody>
      </p:sp>
      <p:sp>
        <p:nvSpPr>
          <p:cNvPr id="218" name="Google Shape;218;p31"/>
          <p:cNvSpPr txBox="1"/>
          <p:nvPr/>
        </p:nvSpPr>
        <p:spPr>
          <a:xfrm>
            <a:off x="199225" y="1430275"/>
            <a:ext cx="8718000" cy="72651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Created by Thomas Jefferson in 1785 and stands for </a:t>
            </a:r>
            <a:r>
              <a:rPr b="1" lang="en" sz="1700">
                <a:solidFill>
                  <a:schemeClr val="dk1"/>
                </a:solidFill>
                <a:latin typeface="Catamaran"/>
                <a:ea typeface="Catamaran"/>
                <a:cs typeface="Catamaran"/>
                <a:sym typeface="Catamaran"/>
              </a:rPr>
              <a:t>Public Land Survey System</a:t>
            </a:r>
            <a:endParaRPr b="1" sz="1700">
              <a:solidFill>
                <a:schemeClr val="dk1"/>
              </a:solidFill>
              <a:latin typeface="Catamaran"/>
              <a:ea typeface="Catamaran"/>
              <a:cs typeface="Catamaran"/>
              <a:sym typeface="Catamaran"/>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Useful for locating specific features within a map </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Divides “townships” into 36 1 x 1 mi squares</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Each square is further divided</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The filled in black square would be</a:t>
            </a:r>
            <a:endParaRPr sz="17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rPr lang="en" sz="1700">
                <a:solidFill>
                  <a:schemeClr val="dk1"/>
                </a:solidFill>
                <a:latin typeface="Catamaran Light"/>
                <a:ea typeface="Catamaran Light"/>
                <a:cs typeface="Catamaran Light"/>
                <a:sym typeface="Catamaran Light"/>
              </a:rPr>
              <a:t>designated as:</a:t>
            </a:r>
            <a:endParaRPr sz="17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rPr b="1" lang="en" sz="1700">
                <a:solidFill>
                  <a:schemeClr val="dk1"/>
                </a:solidFill>
                <a:latin typeface="Catamaran"/>
                <a:ea typeface="Catamaran"/>
                <a:cs typeface="Catamaran"/>
                <a:sym typeface="Catamaran"/>
              </a:rPr>
              <a:t>NW </a:t>
            </a:r>
            <a:r>
              <a:rPr b="1" lang="en" sz="1700">
                <a:solidFill>
                  <a:schemeClr val="dk1"/>
                </a:solidFill>
                <a:latin typeface="Catamaran"/>
                <a:ea typeface="Catamaran"/>
                <a:cs typeface="Catamaran"/>
                <a:sym typeface="Catamaran"/>
              </a:rPr>
              <a:t>1/4</a:t>
            </a:r>
            <a:r>
              <a:rPr b="1" lang="en" sz="1700">
                <a:solidFill>
                  <a:schemeClr val="dk1"/>
                </a:solidFill>
                <a:latin typeface="Catamaran"/>
                <a:ea typeface="Catamaran"/>
                <a:cs typeface="Catamaran"/>
                <a:sym typeface="Catamaran"/>
              </a:rPr>
              <a:t> , NE ¼, Sec 27, T 2 S, R 2 W</a:t>
            </a:r>
            <a:endParaRPr b="1" sz="1700">
              <a:solidFill>
                <a:schemeClr val="dk1"/>
              </a:solidFill>
              <a:latin typeface="Catamaran"/>
              <a:ea typeface="Catamaran"/>
              <a:cs typeface="Catamaran"/>
              <a:sym typeface="Catamaran"/>
            </a:endParaRPr>
          </a:p>
          <a:p>
            <a:pPr indent="0" lvl="0" marL="45720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rPr lang="en" sz="1700">
                <a:solidFill>
                  <a:schemeClr val="dk1"/>
                </a:solidFill>
                <a:highlight>
                  <a:srgbClr val="CDFFF6"/>
                </a:highlight>
                <a:latin typeface="Catamaran Light"/>
                <a:ea typeface="Catamaran Light"/>
                <a:cs typeface="Catamaran Light"/>
                <a:sym typeface="Catamaran Light"/>
              </a:rPr>
              <a:t>Notice how the notation runs from smallest </a:t>
            </a:r>
            <a:endParaRPr sz="1700">
              <a:solidFill>
                <a:schemeClr val="dk1"/>
              </a:solidFill>
              <a:highlight>
                <a:srgbClr val="CDFFF6"/>
              </a:highlight>
              <a:latin typeface="Catamaran Light"/>
              <a:ea typeface="Catamaran Light"/>
              <a:cs typeface="Catamaran Light"/>
              <a:sym typeface="Catamaran Light"/>
            </a:endParaRPr>
          </a:p>
          <a:p>
            <a:pPr indent="0" lvl="0" marL="457200" rtl="0" algn="l">
              <a:spcBef>
                <a:spcPts val="0"/>
              </a:spcBef>
              <a:spcAft>
                <a:spcPts val="0"/>
              </a:spcAft>
              <a:buNone/>
            </a:pPr>
            <a:r>
              <a:rPr lang="en" sz="1700">
                <a:solidFill>
                  <a:schemeClr val="dk1"/>
                </a:solidFill>
                <a:highlight>
                  <a:srgbClr val="CDFFF6"/>
                </a:highlight>
                <a:latin typeface="Catamaran Light"/>
                <a:ea typeface="Catamaran Light"/>
                <a:cs typeface="Catamaran Light"/>
                <a:sym typeface="Catamaran Light"/>
              </a:rPr>
              <a:t>square to largest square</a:t>
            </a:r>
            <a:endParaRPr sz="1700">
              <a:solidFill>
                <a:schemeClr val="dk1"/>
              </a:solidFill>
              <a:highlight>
                <a:srgbClr val="CDFFF6"/>
              </a:highlight>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19" name="Google Shape;219;p31"/>
          <p:cNvPicPr preferRelativeResize="0"/>
          <p:nvPr/>
        </p:nvPicPr>
        <p:blipFill>
          <a:blip r:embed="rId3">
            <a:alphaModFix/>
          </a:blip>
          <a:stretch>
            <a:fillRect/>
          </a:stretch>
        </p:blipFill>
        <p:spPr>
          <a:xfrm>
            <a:off x="4910874" y="2256725"/>
            <a:ext cx="2902574" cy="2597974"/>
          </a:xfrm>
          <a:prstGeom prst="rect">
            <a:avLst/>
          </a:prstGeom>
          <a:noFill/>
          <a:ln>
            <a:noFill/>
          </a:ln>
        </p:spPr>
      </p:pic>
      <p:pic>
        <p:nvPicPr>
          <p:cNvPr id="220" name="Google Shape;220;p31"/>
          <p:cNvPicPr preferRelativeResize="0"/>
          <p:nvPr/>
        </p:nvPicPr>
        <p:blipFill rotWithShape="1">
          <a:blip r:embed="rId4">
            <a:alphaModFix/>
          </a:blip>
          <a:srcRect b="0" l="6562" r="10990" t="0"/>
          <a:stretch/>
        </p:blipFill>
        <p:spPr>
          <a:xfrm>
            <a:off x="7256600" y="3714025"/>
            <a:ext cx="1814476" cy="433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4" name="Shape 224"/>
        <p:cNvGrpSpPr/>
        <p:nvPr/>
      </p:nvGrpSpPr>
      <p:grpSpPr>
        <a:xfrm>
          <a:off x="0" y="0"/>
          <a:ext cx="0" cy="0"/>
          <a:chOff x="0" y="0"/>
          <a:chExt cx="0" cy="0"/>
        </a:xfrm>
      </p:grpSpPr>
      <p:sp>
        <p:nvSpPr>
          <p:cNvPr id="225" name="Google Shape;225;p32"/>
          <p:cNvSpPr/>
          <p:nvPr/>
        </p:nvSpPr>
        <p:spPr>
          <a:xfrm flipH="1">
            <a:off x="-10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2"/>
          <p:cNvSpPr txBox="1"/>
          <p:nvPr>
            <p:ph idx="4294967295" type="ctrTitle"/>
          </p:nvPr>
        </p:nvSpPr>
        <p:spPr>
          <a:xfrm>
            <a:off x="425900" y="238650"/>
            <a:ext cx="87180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a:t>
            </a:r>
            <a:r>
              <a:rPr lang="en" sz="3300">
                <a:solidFill>
                  <a:schemeClr val="lt1"/>
                </a:solidFill>
              </a:rPr>
              <a:t> 1: PLSS System</a:t>
            </a:r>
            <a:endParaRPr sz="1500">
              <a:solidFill>
                <a:schemeClr val="lt1"/>
              </a:solidFill>
            </a:endParaRPr>
          </a:p>
        </p:txBody>
      </p:sp>
      <p:pic>
        <p:nvPicPr>
          <p:cNvPr id="227" name="Google Shape;227;p32"/>
          <p:cNvPicPr preferRelativeResize="0"/>
          <p:nvPr/>
        </p:nvPicPr>
        <p:blipFill rotWithShape="1">
          <a:blip r:embed="rId3">
            <a:alphaModFix/>
          </a:blip>
          <a:srcRect b="0" l="0" r="0" t="2591"/>
          <a:stretch/>
        </p:blipFill>
        <p:spPr>
          <a:xfrm>
            <a:off x="1456025" y="1993600"/>
            <a:ext cx="6231977" cy="3115351"/>
          </a:xfrm>
          <a:prstGeom prst="rect">
            <a:avLst/>
          </a:prstGeom>
          <a:noFill/>
          <a:ln>
            <a:noFill/>
          </a:ln>
        </p:spPr>
      </p:pic>
      <p:sp>
        <p:nvSpPr>
          <p:cNvPr id="228" name="Google Shape;228;p32"/>
          <p:cNvSpPr txBox="1"/>
          <p:nvPr/>
        </p:nvSpPr>
        <p:spPr>
          <a:xfrm>
            <a:off x="88475" y="1159775"/>
            <a:ext cx="8718000" cy="4464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sz="1700">
                <a:solidFill>
                  <a:schemeClr val="dk1"/>
                </a:solidFill>
                <a:latin typeface="Catamaran Light"/>
                <a:ea typeface="Catamaran Light"/>
                <a:cs typeface="Catamaran Light"/>
                <a:sym typeface="Catamaran Light"/>
              </a:rPr>
              <a:t>Describe</a:t>
            </a:r>
            <a:r>
              <a:rPr lang="en" sz="1700">
                <a:solidFill>
                  <a:schemeClr val="dk1"/>
                </a:solidFill>
                <a:latin typeface="Catamaran Light"/>
                <a:ea typeface="Catamaran Light"/>
                <a:cs typeface="Catamaran Light"/>
                <a:sym typeface="Catamaran Light"/>
              </a:rPr>
              <a:t> the location of Morey Middle School using PLSS sectionating notation.</a:t>
            </a:r>
            <a:endParaRPr sz="1900">
              <a:solidFill>
                <a:schemeClr val="dk1"/>
              </a:solidFill>
              <a:latin typeface="Catamaran Light"/>
              <a:ea typeface="Catamaran Light"/>
              <a:cs typeface="Catamaran Light"/>
              <a:sym typeface="Catamaran Light"/>
            </a:endParaRPr>
          </a:p>
        </p:txBody>
      </p:sp>
      <p:sp>
        <p:nvSpPr>
          <p:cNvPr id="229" name="Google Shape;229;p32"/>
          <p:cNvSpPr txBox="1"/>
          <p:nvPr/>
        </p:nvSpPr>
        <p:spPr>
          <a:xfrm>
            <a:off x="88475" y="1464400"/>
            <a:ext cx="8718000" cy="4464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sz="1700">
                <a:solidFill>
                  <a:schemeClr val="dk1"/>
                </a:solidFill>
                <a:latin typeface="Catamaran"/>
                <a:ea typeface="Catamaran"/>
                <a:cs typeface="Catamaran"/>
                <a:sym typeface="Catamaran"/>
              </a:rPr>
              <a:t>Answer: NW ¼, NW ¼, Sec 2, T 4 S, R 68 W</a:t>
            </a:r>
            <a:endParaRPr b="1" sz="1900">
              <a:solidFill>
                <a:schemeClr val="dk1"/>
              </a:solidFill>
              <a:latin typeface="Catamaran"/>
              <a:ea typeface="Catamaran"/>
              <a:cs typeface="Catamaran"/>
              <a:sym typeface="Catamaran"/>
            </a:endParaRPr>
          </a:p>
        </p:txBody>
      </p:sp>
      <p:sp>
        <p:nvSpPr>
          <p:cNvPr id="230" name="Google Shape;230;p32"/>
          <p:cNvSpPr/>
          <p:nvPr/>
        </p:nvSpPr>
        <p:spPr>
          <a:xfrm>
            <a:off x="4053675" y="3566325"/>
            <a:ext cx="509400" cy="387600"/>
          </a:xfrm>
          <a:prstGeom prst="ellipse">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231" name="Google Shape;231;p32"/>
          <p:cNvSpPr/>
          <p:nvPr/>
        </p:nvSpPr>
        <p:spPr>
          <a:xfrm>
            <a:off x="4759850" y="4106350"/>
            <a:ext cx="509400" cy="387600"/>
          </a:xfrm>
          <a:prstGeom prst="ellipse">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232" name="Google Shape;232;p32"/>
          <p:cNvSpPr/>
          <p:nvPr/>
        </p:nvSpPr>
        <p:spPr>
          <a:xfrm>
            <a:off x="6230250" y="1834600"/>
            <a:ext cx="509400" cy="387600"/>
          </a:xfrm>
          <a:prstGeom prst="ellipse">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233" name="Google Shape;233;p32"/>
          <p:cNvSpPr/>
          <p:nvPr/>
        </p:nvSpPr>
        <p:spPr>
          <a:xfrm>
            <a:off x="1409725" y="4268575"/>
            <a:ext cx="509400" cy="387600"/>
          </a:xfrm>
          <a:prstGeom prst="ellipse">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7" name="Shape 237"/>
        <p:cNvGrpSpPr/>
        <p:nvPr/>
      </p:nvGrpSpPr>
      <p:grpSpPr>
        <a:xfrm>
          <a:off x="0" y="0"/>
          <a:ext cx="0" cy="0"/>
          <a:chOff x="0" y="0"/>
          <a:chExt cx="0" cy="0"/>
        </a:xfrm>
      </p:grpSpPr>
      <p:sp>
        <p:nvSpPr>
          <p:cNvPr id="238" name="Google Shape;238;p33"/>
          <p:cNvSpPr/>
          <p:nvPr/>
        </p:nvSpPr>
        <p:spPr>
          <a:xfrm flipH="1">
            <a:off x="-10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3"/>
          <p:cNvSpPr txBox="1"/>
          <p:nvPr>
            <p:ph idx="4294967295" type="ctrTitle"/>
          </p:nvPr>
        </p:nvSpPr>
        <p:spPr>
          <a:xfrm>
            <a:off x="425900" y="246600"/>
            <a:ext cx="87180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4: Drawing a Topographic Profile</a:t>
            </a:r>
            <a:endParaRPr sz="3300">
              <a:solidFill>
                <a:schemeClr val="lt1"/>
              </a:solidFill>
            </a:endParaRPr>
          </a:p>
          <a:p>
            <a:pPr indent="0" lvl="0" marL="0" rtl="0" algn="l">
              <a:spcBef>
                <a:spcPts val="0"/>
              </a:spcBef>
              <a:spcAft>
                <a:spcPts val="0"/>
              </a:spcAft>
              <a:buNone/>
            </a:pPr>
            <a:r>
              <a:rPr lang="en" sz="1500">
                <a:solidFill>
                  <a:schemeClr val="lt1"/>
                </a:solidFill>
              </a:rPr>
              <a:t>                                                                           </a:t>
            </a:r>
            <a:endParaRPr sz="1500">
              <a:solidFill>
                <a:schemeClr val="lt1"/>
              </a:solidFill>
            </a:endParaRPr>
          </a:p>
        </p:txBody>
      </p:sp>
      <p:sp>
        <p:nvSpPr>
          <p:cNvPr id="240" name="Google Shape;240;p33"/>
          <p:cNvSpPr txBox="1"/>
          <p:nvPr/>
        </p:nvSpPr>
        <p:spPr>
          <a:xfrm>
            <a:off x="102950" y="1321300"/>
            <a:ext cx="6718500" cy="6218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Almost guaranteed to be asked on a Road Scholar Exam</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b="1" lang="en" sz="1700">
                <a:solidFill>
                  <a:schemeClr val="dk1"/>
                </a:solidFill>
                <a:latin typeface="Catamaran"/>
                <a:ea typeface="Catamaran"/>
                <a:cs typeface="Catamaran"/>
                <a:sym typeface="Catamaran"/>
              </a:rPr>
              <a:t>Topographic Profile: </a:t>
            </a:r>
            <a:r>
              <a:rPr lang="en" sz="1700">
                <a:solidFill>
                  <a:schemeClr val="dk1"/>
                </a:solidFill>
                <a:latin typeface="Catamaran Light"/>
                <a:ea typeface="Catamaran Light"/>
                <a:cs typeface="Catamaran Light"/>
                <a:sym typeface="Catamaran Light"/>
              </a:rPr>
              <a:t>a side view of a topographic map </a:t>
            </a:r>
            <a:r>
              <a:rPr lang="en" sz="1700">
                <a:solidFill>
                  <a:schemeClr val="dk1"/>
                </a:solidFill>
                <a:latin typeface="Catamaran Light"/>
                <a:ea typeface="Catamaran Light"/>
                <a:cs typeface="Catamaran Light"/>
                <a:sym typeface="Catamaran Light"/>
              </a:rPr>
              <a:t>segment</a:t>
            </a:r>
            <a:r>
              <a:rPr lang="en" sz="1700">
                <a:solidFill>
                  <a:schemeClr val="dk1"/>
                </a:solidFill>
                <a:latin typeface="Catamaran Light"/>
                <a:ea typeface="Catamaran Light"/>
                <a:cs typeface="Catamaran Light"/>
                <a:sym typeface="Catamaran Light"/>
              </a:rPr>
              <a:t> that highlights its changes in elevation</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a:buChar char="●"/>
            </a:pPr>
            <a:r>
              <a:rPr b="1" lang="en" sz="1700">
                <a:solidFill>
                  <a:schemeClr val="dk1"/>
                </a:solidFill>
                <a:latin typeface="Catamaran"/>
                <a:ea typeface="Catamaran"/>
                <a:cs typeface="Catamaran"/>
                <a:sym typeface="Catamaran"/>
              </a:rPr>
              <a:t>Steps:</a:t>
            </a:r>
            <a:endParaRPr b="1" sz="1700">
              <a:solidFill>
                <a:schemeClr val="dk1"/>
              </a:solidFill>
              <a:latin typeface="Catamaran"/>
              <a:ea typeface="Catamaran"/>
              <a:cs typeface="Catamaran"/>
              <a:sym typeface="Catamaran"/>
            </a:endParaRPr>
          </a:p>
          <a:p>
            <a:pPr indent="-336550" lvl="0" marL="914400" rtl="0" algn="l">
              <a:spcBef>
                <a:spcPts val="0"/>
              </a:spcBef>
              <a:spcAft>
                <a:spcPts val="0"/>
              </a:spcAft>
              <a:buClr>
                <a:schemeClr val="dk1"/>
              </a:buClr>
              <a:buSzPts val="1700"/>
              <a:buFont typeface="Catamaran Light"/>
              <a:buAutoNum type="arabicPeriod"/>
            </a:pPr>
            <a:r>
              <a:rPr lang="en" sz="1700">
                <a:solidFill>
                  <a:schemeClr val="dk1"/>
                </a:solidFill>
                <a:latin typeface="Catamaran Light"/>
                <a:ea typeface="Catamaran Light"/>
                <a:cs typeface="Catamaran Light"/>
                <a:sym typeface="Catamaran Light"/>
              </a:rPr>
              <a:t>Line the edge of a piece of scrap paper along two points A and B</a:t>
            </a:r>
            <a:endParaRPr sz="1700">
              <a:solidFill>
                <a:schemeClr val="dk1"/>
              </a:solidFill>
              <a:latin typeface="Catamaran Light"/>
              <a:ea typeface="Catamaran Light"/>
              <a:cs typeface="Catamaran Light"/>
              <a:sym typeface="Catamaran Light"/>
            </a:endParaRPr>
          </a:p>
          <a:p>
            <a:pPr indent="-336550" lvl="0" marL="914400" rtl="0" algn="l">
              <a:spcBef>
                <a:spcPts val="0"/>
              </a:spcBef>
              <a:spcAft>
                <a:spcPts val="0"/>
              </a:spcAft>
              <a:buClr>
                <a:schemeClr val="dk1"/>
              </a:buClr>
              <a:buSzPts val="1700"/>
              <a:buFont typeface="Catamaran Light"/>
              <a:buAutoNum type="arabicPeriod"/>
            </a:pPr>
            <a:r>
              <a:rPr lang="en" sz="1700">
                <a:solidFill>
                  <a:schemeClr val="dk1"/>
                </a:solidFill>
                <a:latin typeface="Catamaran Light"/>
                <a:ea typeface="Catamaran Light"/>
                <a:cs typeface="Catamaran Light"/>
                <a:sym typeface="Catamaran Light"/>
              </a:rPr>
              <a:t>Every time the edge intersects with a contour line, mark that spot with the written elevation</a:t>
            </a:r>
            <a:endParaRPr sz="1700">
              <a:solidFill>
                <a:schemeClr val="dk1"/>
              </a:solidFill>
              <a:latin typeface="Catamaran Light"/>
              <a:ea typeface="Catamaran Light"/>
              <a:cs typeface="Catamaran Light"/>
              <a:sym typeface="Catamaran Light"/>
            </a:endParaRPr>
          </a:p>
          <a:p>
            <a:pPr indent="-336550" lvl="0" marL="914400" rtl="0" algn="l">
              <a:spcBef>
                <a:spcPts val="0"/>
              </a:spcBef>
              <a:spcAft>
                <a:spcPts val="0"/>
              </a:spcAft>
              <a:buClr>
                <a:schemeClr val="dk1"/>
              </a:buClr>
              <a:buSzPts val="1700"/>
              <a:buFont typeface="Catamaran Light"/>
              <a:buAutoNum type="arabicPeriod"/>
            </a:pPr>
            <a:r>
              <a:rPr lang="en" sz="1700">
                <a:solidFill>
                  <a:schemeClr val="dk1"/>
                </a:solidFill>
                <a:latin typeface="Catamaran Light"/>
                <a:ea typeface="Catamaran Light"/>
                <a:cs typeface="Catamaran Light"/>
                <a:sym typeface="Catamaran Light"/>
              </a:rPr>
              <a:t> Translate the marks over to the given graph </a:t>
            </a:r>
            <a:r>
              <a:rPr lang="en" sz="1700">
                <a:solidFill>
                  <a:schemeClr val="dk1"/>
                </a:solidFill>
                <a:latin typeface="Catamaran Light"/>
                <a:ea typeface="Catamaran Light"/>
                <a:cs typeface="Catamaran Light"/>
                <a:sym typeface="Catamaran Light"/>
              </a:rPr>
              <a:t>with position along the horizontal axis and elevation on the vertical axis</a:t>
            </a:r>
            <a:endParaRPr sz="1700">
              <a:solidFill>
                <a:schemeClr val="dk1"/>
              </a:solidFill>
              <a:latin typeface="Catamaran Light"/>
              <a:ea typeface="Catamaran Light"/>
              <a:cs typeface="Catamaran Light"/>
              <a:sym typeface="Catamaran Light"/>
            </a:endParaRPr>
          </a:p>
          <a:p>
            <a:pPr indent="-336550" lvl="0" marL="914400" rtl="0" algn="l">
              <a:spcBef>
                <a:spcPts val="0"/>
              </a:spcBef>
              <a:spcAft>
                <a:spcPts val="0"/>
              </a:spcAft>
              <a:buClr>
                <a:schemeClr val="dk1"/>
              </a:buClr>
              <a:buSzPts val="1700"/>
              <a:buFont typeface="Catamaran Light"/>
              <a:buAutoNum type="arabicPeriod"/>
            </a:pPr>
            <a:r>
              <a:rPr lang="en" sz="1700">
                <a:solidFill>
                  <a:schemeClr val="dk1"/>
                </a:solidFill>
                <a:latin typeface="Catamaran Light"/>
                <a:ea typeface="Catamaran Light"/>
                <a:cs typeface="Catamaran Light"/>
                <a:sym typeface="Catamaran Light"/>
              </a:rPr>
              <a:t>Roughly connect the points to draw the shape of the land segment</a:t>
            </a:r>
            <a:endParaRPr sz="1700">
              <a:solidFill>
                <a:schemeClr val="dk1"/>
              </a:solidFill>
              <a:latin typeface="Catamaran Light"/>
              <a:ea typeface="Catamaran Light"/>
              <a:cs typeface="Catamaran Light"/>
              <a:sym typeface="Catamaran Light"/>
            </a:endParaRPr>
          </a:p>
          <a:p>
            <a:pPr indent="-336550" lvl="0" marL="914400" rtl="0" algn="l">
              <a:spcBef>
                <a:spcPts val="0"/>
              </a:spcBef>
              <a:spcAft>
                <a:spcPts val="0"/>
              </a:spcAft>
              <a:buClr>
                <a:schemeClr val="dk1"/>
              </a:buClr>
              <a:buSzPts val="1700"/>
              <a:buFont typeface="Catamaran Light"/>
              <a:buAutoNum type="arabicPeriod"/>
            </a:pPr>
            <a:r>
              <a:rPr lang="en" sz="1700">
                <a:solidFill>
                  <a:schemeClr val="dk1"/>
                </a:solidFill>
                <a:latin typeface="Catamaran Light"/>
                <a:ea typeface="Catamaran Light"/>
                <a:cs typeface="Catamaran Light"/>
                <a:sym typeface="Catamaran Light"/>
              </a:rPr>
              <a:t>Draw in the symbols of any notable geologic features like rivers or roads (the symbols can be found </a:t>
            </a:r>
            <a:r>
              <a:rPr lang="en" sz="1700" u="sng">
                <a:solidFill>
                  <a:schemeClr val="hlink"/>
                </a:solidFill>
                <a:latin typeface="Catamaran Light"/>
                <a:ea typeface="Catamaran Light"/>
                <a:cs typeface="Catamaran Light"/>
                <a:sym typeface="Catamaran Light"/>
                <a:hlinkClick r:id="rId3"/>
              </a:rPr>
              <a:t>here</a:t>
            </a:r>
            <a:r>
              <a:rPr lang="en" sz="1700">
                <a:solidFill>
                  <a:schemeClr val="dk1"/>
                </a:solidFill>
                <a:latin typeface="Catamaran Light"/>
                <a:ea typeface="Catamaran Light"/>
                <a:cs typeface="Catamaran Light"/>
                <a:sym typeface="Catamaran Light"/>
              </a:rPr>
              <a:t>)</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41" name="Google Shape;241;p33"/>
          <p:cNvPicPr preferRelativeResize="0"/>
          <p:nvPr/>
        </p:nvPicPr>
        <p:blipFill>
          <a:blip r:embed="rId4">
            <a:alphaModFix/>
          </a:blip>
          <a:stretch>
            <a:fillRect/>
          </a:stretch>
        </p:blipFill>
        <p:spPr>
          <a:xfrm>
            <a:off x="7029925" y="1650625"/>
            <a:ext cx="2031125" cy="2158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 name="Shape 245"/>
        <p:cNvGrpSpPr/>
        <p:nvPr/>
      </p:nvGrpSpPr>
      <p:grpSpPr>
        <a:xfrm>
          <a:off x="0" y="0"/>
          <a:ext cx="0" cy="0"/>
          <a:chOff x="0" y="0"/>
          <a:chExt cx="0" cy="0"/>
        </a:xfrm>
      </p:grpSpPr>
      <p:sp>
        <p:nvSpPr>
          <p:cNvPr id="246" name="Google Shape;246;p34"/>
          <p:cNvSpPr/>
          <p:nvPr/>
        </p:nvSpPr>
        <p:spPr>
          <a:xfrm flipH="1">
            <a:off x="-10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4"/>
          <p:cNvSpPr txBox="1"/>
          <p:nvPr>
            <p:ph idx="4294967295" type="ctrTitle"/>
          </p:nvPr>
        </p:nvSpPr>
        <p:spPr>
          <a:xfrm>
            <a:off x="425900" y="246600"/>
            <a:ext cx="87180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5: Highways</a:t>
            </a:r>
            <a:endParaRPr sz="3300">
              <a:solidFill>
                <a:schemeClr val="lt1"/>
              </a:solidFill>
            </a:endParaRPr>
          </a:p>
          <a:p>
            <a:pPr indent="0" lvl="0" marL="0" rtl="0" algn="l">
              <a:spcBef>
                <a:spcPts val="0"/>
              </a:spcBef>
              <a:spcAft>
                <a:spcPts val="0"/>
              </a:spcAft>
              <a:buNone/>
            </a:pPr>
            <a:r>
              <a:rPr lang="en" sz="1500">
                <a:solidFill>
                  <a:schemeClr val="lt1"/>
                </a:solidFill>
              </a:rPr>
              <a:t>                                                                           </a:t>
            </a:r>
            <a:endParaRPr sz="1500">
              <a:solidFill>
                <a:schemeClr val="lt1"/>
              </a:solidFill>
            </a:endParaRPr>
          </a:p>
        </p:txBody>
      </p:sp>
      <p:sp>
        <p:nvSpPr>
          <p:cNvPr id="248" name="Google Shape;248;p34"/>
          <p:cNvSpPr txBox="1"/>
          <p:nvPr/>
        </p:nvSpPr>
        <p:spPr>
          <a:xfrm>
            <a:off x="102950" y="1321300"/>
            <a:ext cx="6718500" cy="59568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Make sure you’re familiar with the types of highways and their symbols</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b="1" lang="en" sz="1700">
                <a:solidFill>
                  <a:schemeClr val="dk1"/>
                </a:solidFill>
                <a:latin typeface="Catamaran"/>
                <a:ea typeface="Catamaran"/>
                <a:cs typeface="Catamaran"/>
                <a:sym typeface="Catamaran"/>
              </a:rPr>
              <a:t>Turnpike vs. Freeway</a:t>
            </a:r>
            <a:r>
              <a:rPr lang="en" sz="1700">
                <a:solidFill>
                  <a:schemeClr val="dk1"/>
                </a:solidFill>
                <a:latin typeface="Catamaran Light"/>
                <a:ea typeface="Catamaran Light"/>
                <a:cs typeface="Catamaran Light"/>
                <a:sym typeface="Catamaran Light"/>
              </a:rPr>
              <a:t> - a turnpike charges tolls while a freeway is free</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b="1" lang="en" sz="1700">
                <a:solidFill>
                  <a:schemeClr val="dk1"/>
                </a:solidFill>
                <a:latin typeface="Catamaran"/>
                <a:ea typeface="Catamaran"/>
                <a:cs typeface="Catamaran"/>
                <a:sym typeface="Catamaran"/>
              </a:rPr>
              <a:t>State Route </a:t>
            </a:r>
            <a:r>
              <a:rPr lang="en" sz="1700">
                <a:solidFill>
                  <a:schemeClr val="dk1"/>
                </a:solidFill>
                <a:latin typeface="Catamaran Light"/>
                <a:ea typeface="Catamaran Light"/>
                <a:cs typeface="Catamaran Light"/>
                <a:sym typeface="Catamaran Light"/>
              </a:rPr>
              <a:t>- maintained by a singular state</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b="1" lang="en" sz="1700">
                <a:solidFill>
                  <a:schemeClr val="dk1"/>
                </a:solidFill>
                <a:latin typeface="Catamaran"/>
                <a:ea typeface="Catamaran"/>
                <a:cs typeface="Catamaran"/>
                <a:sym typeface="Catamaran"/>
              </a:rPr>
              <a:t>Interstate </a:t>
            </a:r>
            <a:r>
              <a:rPr lang="en" sz="1700">
                <a:solidFill>
                  <a:schemeClr val="dk1"/>
                </a:solidFill>
                <a:latin typeface="Catamaran Light"/>
                <a:ea typeface="Catamaran Light"/>
                <a:cs typeface="Catamaran Light"/>
                <a:sym typeface="Catamaran Light"/>
              </a:rPr>
              <a:t>- crosses state borders (ex: I-95)</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A good way to practice!</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While riding in the back of your parents car, try observing the signs and mapping out your path on a physical highway map</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What is the name of the highway your currently on? </a:t>
            </a:r>
            <a:r>
              <a:rPr lang="en" sz="1700">
                <a:solidFill>
                  <a:schemeClr val="dk1"/>
                </a:solidFill>
                <a:latin typeface="Catamaran Light"/>
                <a:ea typeface="Catamaran Light"/>
                <a:cs typeface="Catamaran Light"/>
                <a:sym typeface="Catamaran Light"/>
              </a:rPr>
              <a:t>What exits do you have to take to get to your destination?</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49" name="Google Shape;249;p34"/>
          <p:cNvPicPr preferRelativeResize="0"/>
          <p:nvPr/>
        </p:nvPicPr>
        <p:blipFill>
          <a:blip r:embed="rId3">
            <a:alphaModFix/>
          </a:blip>
          <a:stretch>
            <a:fillRect/>
          </a:stretch>
        </p:blipFill>
        <p:spPr>
          <a:xfrm>
            <a:off x="6873600" y="1385075"/>
            <a:ext cx="2017750" cy="25786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p35"/>
          <p:cNvSpPr/>
          <p:nvPr/>
        </p:nvSpPr>
        <p:spPr>
          <a:xfrm flipH="1">
            <a:off x="-10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5"/>
          <p:cNvSpPr txBox="1"/>
          <p:nvPr>
            <p:ph idx="4294967295" type="ctrTitle"/>
          </p:nvPr>
        </p:nvSpPr>
        <p:spPr>
          <a:xfrm>
            <a:off x="425900" y="246600"/>
            <a:ext cx="87180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6: Lithology</a:t>
            </a:r>
            <a:endParaRPr sz="3300">
              <a:solidFill>
                <a:schemeClr val="lt1"/>
              </a:solidFill>
            </a:endParaRPr>
          </a:p>
          <a:p>
            <a:pPr indent="0" lvl="0" marL="0" rtl="0" algn="l">
              <a:spcBef>
                <a:spcPts val="0"/>
              </a:spcBef>
              <a:spcAft>
                <a:spcPts val="0"/>
              </a:spcAft>
              <a:buNone/>
            </a:pPr>
            <a:r>
              <a:rPr lang="en" sz="1500">
                <a:solidFill>
                  <a:schemeClr val="lt1"/>
                </a:solidFill>
              </a:rPr>
              <a:t>                                                                           </a:t>
            </a:r>
            <a:endParaRPr sz="1500">
              <a:solidFill>
                <a:schemeClr val="lt1"/>
              </a:solidFill>
            </a:endParaRPr>
          </a:p>
        </p:txBody>
      </p:sp>
      <p:sp>
        <p:nvSpPr>
          <p:cNvPr id="256" name="Google Shape;256;p35"/>
          <p:cNvSpPr txBox="1"/>
          <p:nvPr/>
        </p:nvSpPr>
        <p:spPr>
          <a:xfrm>
            <a:off x="228275" y="1283700"/>
            <a:ext cx="5449200" cy="41406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a:buChar char="●"/>
            </a:pPr>
            <a:r>
              <a:rPr b="1" lang="en" sz="1700">
                <a:solidFill>
                  <a:schemeClr val="dk1"/>
                </a:solidFill>
                <a:latin typeface="Catamaran"/>
                <a:ea typeface="Catamaran"/>
                <a:cs typeface="Catamaran"/>
                <a:sym typeface="Catamaran"/>
              </a:rPr>
              <a:t>The Rock Cycle: </a:t>
            </a:r>
            <a:endParaRPr b="1" sz="1700">
              <a:solidFill>
                <a:schemeClr val="dk1"/>
              </a:solidFill>
              <a:latin typeface="Catamaran"/>
              <a:ea typeface="Catamaran"/>
              <a:cs typeface="Catamaran"/>
              <a:sym typeface="Catamaran"/>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Most likely, questions won’t be as simple as, “How does a rock transition from [state] to [state]?”</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Must investigate into the individual processes and ask questions like the following to guide research:</a:t>
            </a:r>
            <a:endParaRPr sz="1700">
              <a:solidFill>
                <a:schemeClr val="dk1"/>
              </a:solidFill>
              <a:latin typeface="Catamaran Light"/>
              <a:ea typeface="Catamaran Light"/>
              <a:cs typeface="Catamaran Light"/>
              <a:sym typeface="Catamaran Light"/>
            </a:endParaRPr>
          </a:p>
          <a:p>
            <a:pPr indent="-336550" lvl="2" marL="13716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“How does erosion occur?”</a:t>
            </a:r>
            <a:endParaRPr sz="1700">
              <a:solidFill>
                <a:schemeClr val="dk1"/>
              </a:solidFill>
              <a:latin typeface="Catamaran Light"/>
              <a:ea typeface="Catamaran Light"/>
              <a:cs typeface="Catamaran Light"/>
              <a:sym typeface="Catamaran Light"/>
            </a:endParaRPr>
          </a:p>
          <a:p>
            <a:pPr indent="-336550" lvl="2" marL="13716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“In what settings does a rock experience heat and pressure?” </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Create a </a:t>
            </a:r>
            <a:r>
              <a:rPr b="1" lang="en" sz="1700">
                <a:solidFill>
                  <a:schemeClr val="dk1"/>
                </a:solidFill>
                <a:latin typeface="Catamaran"/>
                <a:ea typeface="Catamaran"/>
                <a:cs typeface="Catamaran"/>
                <a:sym typeface="Catamaran"/>
              </a:rPr>
              <a:t>list of common rocks and minerals </a:t>
            </a:r>
            <a:r>
              <a:rPr lang="en" sz="1700">
                <a:solidFill>
                  <a:schemeClr val="dk1"/>
                </a:solidFill>
                <a:latin typeface="Catamaran Light"/>
                <a:ea typeface="Catamaran Light"/>
                <a:cs typeface="Catamaran Light"/>
                <a:sym typeface="Catamaran Light"/>
              </a:rPr>
              <a:t>for your notes for ID questions. Include:</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A picture</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Characteristics like color, texture, luster, hardness, etc. </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Unique features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57" name="Google Shape;257;p35"/>
          <p:cNvPicPr preferRelativeResize="0"/>
          <p:nvPr/>
        </p:nvPicPr>
        <p:blipFill>
          <a:blip r:embed="rId3">
            <a:alphaModFix/>
          </a:blip>
          <a:stretch>
            <a:fillRect/>
          </a:stretch>
        </p:blipFill>
        <p:spPr>
          <a:xfrm>
            <a:off x="6046425" y="1700625"/>
            <a:ext cx="2952200" cy="27878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p36"/>
          <p:cNvSpPr/>
          <p:nvPr/>
        </p:nvSpPr>
        <p:spPr>
          <a:xfrm flipH="1">
            <a:off x="-10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6"/>
          <p:cNvSpPr txBox="1"/>
          <p:nvPr>
            <p:ph idx="4294967295" type="ctrTitle"/>
          </p:nvPr>
        </p:nvSpPr>
        <p:spPr>
          <a:xfrm>
            <a:off x="425900" y="246600"/>
            <a:ext cx="87180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7: Law of Superposition</a:t>
            </a:r>
            <a:endParaRPr sz="3300">
              <a:solidFill>
                <a:schemeClr val="lt1"/>
              </a:solidFill>
            </a:endParaRPr>
          </a:p>
          <a:p>
            <a:pPr indent="0" lvl="0" marL="0" rtl="0" algn="l">
              <a:spcBef>
                <a:spcPts val="0"/>
              </a:spcBef>
              <a:spcAft>
                <a:spcPts val="0"/>
              </a:spcAft>
              <a:buNone/>
            </a:pPr>
            <a:r>
              <a:rPr lang="en" sz="1500">
                <a:solidFill>
                  <a:schemeClr val="lt1"/>
                </a:solidFill>
              </a:rPr>
              <a:t>                                                                           </a:t>
            </a:r>
            <a:endParaRPr sz="1500">
              <a:solidFill>
                <a:schemeClr val="lt1"/>
              </a:solidFill>
            </a:endParaRPr>
          </a:p>
        </p:txBody>
      </p:sp>
      <p:sp>
        <p:nvSpPr>
          <p:cNvPr id="264" name="Google Shape;264;p36"/>
          <p:cNvSpPr txBox="1"/>
          <p:nvPr/>
        </p:nvSpPr>
        <p:spPr>
          <a:xfrm>
            <a:off x="228275" y="1283700"/>
            <a:ext cx="8569800" cy="30939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a:buChar char="●"/>
            </a:pPr>
            <a:r>
              <a:rPr lang="en" sz="1700">
                <a:solidFill>
                  <a:schemeClr val="dk1"/>
                </a:solidFill>
                <a:latin typeface="Catamaran Light"/>
                <a:ea typeface="Catamaran Light"/>
                <a:cs typeface="Catamaran Light"/>
                <a:sym typeface="Catamaran Light"/>
              </a:rPr>
              <a:t>Concerns </a:t>
            </a:r>
            <a:r>
              <a:rPr b="1" lang="en" sz="1700">
                <a:solidFill>
                  <a:schemeClr val="dk1"/>
                </a:solidFill>
                <a:latin typeface="Catamaran"/>
                <a:ea typeface="Catamaran"/>
                <a:cs typeface="Catamaran"/>
                <a:sym typeface="Catamaran"/>
              </a:rPr>
              <a:t>stratigraphy</a:t>
            </a:r>
            <a:r>
              <a:rPr lang="en" sz="1700">
                <a:solidFill>
                  <a:schemeClr val="dk1"/>
                </a:solidFill>
                <a:latin typeface="Catamaran Light"/>
                <a:ea typeface="Catamaran Light"/>
                <a:cs typeface="Catamaran Light"/>
                <a:sym typeface="Catamaran Light"/>
              </a:rPr>
              <a:t>, a field of study that describes rock successions</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a:buChar char="●"/>
            </a:pPr>
            <a:r>
              <a:rPr lang="en" sz="1700">
                <a:solidFill>
                  <a:schemeClr val="dk1"/>
                </a:solidFill>
                <a:latin typeface="Catamaran Light"/>
                <a:ea typeface="Catamaran Light"/>
                <a:cs typeface="Catamaran Light"/>
                <a:sym typeface="Catamaran Light"/>
              </a:rPr>
              <a:t>States that the oldest rock beds are positioned at the </a:t>
            </a:r>
            <a:r>
              <a:rPr lang="en" sz="1700">
                <a:solidFill>
                  <a:schemeClr val="dk1"/>
                </a:solidFill>
                <a:latin typeface="Catamaran Light"/>
                <a:ea typeface="Catamaran Light"/>
                <a:cs typeface="Catamaran Light"/>
                <a:sym typeface="Catamaran Light"/>
              </a:rPr>
              <a:t>bottom and the youngest ones are at the top of a cross-section of the ground</a:t>
            </a:r>
            <a:r>
              <a:rPr lang="en" sz="1700">
                <a:solidFill>
                  <a:schemeClr val="dk1"/>
                </a:solidFill>
                <a:latin typeface="Catamaran Light"/>
                <a:ea typeface="Catamaran Light"/>
                <a:cs typeface="Catamaran Light"/>
                <a:sym typeface="Catamaran Light"/>
              </a:rPr>
              <a:t> </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Intuitively, this makes sense</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a:buChar char="●"/>
            </a:pPr>
            <a:r>
              <a:rPr b="1" lang="en" sz="1700">
                <a:solidFill>
                  <a:schemeClr val="dk1"/>
                </a:solidFill>
                <a:latin typeface="Catamaran"/>
                <a:ea typeface="Catamaran"/>
                <a:cs typeface="Catamaran"/>
                <a:sym typeface="Catamaran"/>
              </a:rPr>
              <a:t>Exceptions:</a:t>
            </a:r>
            <a:endParaRPr b="1" sz="1700">
              <a:solidFill>
                <a:schemeClr val="dk1"/>
              </a:solidFill>
              <a:latin typeface="Catamaran"/>
              <a:ea typeface="Catamaran"/>
              <a:cs typeface="Catamaran"/>
              <a:sym typeface="Catamaran"/>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When strata is folded or faulted, the arrangement</a:t>
            </a:r>
            <a:endParaRPr sz="1700">
              <a:solidFill>
                <a:schemeClr val="dk1"/>
              </a:solidFill>
              <a:latin typeface="Catamaran Light"/>
              <a:ea typeface="Catamaran Light"/>
              <a:cs typeface="Catamaran Light"/>
              <a:sym typeface="Catamaran Light"/>
            </a:endParaRPr>
          </a:p>
          <a:p>
            <a:pPr indent="0" lvl="0" marL="914400" rtl="0" algn="l">
              <a:spcBef>
                <a:spcPts val="0"/>
              </a:spcBef>
              <a:spcAft>
                <a:spcPts val="0"/>
              </a:spcAft>
              <a:buNone/>
            </a:pPr>
            <a:r>
              <a:rPr lang="en" sz="1700">
                <a:solidFill>
                  <a:schemeClr val="dk1"/>
                </a:solidFill>
                <a:latin typeface="Catamaran Light"/>
                <a:ea typeface="Catamaran Light"/>
                <a:cs typeface="Catamaran Light"/>
                <a:sym typeface="Catamaran Light"/>
              </a:rPr>
              <a:t>o</a:t>
            </a:r>
            <a:r>
              <a:rPr lang="en" sz="1700">
                <a:solidFill>
                  <a:schemeClr val="dk1"/>
                </a:solidFill>
                <a:latin typeface="Catamaran Light"/>
                <a:ea typeface="Catamaran Light"/>
                <a:cs typeface="Catamaran Light"/>
                <a:sym typeface="Catamaran Light"/>
              </a:rPr>
              <a:t>f layers can be disrupted</a:t>
            </a:r>
            <a:endParaRPr sz="1700">
              <a:solidFill>
                <a:schemeClr val="dk1"/>
              </a:solidFill>
              <a:latin typeface="Catamaran Light"/>
              <a:ea typeface="Catamaran Light"/>
              <a:cs typeface="Catamaran Light"/>
              <a:sym typeface="Catamaran Light"/>
            </a:endParaRPr>
          </a:p>
          <a:p>
            <a:pPr indent="-336550" lvl="0"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Dikes, such as slivers of igneous rock, can insert</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700">
                <a:solidFill>
                  <a:schemeClr val="dk1"/>
                </a:solidFill>
                <a:latin typeface="Catamaran Light"/>
                <a:ea typeface="Catamaran Light"/>
                <a:cs typeface="Catamaran Light"/>
                <a:sym typeface="Catamaran Light"/>
              </a:rPr>
              <a:t>		themselves into the layering</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65" name="Google Shape;265;p36"/>
          <p:cNvPicPr preferRelativeResize="0"/>
          <p:nvPr/>
        </p:nvPicPr>
        <p:blipFill>
          <a:blip r:embed="rId3">
            <a:alphaModFix/>
          </a:blip>
          <a:stretch>
            <a:fillRect/>
          </a:stretch>
        </p:blipFill>
        <p:spPr>
          <a:xfrm>
            <a:off x="6156050" y="2416150"/>
            <a:ext cx="2642026" cy="232911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sp>
        <p:nvSpPr>
          <p:cNvPr id="270" name="Google Shape;270;p37"/>
          <p:cNvSpPr/>
          <p:nvPr/>
        </p:nvSpPr>
        <p:spPr>
          <a:xfrm flipH="1">
            <a:off x="-10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7"/>
          <p:cNvSpPr txBox="1"/>
          <p:nvPr>
            <p:ph idx="4294967295" type="ctrTitle"/>
          </p:nvPr>
        </p:nvSpPr>
        <p:spPr>
          <a:xfrm>
            <a:off x="425900" y="246600"/>
            <a:ext cx="87180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a:t>
            </a:r>
            <a:r>
              <a:rPr lang="en" sz="3300">
                <a:solidFill>
                  <a:schemeClr val="lt1"/>
                </a:solidFill>
              </a:rPr>
              <a:t>: Law of Superposition</a:t>
            </a:r>
            <a:endParaRPr sz="3300">
              <a:solidFill>
                <a:schemeClr val="lt1"/>
              </a:solidFill>
            </a:endParaRPr>
          </a:p>
          <a:p>
            <a:pPr indent="0" lvl="0" marL="0" rtl="0" algn="l">
              <a:spcBef>
                <a:spcPts val="0"/>
              </a:spcBef>
              <a:spcAft>
                <a:spcPts val="0"/>
              </a:spcAft>
              <a:buNone/>
            </a:pPr>
            <a:r>
              <a:rPr lang="en" sz="1500">
                <a:solidFill>
                  <a:schemeClr val="lt1"/>
                </a:solidFill>
              </a:rPr>
              <a:t>                                                                           </a:t>
            </a:r>
            <a:endParaRPr sz="1500">
              <a:solidFill>
                <a:schemeClr val="lt1"/>
              </a:solidFill>
            </a:endParaRPr>
          </a:p>
        </p:txBody>
      </p:sp>
      <p:sp>
        <p:nvSpPr>
          <p:cNvPr id="272" name="Google Shape;272;p37"/>
          <p:cNvSpPr txBox="1"/>
          <p:nvPr/>
        </p:nvSpPr>
        <p:spPr>
          <a:xfrm>
            <a:off x="228275" y="1283700"/>
            <a:ext cx="85698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Catamaran"/>
                <a:ea typeface="Catamaran"/>
                <a:cs typeface="Catamaran"/>
                <a:sym typeface="Catamaran"/>
              </a:rPr>
              <a:t>Extremely common question </a:t>
            </a:r>
            <a:r>
              <a:rPr lang="en" sz="1700">
                <a:solidFill>
                  <a:schemeClr val="dk1"/>
                </a:solidFill>
                <a:latin typeface="Catamaran Light"/>
                <a:ea typeface="Catamaran Light"/>
                <a:cs typeface="Catamaran Light"/>
                <a:sym typeface="Catamaran Light"/>
              </a:rPr>
              <a:t>(pulled from </a:t>
            </a:r>
            <a:r>
              <a:rPr lang="en" sz="1700" u="sng">
                <a:solidFill>
                  <a:schemeClr val="hlink"/>
                </a:solidFill>
                <a:latin typeface="Catamaran Light"/>
                <a:ea typeface="Catamaran Light"/>
                <a:cs typeface="Catamaran Light"/>
                <a:sym typeface="Catamaran Light"/>
                <a:hlinkClick r:id="rId3"/>
              </a:rPr>
              <a:t>Test Exchange</a:t>
            </a:r>
            <a:r>
              <a:rPr lang="en" sz="1700">
                <a:solidFill>
                  <a:schemeClr val="dk1"/>
                </a:solidFill>
                <a:latin typeface="Catamaran Light"/>
                <a:ea typeface="Catamaran Light"/>
                <a:cs typeface="Catamaran Light"/>
                <a:sym typeface="Catamaran Light"/>
              </a:rPr>
              <a:t>):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700">
                <a:solidFill>
                  <a:schemeClr val="dk1"/>
                </a:solidFill>
                <a:latin typeface="Catamaran Light"/>
                <a:ea typeface="Catamaran Light"/>
                <a:cs typeface="Catamaran Light"/>
                <a:sym typeface="Catamaran Light"/>
              </a:rPr>
              <a:t>Using their letters, put the geologic features in order from oldest to youngest.</a:t>
            </a:r>
            <a:endParaRPr sz="1900">
              <a:solidFill>
                <a:schemeClr val="dk1"/>
              </a:solidFill>
              <a:latin typeface="Catamaran Light"/>
              <a:ea typeface="Catamaran Light"/>
              <a:cs typeface="Catamaran Light"/>
              <a:sym typeface="Catamaran Light"/>
            </a:endParaRPr>
          </a:p>
        </p:txBody>
      </p:sp>
      <p:pic>
        <p:nvPicPr>
          <p:cNvPr id="273" name="Google Shape;273;p37"/>
          <p:cNvPicPr preferRelativeResize="0"/>
          <p:nvPr/>
        </p:nvPicPr>
        <p:blipFill>
          <a:blip r:embed="rId4">
            <a:alphaModFix/>
          </a:blip>
          <a:stretch>
            <a:fillRect/>
          </a:stretch>
        </p:blipFill>
        <p:spPr>
          <a:xfrm>
            <a:off x="363225" y="1991700"/>
            <a:ext cx="4411801" cy="3086525"/>
          </a:xfrm>
          <a:prstGeom prst="rect">
            <a:avLst/>
          </a:prstGeom>
          <a:noFill/>
          <a:ln>
            <a:noFill/>
          </a:ln>
        </p:spPr>
      </p:pic>
      <p:sp>
        <p:nvSpPr>
          <p:cNvPr id="274" name="Google Shape;274;p37"/>
          <p:cNvSpPr txBox="1"/>
          <p:nvPr/>
        </p:nvSpPr>
        <p:spPr>
          <a:xfrm>
            <a:off x="5193275" y="2739500"/>
            <a:ext cx="36048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dk1"/>
                </a:solidFill>
                <a:highlight>
                  <a:srgbClr val="FFFF00"/>
                </a:highlight>
                <a:latin typeface="Catamaran Light"/>
                <a:ea typeface="Catamaran Light"/>
                <a:cs typeface="Catamaran Light"/>
                <a:sym typeface="Catamaran Light"/>
              </a:rPr>
              <a:t>Answer:</a:t>
            </a:r>
            <a:endParaRPr sz="1700">
              <a:solidFill>
                <a:schemeClr val="dk1"/>
              </a:solidFill>
              <a:highlight>
                <a:srgbClr val="FFFF00"/>
              </a:highlight>
              <a:latin typeface="Catamaran Light"/>
              <a:ea typeface="Catamaran Light"/>
              <a:cs typeface="Catamaran Light"/>
              <a:sym typeface="Catamaran Light"/>
            </a:endParaRPr>
          </a:p>
          <a:p>
            <a:pPr indent="0" lvl="0" marL="0" rtl="0" algn="ctr">
              <a:spcBef>
                <a:spcPts val="0"/>
              </a:spcBef>
              <a:spcAft>
                <a:spcPts val="0"/>
              </a:spcAft>
              <a:buNone/>
            </a:pPr>
            <a:r>
              <a:rPr b="1" lang="en" sz="1700">
                <a:solidFill>
                  <a:schemeClr val="dk1"/>
                </a:solidFill>
                <a:latin typeface="Catamaran"/>
                <a:ea typeface="Catamaran"/>
                <a:cs typeface="Catamaran"/>
                <a:sym typeface="Catamaran"/>
              </a:rPr>
              <a:t>F, P, G, C, B, R, H, A, M, O, E, X, D, K, Z, J, N, S</a:t>
            </a:r>
            <a:endParaRPr sz="1900">
              <a:solidFill>
                <a:schemeClr val="dk1"/>
              </a:solidFill>
              <a:latin typeface="Catamaran Light"/>
              <a:ea typeface="Catamaran Light"/>
              <a:cs typeface="Catamaran Light"/>
              <a:sym typeface="Catamaran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8" name="Shape 278"/>
        <p:cNvGrpSpPr/>
        <p:nvPr/>
      </p:nvGrpSpPr>
      <p:grpSpPr>
        <a:xfrm>
          <a:off x="0" y="0"/>
          <a:ext cx="0" cy="0"/>
          <a:chOff x="0" y="0"/>
          <a:chExt cx="0" cy="0"/>
        </a:xfrm>
      </p:grpSpPr>
      <p:sp>
        <p:nvSpPr>
          <p:cNvPr id="279" name="Google Shape;279;p38"/>
          <p:cNvSpPr/>
          <p:nvPr/>
        </p:nvSpPr>
        <p:spPr>
          <a:xfrm flipH="1">
            <a:off x="-25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8"/>
          <p:cNvSpPr txBox="1"/>
          <p:nvPr>
            <p:ph idx="4294967295" type="ctrTitle"/>
          </p:nvPr>
        </p:nvSpPr>
        <p:spPr>
          <a:xfrm>
            <a:off x="426075" y="238650"/>
            <a:ext cx="68490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8: Three-Point Problem</a:t>
            </a:r>
            <a:endParaRPr sz="3300">
              <a:solidFill>
                <a:schemeClr val="lt1"/>
              </a:solidFill>
            </a:endParaRPr>
          </a:p>
          <a:p>
            <a:pPr indent="0" lvl="0" marL="0" rtl="0" algn="ctr">
              <a:spcBef>
                <a:spcPts val="0"/>
              </a:spcBef>
              <a:spcAft>
                <a:spcPts val="0"/>
              </a:spcAft>
              <a:buNone/>
            </a:pPr>
            <a:r>
              <a:t/>
            </a:r>
            <a:endParaRPr sz="1500">
              <a:solidFill>
                <a:schemeClr val="lt1"/>
              </a:solidFill>
            </a:endParaRPr>
          </a:p>
        </p:txBody>
      </p:sp>
      <p:sp>
        <p:nvSpPr>
          <p:cNvPr id="281" name="Google Shape;281;p38"/>
          <p:cNvSpPr txBox="1"/>
          <p:nvPr/>
        </p:nvSpPr>
        <p:spPr>
          <a:xfrm>
            <a:off x="322975" y="1733250"/>
            <a:ext cx="4944300" cy="51564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You will be given three points on a map at different elevations and must find the strike and dip of the outcrop from that information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Strike: </a:t>
            </a:r>
            <a:r>
              <a:rPr lang="en" sz="1900">
                <a:solidFill>
                  <a:schemeClr val="dk1"/>
                </a:solidFill>
                <a:latin typeface="Catamaran Light"/>
                <a:ea typeface="Catamaran Light"/>
                <a:cs typeface="Catamaran Light"/>
                <a:sym typeface="Catamaran Light"/>
              </a:rPr>
              <a:t>the compass bearing of the strike line, or the line perpendicular to the slope of the land</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Dip:</a:t>
            </a:r>
            <a:r>
              <a:rPr lang="en" sz="1900">
                <a:solidFill>
                  <a:schemeClr val="dk1"/>
                </a:solidFill>
                <a:latin typeface="Catamaran Light"/>
                <a:ea typeface="Catamaran Light"/>
                <a:cs typeface="Catamaran Light"/>
                <a:sym typeface="Catamaran Light"/>
              </a:rPr>
              <a:t> the angle at which an outcrop slopes downwards, measured from the horizontal</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82" name="Google Shape;282;p38"/>
          <p:cNvPicPr preferRelativeResize="0"/>
          <p:nvPr/>
        </p:nvPicPr>
        <p:blipFill rotWithShape="1">
          <a:blip r:embed="rId3">
            <a:alphaModFix/>
          </a:blip>
          <a:srcRect b="0" l="16776" r="12820" t="9600"/>
          <a:stretch/>
        </p:blipFill>
        <p:spPr>
          <a:xfrm>
            <a:off x="5597350" y="1622850"/>
            <a:ext cx="3194551" cy="2563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 name="Shape 286"/>
        <p:cNvGrpSpPr/>
        <p:nvPr/>
      </p:nvGrpSpPr>
      <p:grpSpPr>
        <a:xfrm>
          <a:off x="0" y="0"/>
          <a:ext cx="0" cy="0"/>
          <a:chOff x="0" y="0"/>
          <a:chExt cx="0" cy="0"/>
        </a:xfrm>
      </p:grpSpPr>
      <p:sp>
        <p:nvSpPr>
          <p:cNvPr id="287" name="Google Shape;287;p39"/>
          <p:cNvSpPr/>
          <p:nvPr/>
        </p:nvSpPr>
        <p:spPr>
          <a:xfrm flipH="1">
            <a:off x="-25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9"/>
          <p:cNvSpPr txBox="1"/>
          <p:nvPr>
            <p:ph idx="4294967295" type="ctrTitle"/>
          </p:nvPr>
        </p:nvSpPr>
        <p:spPr>
          <a:xfrm>
            <a:off x="426075" y="238650"/>
            <a:ext cx="68490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8: Three-Point Problem</a:t>
            </a:r>
            <a:endParaRPr sz="3300">
              <a:solidFill>
                <a:schemeClr val="lt1"/>
              </a:solidFill>
            </a:endParaRPr>
          </a:p>
          <a:p>
            <a:pPr indent="0" lvl="0" marL="0" rtl="0" algn="ctr">
              <a:spcBef>
                <a:spcPts val="0"/>
              </a:spcBef>
              <a:spcAft>
                <a:spcPts val="0"/>
              </a:spcAft>
              <a:buNone/>
            </a:pPr>
            <a:r>
              <a:t/>
            </a:r>
            <a:endParaRPr sz="1500">
              <a:solidFill>
                <a:schemeClr val="lt1"/>
              </a:solidFill>
            </a:endParaRPr>
          </a:p>
        </p:txBody>
      </p:sp>
      <p:sp>
        <p:nvSpPr>
          <p:cNvPr id="289" name="Google Shape;289;p39"/>
          <p:cNvSpPr txBox="1"/>
          <p:nvPr/>
        </p:nvSpPr>
        <p:spPr>
          <a:xfrm>
            <a:off x="293875" y="1258450"/>
            <a:ext cx="4944300" cy="63261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Steps:</a:t>
            </a:r>
            <a:endParaRPr b="1" sz="1900">
              <a:solidFill>
                <a:schemeClr val="dk1"/>
              </a:solidFill>
              <a:latin typeface="Catamaran"/>
              <a:ea typeface="Catamaran"/>
              <a:cs typeface="Catamaran"/>
              <a:sym typeface="Catamaran"/>
            </a:endParaRPr>
          </a:p>
          <a:p>
            <a:pPr indent="-349250" lvl="0" marL="914400" rtl="0" algn="l">
              <a:spcBef>
                <a:spcPts val="0"/>
              </a:spcBef>
              <a:spcAft>
                <a:spcPts val="0"/>
              </a:spcAft>
              <a:buClr>
                <a:schemeClr val="dk1"/>
              </a:buClr>
              <a:buSzPts val="1900"/>
              <a:buFont typeface="Catamaran Light"/>
              <a:buAutoNum type="arabicPeriod"/>
            </a:pPr>
            <a:r>
              <a:rPr lang="en" sz="1900">
                <a:solidFill>
                  <a:schemeClr val="dk1"/>
                </a:solidFill>
                <a:latin typeface="Catamaran Light"/>
                <a:ea typeface="Catamaran Light"/>
                <a:cs typeface="Catamaran Light"/>
                <a:sym typeface="Catamaran Light"/>
              </a:rPr>
              <a:t>Find where the contour line running through point B (A &gt; B &gt; C) intersects the line connecting A and C</a:t>
            </a:r>
            <a:endParaRPr sz="1900">
              <a:solidFill>
                <a:schemeClr val="dk1"/>
              </a:solidFill>
              <a:latin typeface="Catamaran Light"/>
              <a:ea typeface="Catamaran Light"/>
              <a:cs typeface="Catamaran Light"/>
              <a:sym typeface="Catamaran Light"/>
            </a:endParaRPr>
          </a:p>
          <a:p>
            <a:pPr indent="-349250" lvl="1" marL="1371600" rtl="0" algn="l">
              <a:spcBef>
                <a:spcPts val="0"/>
              </a:spcBef>
              <a:spcAft>
                <a:spcPts val="0"/>
              </a:spcAft>
              <a:buClr>
                <a:schemeClr val="dk1"/>
              </a:buClr>
              <a:buSzPts val="1900"/>
              <a:buFont typeface="Catamaran Light"/>
              <a:buAutoNum type="alphaLcPeriod"/>
            </a:pPr>
            <a:r>
              <a:rPr lang="en" sz="1900">
                <a:solidFill>
                  <a:schemeClr val="dk1"/>
                </a:solidFill>
                <a:latin typeface="Catamaran Light"/>
                <a:ea typeface="Catamaran Light"/>
                <a:cs typeface="Catamaran Light"/>
                <a:sym typeface="Catamaran Light"/>
              </a:rPr>
              <a:t>If not given the contour line, you can find this intersection point by analyzing elevations:</a:t>
            </a:r>
            <a:endParaRPr sz="1900">
              <a:solidFill>
                <a:schemeClr val="dk1"/>
              </a:solidFill>
              <a:latin typeface="Catamaran Light"/>
              <a:ea typeface="Catamaran Light"/>
              <a:cs typeface="Catamaran Light"/>
              <a:sym typeface="Catamaran Light"/>
            </a:endParaRPr>
          </a:p>
          <a:p>
            <a:pPr indent="-349250" lvl="1" marL="1371600" rtl="0" algn="l">
              <a:spcBef>
                <a:spcPts val="0"/>
              </a:spcBef>
              <a:spcAft>
                <a:spcPts val="0"/>
              </a:spcAft>
              <a:buClr>
                <a:schemeClr val="dk1"/>
              </a:buClr>
              <a:buSzPts val="1900"/>
              <a:buFont typeface="Catamaran Light"/>
              <a:buAutoNum type="alphaLcPeriod"/>
            </a:pPr>
            <a:r>
              <a:rPr lang="en" sz="1900">
                <a:solidFill>
                  <a:schemeClr val="dk1"/>
                </a:solidFill>
                <a:latin typeface="Catamaran Light"/>
                <a:ea typeface="Catamaran Light"/>
                <a:cs typeface="Catamaran Light"/>
                <a:sym typeface="Catamaran Light"/>
              </a:rPr>
              <a:t>The elevation of B is 300 ft. above C and 700 ft. below A, so B’ will lie 30% of the distance from C to A</a:t>
            </a:r>
            <a:endParaRPr sz="1900">
              <a:solidFill>
                <a:schemeClr val="dk1"/>
              </a:solidFill>
              <a:latin typeface="Catamaran Light"/>
              <a:ea typeface="Catamaran Light"/>
              <a:cs typeface="Catamaran Light"/>
              <a:sym typeface="Catamaran Light"/>
            </a:endParaRPr>
          </a:p>
          <a:p>
            <a:pPr indent="-349250" lvl="1" marL="1371600" rtl="0" algn="l">
              <a:spcBef>
                <a:spcPts val="0"/>
              </a:spcBef>
              <a:spcAft>
                <a:spcPts val="0"/>
              </a:spcAft>
              <a:buClr>
                <a:schemeClr val="dk1"/>
              </a:buClr>
              <a:buSzPts val="1900"/>
              <a:buFont typeface="Catamaran Light"/>
              <a:buAutoNum type="alphaLcPeriod"/>
            </a:pPr>
            <a:r>
              <a:rPr lang="en" sz="1900">
                <a:solidFill>
                  <a:schemeClr val="dk1"/>
                </a:solidFill>
                <a:latin typeface="Catamaran Light"/>
                <a:ea typeface="Catamaran Light"/>
                <a:cs typeface="Catamaran Light"/>
                <a:sym typeface="Catamaran Light"/>
              </a:rPr>
              <a:t>The compass bearing of this line is </a:t>
            </a:r>
            <a:r>
              <a:rPr b="1" lang="en" sz="1900">
                <a:solidFill>
                  <a:schemeClr val="dk1"/>
                </a:solidFill>
                <a:latin typeface="Catamaran"/>
                <a:ea typeface="Catamaran"/>
                <a:cs typeface="Catamaran"/>
                <a:sym typeface="Catamaran"/>
              </a:rPr>
              <a:t>strike</a:t>
            </a:r>
            <a:endParaRPr b="1" sz="1900">
              <a:solidFill>
                <a:schemeClr val="dk1"/>
              </a:solidFill>
              <a:latin typeface="Catamaran"/>
              <a:ea typeface="Catamaran"/>
              <a:cs typeface="Catamaran"/>
              <a:sym typeface="Catamaran"/>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90" name="Google Shape;290;p39"/>
          <p:cNvPicPr preferRelativeResize="0"/>
          <p:nvPr/>
        </p:nvPicPr>
        <p:blipFill>
          <a:blip r:embed="rId3">
            <a:alphaModFix/>
          </a:blip>
          <a:stretch>
            <a:fillRect/>
          </a:stretch>
        </p:blipFill>
        <p:spPr>
          <a:xfrm>
            <a:off x="5592100" y="1711875"/>
            <a:ext cx="3102649" cy="2144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4" name="Shape 294"/>
        <p:cNvGrpSpPr/>
        <p:nvPr/>
      </p:nvGrpSpPr>
      <p:grpSpPr>
        <a:xfrm>
          <a:off x="0" y="0"/>
          <a:ext cx="0" cy="0"/>
          <a:chOff x="0" y="0"/>
          <a:chExt cx="0" cy="0"/>
        </a:xfrm>
      </p:grpSpPr>
      <p:sp>
        <p:nvSpPr>
          <p:cNvPr id="295" name="Google Shape;295;p40"/>
          <p:cNvSpPr/>
          <p:nvPr/>
        </p:nvSpPr>
        <p:spPr>
          <a:xfrm flipH="1">
            <a:off x="-25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0"/>
          <p:cNvSpPr txBox="1"/>
          <p:nvPr>
            <p:ph idx="4294967295" type="ctrTitle"/>
          </p:nvPr>
        </p:nvSpPr>
        <p:spPr>
          <a:xfrm>
            <a:off x="426075" y="238650"/>
            <a:ext cx="68490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Three-Point Problem</a:t>
            </a:r>
            <a:endParaRPr sz="3300">
              <a:solidFill>
                <a:schemeClr val="lt1"/>
              </a:solidFill>
            </a:endParaRPr>
          </a:p>
          <a:p>
            <a:pPr indent="0" lvl="0" marL="0" rtl="0" algn="ctr">
              <a:spcBef>
                <a:spcPts val="0"/>
              </a:spcBef>
              <a:spcAft>
                <a:spcPts val="0"/>
              </a:spcAft>
              <a:buNone/>
            </a:pPr>
            <a:r>
              <a:t/>
            </a:r>
            <a:endParaRPr sz="1500">
              <a:solidFill>
                <a:schemeClr val="lt1"/>
              </a:solidFill>
            </a:endParaRPr>
          </a:p>
        </p:txBody>
      </p:sp>
      <p:sp>
        <p:nvSpPr>
          <p:cNvPr id="297" name="Google Shape;297;p40"/>
          <p:cNvSpPr txBox="1"/>
          <p:nvPr/>
        </p:nvSpPr>
        <p:spPr>
          <a:xfrm>
            <a:off x="263150" y="1427450"/>
            <a:ext cx="4944300" cy="57414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Steps:</a:t>
            </a:r>
            <a:endParaRPr b="1" sz="1900">
              <a:solidFill>
                <a:schemeClr val="dk1"/>
              </a:solidFill>
              <a:latin typeface="Catamaran"/>
              <a:ea typeface="Catamaran"/>
              <a:cs typeface="Catamaran"/>
              <a:sym typeface="Catamaran"/>
            </a:endParaRPr>
          </a:p>
          <a:p>
            <a:pPr indent="-349250" lvl="0" marL="914400" rtl="0" algn="l">
              <a:spcBef>
                <a:spcPts val="0"/>
              </a:spcBef>
              <a:spcAft>
                <a:spcPts val="0"/>
              </a:spcAft>
              <a:buClr>
                <a:schemeClr val="dk1"/>
              </a:buClr>
              <a:buSzPts val="1900"/>
              <a:buFont typeface="Catamaran Light"/>
              <a:buAutoNum type="arabicPeriod"/>
            </a:pPr>
            <a:r>
              <a:rPr lang="en" sz="1900">
                <a:solidFill>
                  <a:schemeClr val="dk1"/>
                </a:solidFill>
                <a:latin typeface="Catamaran Light"/>
                <a:ea typeface="Catamaran Light"/>
                <a:cs typeface="Catamaran Light"/>
                <a:sym typeface="Catamaran Light"/>
              </a:rPr>
              <a:t>Draw a line perpendicular to the strike line outside of the </a:t>
            </a:r>
            <a:r>
              <a:rPr lang="en" sz="1900">
                <a:solidFill>
                  <a:schemeClr val="dk1"/>
                </a:solidFill>
                <a:latin typeface="Catamaran Light"/>
                <a:ea typeface="Catamaran Light"/>
                <a:cs typeface="Catamaran Light"/>
                <a:sym typeface="Catamaran Light"/>
              </a:rPr>
              <a:t>outcrop</a:t>
            </a:r>
            <a:endParaRPr sz="1900">
              <a:solidFill>
                <a:schemeClr val="dk1"/>
              </a:solidFill>
              <a:latin typeface="Catamaran Light"/>
              <a:ea typeface="Catamaran Light"/>
              <a:cs typeface="Catamaran Light"/>
              <a:sym typeface="Catamaran Light"/>
            </a:endParaRPr>
          </a:p>
          <a:p>
            <a:pPr indent="-349250" lvl="0" marL="914400" rtl="0" algn="l">
              <a:spcBef>
                <a:spcPts val="0"/>
              </a:spcBef>
              <a:spcAft>
                <a:spcPts val="0"/>
              </a:spcAft>
              <a:buClr>
                <a:schemeClr val="dk1"/>
              </a:buClr>
              <a:buSzPts val="1900"/>
              <a:buFont typeface="Catamaran Light"/>
              <a:buAutoNum type="arabicPeriod"/>
            </a:pPr>
            <a:r>
              <a:rPr lang="en" sz="1900">
                <a:solidFill>
                  <a:schemeClr val="dk1"/>
                </a:solidFill>
                <a:latin typeface="Catamaran Light"/>
                <a:ea typeface="Catamaran Light"/>
                <a:cs typeface="Catamaran Light"/>
                <a:sym typeface="Catamaran Light"/>
              </a:rPr>
              <a:t>Mirror AB’C on the other side of the line you just drew, creating a kind of trapezoid</a:t>
            </a:r>
            <a:endParaRPr sz="1900">
              <a:solidFill>
                <a:schemeClr val="dk1"/>
              </a:solidFill>
              <a:latin typeface="Catamaran Light"/>
              <a:ea typeface="Catamaran Light"/>
              <a:cs typeface="Catamaran Light"/>
              <a:sym typeface="Catamaran Light"/>
            </a:endParaRPr>
          </a:p>
          <a:p>
            <a:pPr indent="-349250" lvl="0" marL="914400" rtl="0" algn="l">
              <a:spcBef>
                <a:spcPts val="0"/>
              </a:spcBef>
              <a:spcAft>
                <a:spcPts val="0"/>
              </a:spcAft>
              <a:buClr>
                <a:schemeClr val="dk1"/>
              </a:buClr>
              <a:buSzPts val="1900"/>
              <a:buFont typeface="Catamaran Light"/>
              <a:buAutoNum type="arabicPeriod"/>
            </a:pPr>
            <a:r>
              <a:rPr lang="en" sz="1900">
                <a:solidFill>
                  <a:schemeClr val="dk1"/>
                </a:solidFill>
                <a:latin typeface="Catamaran Light"/>
                <a:ea typeface="Catamaran Light"/>
                <a:cs typeface="Catamaran Light"/>
                <a:sym typeface="Catamaran Light"/>
              </a:rPr>
              <a:t>Measure the angle between the mirrored AB’C and your drawn line. This is the </a:t>
            </a:r>
            <a:r>
              <a:rPr b="1" lang="en" sz="1900">
                <a:solidFill>
                  <a:schemeClr val="dk1"/>
                </a:solidFill>
                <a:latin typeface="Catamaran"/>
                <a:ea typeface="Catamaran"/>
                <a:cs typeface="Catamaran"/>
                <a:sym typeface="Catamaran"/>
              </a:rPr>
              <a:t>dip</a:t>
            </a:r>
            <a:endParaRPr b="1" sz="1900">
              <a:solidFill>
                <a:schemeClr val="dk1"/>
              </a:solidFill>
              <a:latin typeface="Catamaran"/>
              <a:ea typeface="Catamaran"/>
              <a:cs typeface="Catamaran"/>
              <a:sym typeface="Catamaran"/>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98" name="Google Shape;298;p40"/>
          <p:cNvPicPr preferRelativeResize="0"/>
          <p:nvPr/>
        </p:nvPicPr>
        <p:blipFill>
          <a:blip r:embed="rId3">
            <a:alphaModFix/>
          </a:blip>
          <a:stretch>
            <a:fillRect/>
          </a:stretch>
        </p:blipFill>
        <p:spPr>
          <a:xfrm>
            <a:off x="5453825" y="1760225"/>
            <a:ext cx="3307124" cy="2204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 name="Shape 128"/>
        <p:cNvGrpSpPr/>
        <p:nvPr/>
      </p:nvGrpSpPr>
      <p:grpSpPr>
        <a:xfrm>
          <a:off x="0" y="0"/>
          <a:ext cx="0" cy="0"/>
          <a:chOff x="0" y="0"/>
          <a:chExt cx="0" cy="0"/>
        </a:xfrm>
      </p:grpSpPr>
      <p:sp>
        <p:nvSpPr>
          <p:cNvPr id="129" name="Google Shape;129;p23"/>
          <p:cNvSpPr/>
          <p:nvPr/>
        </p:nvSpPr>
        <p:spPr>
          <a:xfrm flipH="1" rot="-5400000">
            <a:off x="-1533150" y="1534500"/>
            <a:ext cx="5140800" cy="207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txBox="1"/>
          <p:nvPr>
            <p:ph idx="8" type="title"/>
          </p:nvPr>
        </p:nvSpPr>
        <p:spPr>
          <a:xfrm>
            <a:off x="872432" y="232481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03</a:t>
            </a:r>
            <a:endParaRPr>
              <a:solidFill>
                <a:srgbClr val="EFD67E"/>
              </a:solidFill>
            </a:endParaRPr>
          </a:p>
        </p:txBody>
      </p:sp>
      <p:sp>
        <p:nvSpPr>
          <p:cNvPr id="131" name="Google Shape;131;p23"/>
          <p:cNvSpPr txBox="1"/>
          <p:nvPr>
            <p:ph type="ctrTitle"/>
          </p:nvPr>
        </p:nvSpPr>
        <p:spPr>
          <a:xfrm>
            <a:off x="2217925" y="802174"/>
            <a:ext cx="22152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RULES SHEET</a:t>
            </a:r>
            <a:endParaRPr sz="1600"/>
          </a:p>
        </p:txBody>
      </p:sp>
      <p:sp>
        <p:nvSpPr>
          <p:cNvPr id="132" name="Google Shape;132;p23"/>
          <p:cNvSpPr txBox="1"/>
          <p:nvPr>
            <p:ph idx="2" type="title"/>
          </p:nvPr>
        </p:nvSpPr>
        <p:spPr>
          <a:xfrm>
            <a:off x="872432" y="655463"/>
            <a:ext cx="1739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01</a:t>
            </a:r>
            <a:endParaRPr>
              <a:solidFill>
                <a:srgbClr val="EFD67E"/>
              </a:solidFill>
            </a:endParaRPr>
          </a:p>
        </p:txBody>
      </p:sp>
      <p:sp>
        <p:nvSpPr>
          <p:cNvPr id="133" name="Google Shape;133;p23"/>
          <p:cNvSpPr txBox="1"/>
          <p:nvPr>
            <p:ph idx="5" type="title"/>
          </p:nvPr>
        </p:nvSpPr>
        <p:spPr>
          <a:xfrm>
            <a:off x="872432" y="1490138"/>
            <a:ext cx="16152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02</a:t>
            </a:r>
            <a:endParaRPr>
              <a:solidFill>
                <a:schemeClr val="lt1"/>
              </a:solidFill>
            </a:endParaRPr>
          </a:p>
        </p:txBody>
      </p:sp>
      <p:sp>
        <p:nvSpPr>
          <p:cNvPr id="134" name="Google Shape;134;p23"/>
          <p:cNvSpPr txBox="1"/>
          <p:nvPr>
            <p:ph idx="15" type="title"/>
          </p:nvPr>
        </p:nvSpPr>
        <p:spPr>
          <a:xfrm>
            <a:off x="872432" y="3159488"/>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04</a:t>
            </a:r>
            <a:endParaRPr>
              <a:solidFill>
                <a:schemeClr val="lt1"/>
              </a:solidFill>
            </a:endParaRPr>
          </a:p>
        </p:txBody>
      </p:sp>
      <p:sp>
        <p:nvSpPr>
          <p:cNvPr id="135" name="Google Shape;135;p23"/>
          <p:cNvSpPr txBox="1"/>
          <p:nvPr>
            <p:ph idx="18" type="title"/>
          </p:nvPr>
        </p:nvSpPr>
        <p:spPr>
          <a:xfrm>
            <a:off x="872432" y="399416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05</a:t>
            </a:r>
            <a:endParaRPr>
              <a:solidFill>
                <a:srgbClr val="EFD67E"/>
              </a:solidFill>
            </a:endParaRPr>
          </a:p>
        </p:txBody>
      </p:sp>
      <p:sp>
        <p:nvSpPr>
          <p:cNvPr id="136" name="Google Shape;136;p23"/>
          <p:cNvSpPr txBox="1"/>
          <p:nvPr>
            <p:ph type="ctrTitle"/>
          </p:nvPr>
        </p:nvSpPr>
        <p:spPr>
          <a:xfrm>
            <a:off x="2199949" y="2471513"/>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COMMON QUESTIONS</a:t>
            </a:r>
            <a:endParaRPr sz="1600"/>
          </a:p>
        </p:txBody>
      </p:sp>
      <p:sp>
        <p:nvSpPr>
          <p:cNvPr id="137" name="Google Shape;137;p23"/>
          <p:cNvSpPr txBox="1"/>
          <p:nvPr>
            <p:ph type="ctrTitle"/>
          </p:nvPr>
        </p:nvSpPr>
        <p:spPr>
          <a:xfrm>
            <a:off x="2199950" y="4140875"/>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OTHER FREE RESOURCES</a:t>
            </a:r>
            <a:endParaRPr sz="1600"/>
          </a:p>
        </p:txBody>
      </p:sp>
      <p:sp>
        <p:nvSpPr>
          <p:cNvPr id="138" name="Google Shape;138;p23"/>
          <p:cNvSpPr txBox="1"/>
          <p:nvPr>
            <p:ph type="ctrTitle"/>
          </p:nvPr>
        </p:nvSpPr>
        <p:spPr>
          <a:xfrm>
            <a:off x="2199949" y="1636838"/>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DIFFICULT TOPICS</a:t>
            </a:r>
            <a:endParaRPr sz="1600"/>
          </a:p>
        </p:txBody>
      </p:sp>
      <p:sp>
        <p:nvSpPr>
          <p:cNvPr id="139" name="Google Shape;139;p23"/>
          <p:cNvSpPr txBox="1"/>
          <p:nvPr>
            <p:ph type="ctrTitle"/>
          </p:nvPr>
        </p:nvSpPr>
        <p:spPr>
          <a:xfrm>
            <a:off x="2199950" y="3306200"/>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TIPS FROM A VETERAN</a:t>
            </a:r>
            <a:endParaRPr sz="1600"/>
          </a:p>
        </p:txBody>
      </p:sp>
      <p:pic>
        <p:nvPicPr>
          <p:cNvPr id="140" name="Google Shape;140;p23"/>
          <p:cNvPicPr preferRelativeResize="0"/>
          <p:nvPr/>
        </p:nvPicPr>
        <p:blipFill>
          <a:blip r:embed="rId3">
            <a:alphaModFix/>
          </a:blip>
          <a:stretch>
            <a:fillRect/>
          </a:stretch>
        </p:blipFill>
        <p:spPr>
          <a:xfrm>
            <a:off x="5075175" y="194725"/>
            <a:ext cx="3946151" cy="3946151"/>
          </a:xfrm>
          <a:prstGeom prst="rect">
            <a:avLst/>
          </a:prstGeom>
          <a:noFill/>
          <a:ln>
            <a:noFill/>
          </a:ln>
        </p:spPr>
      </p:pic>
      <p:sp>
        <p:nvSpPr>
          <p:cNvPr id="141" name="Google Shape;141;p23"/>
          <p:cNvSpPr txBox="1"/>
          <p:nvPr/>
        </p:nvSpPr>
        <p:spPr>
          <a:xfrm>
            <a:off x="5611100" y="3878075"/>
            <a:ext cx="2874300" cy="77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Catamaran"/>
                <a:ea typeface="Catamaran"/>
                <a:cs typeface="Catamaran"/>
                <a:sym typeface="Catamaran"/>
              </a:rPr>
              <a:t>A quadrangle topographic map published by the United States Geological Survey (USGS)</a:t>
            </a:r>
            <a:endParaRPr b="1" sz="1200">
              <a:solidFill>
                <a:schemeClr val="dk1"/>
              </a:solidFill>
              <a:latin typeface="Catamaran"/>
              <a:ea typeface="Catamaran"/>
              <a:cs typeface="Catamaran"/>
              <a:sym typeface="Catamar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 name="Shape 302"/>
        <p:cNvGrpSpPr/>
        <p:nvPr/>
      </p:nvGrpSpPr>
      <p:grpSpPr>
        <a:xfrm>
          <a:off x="0" y="0"/>
          <a:ext cx="0" cy="0"/>
          <a:chOff x="0" y="0"/>
          <a:chExt cx="0" cy="0"/>
        </a:xfrm>
      </p:grpSpPr>
      <p:sp>
        <p:nvSpPr>
          <p:cNvPr id="303" name="Google Shape;303;p41"/>
          <p:cNvSpPr/>
          <p:nvPr/>
        </p:nvSpPr>
        <p:spPr>
          <a:xfrm flipH="1">
            <a:off x="-25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1"/>
          <p:cNvSpPr txBox="1"/>
          <p:nvPr>
            <p:ph idx="4294967295" type="ctrTitle"/>
          </p:nvPr>
        </p:nvSpPr>
        <p:spPr>
          <a:xfrm>
            <a:off x="426075" y="238650"/>
            <a:ext cx="68490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9: Map Projections</a:t>
            </a:r>
            <a:endParaRPr sz="3300">
              <a:solidFill>
                <a:schemeClr val="lt1"/>
              </a:solidFill>
            </a:endParaRPr>
          </a:p>
          <a:p>
            <a:pPr indent="0" lvl="0" marL="0" rtl="0" algn="ctr">
              <a:spcBef>
                <a:spcPts val="0"/>
              </a:spcBef>
              <a:spcAft>
                <a:spcPts val="0"/>
              </a:spcAft>
              <a:buNone/>
            </a:pPr>
            <a:r>
              <a:t/>
            </a:r>
            <a:endParaRPr sz="1500">
              <a:solidFill>
                <a:schemeClr val="lt1"/>
              </a:solidFill>
            </a:endParaRPr>
          </a:p>
        </p:txBody>
      </p:sp>
      <p:pic>
        <p:nvPicPr>
          <p:cNvPr id="305" name="Google Shape;305;p41"/>
          <p:cNvPicPr preferRelativeResize="0"/>
          <p:nvPr/>
        </p:nvPicPr>
        <p:blipFill>
          <a:blip r:embed="rId3">
            <a:alphaModFix/>
          </a:blip>
          <a:stretch>
            <a:fillRect/>
          </a:stretch>
        </p:blipFill>
        <p:spPr>
          <a:xfrm>
            <a:off x="1042250" y="1309875"/>
            <a:ext cx="7169372" cy="36687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9" name="Shape 309"/>
        <p:cNvGrpSpPr/>
        <p:nvPr/>
      </p:nvGrpSpPr>
      <p:grpSpPr>
        <a:xfrm>
          <a:off x="0" y="0"/>
          <a:ext cx="0" cy="0"/>
          <a:chOff x="0" y="0"/>
          <a:chExt cx="0" cy="0"/>
        </a:xfrm>
      </p:grpSpPr>
      <p:sp>
        <p:nvSpPr>
          <p:cNvPr id="310" name="Google Shape;310;p42"/>
          <p:cNvSpPr/>
          <p:nvPr/>
        </p:nvSpPr>
        <p:spPr>
          <a:xfrm flipH="1">
            <a:off x="-25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2"/>
          <p:cNvSpPr txBox="1"/>
          <p:nvPr>
            <p:ph idx="4294967295" type="ctrTitle"/>
          </p:nvPr>
        </p:nvSpPr>
        <p:spPr>
          <a:xfrm>
            <a:off x="426075" y="238650"/>
            <a:ext cx="79959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10: Faults &amp; Unconformities</a:t>
            </a:r>
            <a:endParaRPr sz="3300">
              <a:solidFill>
                <a:schemeClr val="lt1"/>
              </a:solidFill>
            </a:endParaRPr>
          </a:p>
          <a:p>
            <a:pPr indent="0" lvl="0" marL="0" rtl="0" algn="ctr">
              <a:spcBef>
                <a:spcPts val="0"/>
              </a:spcBef>
              <a:spcAft>
                <a:spcPts val="0"/>
              </a:spcAft>
              <a:buNone/>
            </a:pPr>
            <a:r>
              <a:t/>
            </a:r>
            <a:endParaRPr sz="1500">
              <a:solidFill>
                <a:schemeClr val="lt1"/>
              </a:solidFill>
            </a:endParaRPr>
          </a:p>
        </p:txBody>
      </p:sp>
      <p:pic>
        <p:nvPicPr>
          <p:cNvPr id="312" name="Google Shape;312;p42"/>
          <p:cNvPicPr preferRelativeResize="0"/>
          <p:nvPr/>
        </p:nvPicPr>
        <p:blipFill>
          <a:blip r:embed="rId3">
            <a:alphaModFix/>
          </a:blip>
          <a:stretch>
            <a:fillRect/>
          </a:stretch>
        </p:blipFill>
        <p:spPr>
          <a:xfrm>
            <a:off x="327850" y="1360000"/>
            <a:ext cx="4595050" cy="2274550"/>
          </a:xfrm>
          <a:prstGeom prst="rect">
            <a:avLst/>
          </a:prstGeom>
          <a:noFill/>
          <a:ln>
            <a:noFill/>
          </a:ln>
        </p:spPr>
      </p:pic>
      <p:pic>
        <p:nvPicPr>
          <p:cNvPr id="313" name="Google Shape;313;p42"/>
          <p:cNvPicPr preferRelativeResize="0"/>
          <p:nvPr/>
        </p:nvPicPr>
        <p:blipFill>
          <a:blip r:embed="rId4">
            <a:alphaModFix/>
          </a:blip>
          <a:stretch>
            <a:fillRect/>
          </a:stretch>
        </p:blipFill>
        <p:spPr>
          <a:xfrm>
            <a:off x="5363525" y="2274900"/>
            <a:ext cx="3346675" cy="2547927"/>
          </a:xfrm>
          <a:prstGeom prst="rect">
            <a:avLst/>
          </a:prstGeom>
          <a:noFill/>
          <a:ln>
            <a:noFill/>
          </a:ln>
        </p:spPr>
      </p:pic>
      <p:sp>
        <p:nvSpPr>
          <p:cNvPr id="314" name="Google Shape;314;p42"/>
          <p:cNvSpPr txBox="1"/>
          <p:nvPr/>
        </p:nvSpPr>
        <p:spPr>
          <a:xfrm>
            <a:off x="252650" y="3824550"/>
            <a:ext cx="49443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dk1"/>
                </a:solidFill>
                <a:latin typeface="Catamaran"/>
                <a:ea typeface="Catamaran"/>
                <a:cs typeface="Catamaran"/>
                <a:sym typeface="Catamaran"/>
              </a:rPr>
              <a:t>Fault Types: </a:t>
            </a:r>
            <a:endParaRPr b="1" sz="1900">
              <a:solidFill>
                <a:schemeClr val="dk1"/>
              </a:solidFill>
              <a:latin typeface="Catamaran"/>
              <a:ea typeface="Catamaran"/>
              <a:cs typeface="Catamaran"/>
              <a:sym typeface="Catamaran"/>
            </a:endParaRPr>
          </a:p>
          <a:p>
            <a:pPr indent="0" lvl="0" marL="0" rtl="0" algn="ctr">
              <a:spcBef>
                <a:spcPts val="0"/>
              </a:spcBef>
              <a:spcAft>
                <a:spcPts val="0"/>
              </a:spcAft>
              <a:buNone/>
            </a:pPr>
            <a:r>
              <a:rPr lang="en" sz="1900">
                <a:solidFill>
                  <a:schemeClr val="dk1"/>
                </a:solidFill>
                <a:latin typeface="Catamaran Light"/>
                <a:ea typeface="Catamaran Light"/>
                <a:cs typeface="Catamaran Light"/>
                <a:sym typeface="Catamaran Light"/>
              </a:rPr>
              <a:t>There are more than are listed here -&gt; always make sure that you are digging deeper</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
        <p:nvSpPr>
          <p:cNvPr id="315" name="Google Shape;315;p42"/>
          <p:cNvSpPr txBox="1"/>
          <p:nvPr/>
        </p:nvSpPr>
        <p:spPr>
          <a:xfrm>
            <a:off x="5274062" y="1177975"/>
            <a:ext cx="35256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dk1"/>
                </a:solidFill>
                <a:latin typeface="Catamaran"/>
                <a:ea typeface="Catamaran"/>
                <a:cs typeface="Catamaran"/>
                <a:sym typeface="Catamaran"/>
              </a:rPr>
              <a:t>Unconformities:</a:t>
            </a:r>
            <a:endParaRPr b="1" sz="1900">
              <a:solidFill>
                <a:schemeClr val="dk1"/>
              </a:solidFill>
              <a:latin typeface="Catamaran"/>
              <a:ea typeface="Catamaran"/>
              <a:cs typeface="Catamaran"/>
              <a:sym typeface="Catamaran"/>
            </a:endParaRPr>
          </a:p>
          <a:p>
            <a:pPr indent="0" lvl="0" marL="0" rtl="0" algn="ctr">
              <a:spcBef>
                <a:spcPts val="0"/>
              </a:spcBef>
              <a:spcAft>
                <a:spcPts val="0"/>
              </a:spcAft>
              <a:buNone/>
            </a:pPr>
            <a:r>
              <a:rPr lang="en" sz="1900">
                <a:solidFill>
                  <a:schemeClr val="dk1"/>
                </a:solidFill>
                <a:latin typeface="Catamaran Light"/>
                <a:ea typeface="Catamaran Light"/>
                <a:cs typeface="Catamaran Light"/>
                <a:sym typeface="Catamaran Light"/>
              </a:rPr>
              <a:t>Any contact between </a:t>
            </a:r>
            <a:r>
              <a:rPr lang="en" sz="1900">
                <a:solidFill>
                  <a:schemeClr val="dk1"/>
                </a:solidFill>
                <a:latin typeface="Catamaran Light"/>
                <a:ea typeface="Catamaran Light"/>
                <a:cs typeface="Catamaran Light"/>
                <a:sym typeface="Catamaran Light"/>
              </a:rPr>
              <a:t>strata of different ages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9" name="Shape 319"/>
        <p:cNvGrpSpPr/>
        <p:nvPr/>
      </p:nvGrpSpPr>
      <p:grpSpPr>
        <a:xfrm>
          <a:off x="0" y="0"/>
          <a:ext cx="0" cy="0"/>
          <a:chOff x="0" y="0"/>
          <a:chExt cx="0" cy="0"/>
        </a:xfrm>
      </p:grpSpPr>
      <p:sp>
        <p:nvSpPr>
          <p:cNvPr id="320" name="Google Shape;320;p43"/>
          <p:cNvSpPr/>
          <p:nvPr/>
        </p:nvSpPr>
        <p:spPr>
          <a:xfrm flipH="1">
            <a:off x="-10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3"/>
          <p:cNvSpPr txBox="1"/>
          <p:nvPr>
            <p:ph idx="4294967295" type="ctrTitle"/>
          </p:nvPr>
        </p:nvSpPr>
        <p:spPr>
          <a:xfrm>
            <a:off x="425900" y="246600"/>
            <a:ext cx="87180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3: Unconformities</a:t>
            </a:r>
            <a:endParaRPr sz="3300">
              <a:solidFill>
                <a:schemeClr val="lt1"/>
              </a:solidFill>
            </a:endParaRPr>
          </a:p>
          <a:p>
            <a:pPr indent="0" lvl="0" marL="0" rtl="0" algn="l">
              <a:spcBef>
                <a:spcPts val="0"/>
              </a:spcBef>
              <a:spcAft>
                <a:spcPts val="0"/>
              </a:spcAft>
              <a:buNone/>
            </a:pPr>
            <a:r>
              <a:rPr lang="en" sz="1500">
                <a:solidFill>
                  <a:schemeClr val="lt1"/>
                </a:solidFill>
              </a:rPr>
              <a:t>                                                                           </a:t>
            </a:r>
            <a:endParaRPr sz="1500">
              <a:solidFill>
                <a:schemeClr val="lt1"/>
              </a:solidFill>
            </a:endParaRPr>
          </a:p>
        </p:txBody>
      </p:sp>
      <p:sp>
        <p:nvSpPr>
          <p:cNvPr id="322" name="Google Shape;322;p43"/>
          <p:cNvSpPr txBox="1"/>
          <p:nvPr/>
        </p:nvSpPr>
        <p:spPr>
          <a:xfrm>
            <a:off x="287100" y="1436575"/>
            <a:ext cx="8569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latin typeface="Catamaran Light"/>
                <a:ea typeface="Catamaran Light"/>
                <a:cs typeface="Catamaran Light"/>
                <a:sym typeface="Catamaran Light"/>
              </a:rPr>
              <a:t>Now knowing what unconformities are, what type are letters C and O?</a:t>
            </a:r>
            <a:endParaRPr sz="1900">
              <a:solidFill>
                <a:schemeClr val="dk1"/>
              </a:solidFill>
              <a:latin typeface="Catamaran Light"/>
              <a:ea typeface="Catamaran Light"/>
              <a:cs typeface="Catamaran Light"/>
              <a:sym typeface="Catamaran Light"/>
            </a:endParaRPr>
          </a:p>
        </p:txBody>
      </p:sp>
      <p:pic>
        <p:nvPicPr>
          <p:cNvPr id="323" name="Google Shape;323;p43"/>
          <p:cNvPicPr preferRelativeResize="0"/>
          <p:nvPr/>
        </p:nvPicPr>
        <p:blipFill>
          <a:blip r:embed="rId3">
            <a:alphaModFix/>
          </a:blip>
          <a:stretch>
            <a:fillRect/>
          </a:stretch>
        </p:blipFill>
        <p:spPr>
          <a:xfrm>
            <a:off x="363225" y="1991700"/>
            <a:ext cx="4411801" cy="3086525"/>
          </a:xfrm>
          <a:prstGeom prst="rect">
            <a:avLst/>
          </a:prstGeom>
          <a:noFill/>
          <a:ln>
            <a:noFill/>
          </a:ln>
        </p:spPr>
      </p:pic>
      <p:sp>
        <p:nvSpPr>
          <p:cNvPr id="324" name="Google Shape;324;p43"/>
          <p:cNvSpPr txBox="1"/>
          <p:nvPr/>
        </p:nvSpPr>
        <p:spPr>
          <a:xfrm>
            <a:off x="5193275" y="2586650"/>
            <a:ext cx="3604800" cy="1754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dk1"/>
                </a:solidFill>
                <a:highlight>
                  <a:srgbClr val="FFFF00"/>
                </a:highlight>
                <a:latin typeface="Catamaran Light"/>
                <a:ea typeface="Catamaran Light"/>
                <a:cs typeface="Catamaran Light"/>
                <a:sym typeface="Catamaran Light"/>
              </a:rPr>
              <a:t>Answer:</a:t>
            </a:r>
            <a:endParaRPr sz="1700">
              <a:solidFill>
                <a:schemeClr val="dk1"/>
              </a:solidFill>
              <a:highlight>
                <a:srgbClr val="FFFF00"/>
              </a:highlight>
              <a:latin typeface="Catamaran Light"/>
              <a:ea typeface="Catamaran Light"/>
              <a:cs typeface="Catamaran Light"/>
              <a:sym typeface="Catamaran Light"/>
            </a:endParaRPr>
          </a:p>
          <a:p>
            <a:pPr indent="0" lvl="0" marL="0" rtl="0" algn="ctr">
              <a:spcBef>
                <a:spcPts val="0"/>
              </a:spcBef>
              <a:spcAft>
                <a:spcPts val="0"/>
              </a:spcAft>
              <a:buNone/>
            </a:pPr>
            <a:r>
              <a:rPr b="1" lang="en" sz="1700">
                <a:solidFill>
                  <a:schemeClr val="dk1"/>
                </a:solidFill>
                <a:latin typeface="Catamaran"/>
                <a:ea typeface="Catamaran"/>
                <a:cs typeface="Catamaran"/>
                <a:sym typeface="Catamaran"/>
              </a:rPr>
              <a:t>C is a nonconformity — </a:t>
            </a:r>
            <a:r>
              <a:rPr lang="en" sz="1700">
                <a:solidFill>
                  <a:schemeClr val="dk1"/>
                </a:solidFill>
                <a:latin typeface="Catamaran Light"/>
                <a:ea typeface="Catamaran Light"/>
                <a:cs typeface="Catamaran Light"/>
                <a:sym typeface="Catamaran Light"/>
              </a:rPr>
              <a:t>it lies on top of igneous rock</a:t>
            </a:r>
            <a:endParaRPr sz="1700">
              <a:solidFill>
                <a:schemeClr val="dk1"/>
              </a:solidFill>
              <a:latin typeface="Catamaran Light"/>
              <a:ea typeface="Catamaran Light"/>
              <a:cs typeface="Catamaran Light"/>
              <a:sym typeface="Catamaran Light"/>
            </a:endParaRPr>
          </a:p>
          <a:p>
            <a:pPr indent="0" lvl="0" marL="0" rtl="0" algn="ctr">
              <a:spcBef>
                <a:spcPts val="0"/>
              </a:spcBef>
              <a:spcAft>
                <a:spcPts val="0"/>
              </a:spcAft>
              <a:buNone/>
            </a:pPr>
            <a:r>
              <a:t/>
            </a:r>
            <a:endParaRPr b="1" sz="1700">
              <a:solidFill>
                <a:schemeClr val="dk1"/>
              </a:solidFill>
              <a:latin typeface="Catamaran"/>
              <a:ea typeface="Catamaran"/>
              <a:cs typeface="Catamaran"/>
              <a:sym typeface="Catamaran"/>
            </a:endParaRPr>
          </a:p>
          <a:p>
            <a:pPr indent="0" lvl="0" marL="0" rtl="0" algn="ctr">
              <a:spcBef>
                <a:spcPts val="0"/>
              </a:spcBef>
              <a:spcAft>
                <a:spcPts val="0"/>
              </a:spcAft>
              <a:buNone/>
            </a:pPr>
            <a:r>
              <a:rPr b="1" lang="en" sz="1700">
                <a:solidFill>
                  <a:schemeClr val="dk1"/>
                </a:solidFill>
                <a:latin typeface="Catamaran"/>
                <a:ea typeface="Catamaran"/>
                <a:cs typeface="Catamaran"/>
                <a:sym typeface="Catamaran"/>
              </a:rPr>
              <a:t>O is an angular unconformity — </a:t>
            </a:r>
            <a:r>
              <a:rPr lang="en" sz="1700">
                <a:solidFill>
                  <a:schemeClr val="dk1"/>
                </a:solidFill>
                <a:latin typeface="Catamaran Light"/>
                <a:ea typeface="Catamaran Light"/>
                <a:cs typeface="Catamaran Light"/>
                <a:sym typeface="Catamaran Light"/>
              </a:rPr>
              <a:t>the strata below it angle towards it </a:t>
            </a:r>
            <a:endParaRPr sz="1900">
              <a:solidFill>
                <a:schemeClr val="dk1"/>
              </a:solidFill>
              <a:latin typeface="Catamaran Light"/>
              <a:ea typeface="Catamaran Light"/>
              <a:cs typeface="Catamaran Light"/>
              <a:sym typeface="Catamaran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8" name="Shape 328"/>
        <p:cNvGrpSpPr/>
        <p:nvPr/>
      </p:nvGrpSpPr>
      <p:grpSpPr>
        <a:xfrm>
          <a:off x="0" y="0"/>
          <a:ext cx="0" cy="0"/>
          <a:chOff x="0" y="0"/>
          <a:chExt cx="0" cy="0"/>
        </a:xfrm>
      </p:grpSpPr>
      <p:sp>
        <p:nvSpPr>
          <p:cNvPr id="329" name="Google Shape;329;p4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Final Question </a:t>
            </a:r>
            <a:endParaRPr sz="3300">
              <a:solidFill>
                <a:schemeClr val="lt1"/>
              </a:solidFill>
              <a:latin typeface="Livvic"/>
              <a:ea typeface="Livvic"/>
              <a:cs typeface="Livvic"/>
              <a:sym typeface="Livvic"/>
            </a:endParaRPr>
          </a:p>
        </p:txBody>
      </p:sp>
      <p:sp>
        <p:nvSpPr>
          <p:cNvPr id="331" name="Google Shape;331;p44"/>
          <p:cNvSpPr txBox="1"/>
          <p:nvPr/>
        </p:nvSpPr>
        <p:spPr>
          <a:xfrm>
            <a:off x="422550" y="1424225"/>
            <a:ext cx="8298900" cy="51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dk1"/>
                </a:solidFill>
                <a:latin typeface="Catamaran"/>
                <a:ea typeface="Catamaran"/>
                <a:cs typeface="Catamaran"/>
                <a:sym typeface="Catamaran"/>
              </a:rPr>
              <a:t>How many degrees of longitude wide is one Universal Tranverse Mercator zone?</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AutoNum type="alphaLcPeriod"/>
            </a:pPr>
            <a:r>
              <a:rPr lang="en" sz="1900">
                <a:solidFill>
                  <a:schemeClr val="dk1"/>
                </a:solidFill>
                <a:latin typeface="Catamaran Light"/>
                <a:ea typeface="Catamaran Light"/>
                <a:cs typeface="Catamaran Light"/>
                <a:sym typeface="Catamaran Light"/>
              </a:rPr>
              <a:t>3</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AutoNum type="alphaLcPeriod"/>
            </a:pPr>
            <a:r>
              <a:rPr lang="en" sz="1900">
                <a:solidFill>
                  <a:schemeClr val="dk1"/>
                </a:solidFill>
                <a:latin typeface="Catamaran Light"/>
                <a:ea typeface="Catamaran Light"/>
                <a:cs typeface="Catamaran Light"/>
                <a:sym typeface="Catamaran Light"/>
              </a:rPr>
              <a:t>4</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AutoNum type="alphaLcPeriod"/>
            </a:pPr>
            <a:r>
              <a:rPr lang="en" sz="1900">
                <a:solidFill>
                  <a:schemeClr val="dk1"/>
                </a:solidFill>
                <a:latin typeface="Catamaran Light"/>
                <a:ea typeface="Catamaran Light"/>
                <a:cs typeface="Catamaran Light"/>
                <a:sym typeface="Catamaran Light"/>
              </a:rPr>
              <a:t>5</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AutoNum type="alphaLcPeriod"/>
            </a:pPr>
            <a:r>
              <a:rPr lang="en" sz="1900">
                <a:solidFill>
                  <a:schemeClr val="dk1"/>
                </a:solidFill>
                <a:latin typeface="Catamaran Light"/>
                <a:ea typeface="Catamaran Light"/>
                <a:cs typeface="Catamaran Light"/>
                <a:sym typeface="Catamaran Light"/>
              </a:rPr>
              <a:t>6</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
        <p:nvSpPr>
          <p:cNvPr id="332" name="Google Shape;332;p44"/>
          <p:cNvSpPr txBox="1"/>
          <p:nvPr/>
        </p:nvSpPr>
        <p:spPr>
          <a:xfrm>
            <a:off x="397425" y="3502350"/>
            <a:ext cx="8161800" cy="14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latin typeface="Catamaran"/>
                <a:ea typeface="Catamaran"/>
                <a:cs typeface="Catamaran"/>
                <a:sym typeface="Catamaran"/>
              </a:rPr>
              <a:t>Answer:</a:t>
            </a:r>
            <a:r>
              <a:rPr lang="en" sz="1900">
                <a:solidFill>
                  <a:schemeClr val="dk1"/>
                </a:solidFill>
                <a:latin typeface="Catamaran Light"/>
                <a:ea typeface="Catamaran Light"/>
                <a:cs typeface="Catamaran Light"/>
                <a:sym typeface="Catamaran Light"/>
              </a:rPr>
              <a:t> </a:t>
            </a:r>
            <a:r>
              <a:rPr lang="en" sz="1900">
                <a:solidFill>
                  <a:schemeClr val="dk1"/>
                </a:solidFill>
                <a:highlight>
                  <a:srgbClr val="FFFF00"/>
                </a:highlight>
                <a:latin typeface="Catamaran Light"/>
                <a:ea typeface="Catamaran Light"/>
                <a:cs typeface="Catamaran Light"/>
                <a:sym typeface="Catamaran Light"/>
              </a:rPr>
              <a:t>D</a:t>
            </a:r>
            <a:r>
              <a:rPr lang="en" sz="1900">
                <a:solidFill>
                  <a:schemeClr val="dk1"/>
                </a:solidFill>
                <a:latin typeface="Catamaran Light"/>
                <a:ea typeface="Catamaran Light"/>
                <a:cs typeface="Catamaran Light"/>
                <a:sym typeface="Catamaran Light"/>
              </a:rPr>
              <a:t>, Universal Transverse Mercator (UTM) is a system used to assign coordinates to different locations on Earth, just like latitude/longitude. It divides the Earth into 60 zones, each 6 degrees wide in longitude (makes sense, 60*6 = 360 degrees)</a:t>
            </a:r>
            <a:endParaRPr sz="1200">
              <a:solidFill>
                <a:schemeClr val="dk1"/>
              </a:solidFill>
              <a:latin typeface="Catamaran Light"/>
              <a:ea typeface="Catamaran Light"/>
              <a:cs typeface="Catamaran Light"/>
              <a:sym typeface="Catamaran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6" name="Shape 336"/>
        <p:cNvGrpSpPr/>
        <p:nvPr/>
      </p:nvGrpSpPr>
      <p:grpSpPr>
        <a:xfrm>
          <a:off x="0" y="0"/>
          <a:ext cx="0" cy="0"/>
          <a:chOff x="0" y="0"/>
          <a:chExt cx="0" cy="0"/>
        </a:xfrm>
      </p:grpSpPr>
      <p:sp>
        <p:nvSpPr>
          <p:cNvPr id="337" name="Google Shape;337;p4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339" name="Google Shape;339;p45"/>
          <p:cNvSpPr txBox="1"/>
          <p:nvPr/>
        </p:nvSpPr>
        <p:spPr>
          <a:xfrm>
            <a:off x="219525" y="1485700"/>
            <a:ext cx="6140700" cy="60339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Keep your binder organized with a bookmarking system</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While you have a binder of notes that you can bring, your binder has no use if you can’t find anything in it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Avoid printing out entire Wikipedia pages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Make a research schedule — assign specific topics for each partner to research and set deadlines to make sure you cover all material by the competition date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Allot a month or more to just taking practice tests and supplementing your notes with any additional topics that you encounter</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340" name="Google Shape;340;p45"/>
          <p:cNvPicPr preferRelativeResize="0"/>
          <p:nvPr/>
        </p:nvPicPr>
        <p:blipFill>
          <a:blip r:embed="rId3">
            <a:alphaModFix/>
          </a:blip>
          <a:stretch>
            <a:fillRect/>
          </a:stretch>
        </p:blipFill>
        <p:spPr>
          <a:xfrm>
            <a:off x="6789150" y="1028075"/>
            <a:ext cx="1752175" cy="26282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6"/>
          <p:cNvSpPr/>
          <p:nvPr/>
        </p:nvSpPr>
        <p:spPr>
          <a:xfrm flipH="1">
            <a:off x="-100" y="0"/>
            <a:ext cx="4568700" cy="66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6"/>
          <p:cNvSpPr/>
          <p:nvPr/>
        </p:nvSpPr>
        <p:spPr>
          <a:xfrm>
            <a:off x="4568700" y="669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6"/>
          <p:cNvSpPr txBox="1"/>
          <p:nvPr>
            <p:ph type="ctrTitle"/>
          </p:nvPr>
        </p:nvSpPr>
        <p:spPr>
          <a:xfrm>
            <a:off x="498950" y="1470300"/>
            <a:ext cx="3570600" cy="64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200" u="sng">
                <a:solidFill>
                  <a:schemeClr val="hlink"/>
                </a:solidFill>
                <a:hlinkClick r:id="rId3"/>
              </a:rPr>
              <a:t>Geologic Mapping Notes</a:t>
            </a:r>
            <a:endParaRPr sz="2200">
              <a:solidFill>
                <a:schemeClr val="dk1"/>
              </a:solidFill>
            </a:endParaRPr>
          </a:p>
        </p:txBody>
      </p:sp>
      <p:sp>
        <p:nvSpPr>
          <p:cNvPr id="348" name="Google Shape;348;p46"/>
          <p:cNvSpPr txBox="1"/>
          <p:nvPr>
            <p:ph type="ctrTitle"/>
          </p:nvPr>
        </p:nvSpPr>
        <p:spPr>
          <a:xfrm>
            <a:off x="171700" y="0"/>
            <a:ext cx="46167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solidFill>
                  <a:schemeClr val="lt1"/>
                </a:solidFill>
              </a:rPr>
              <a:t>Additional Resources</a:t>
            </a:r>
            <a:endParaRPr sz="2600">
              <a:solidFill>
                <a:schemeClr val="lt1"/>
              </a:solidFill>
            </a:endParaRPr>
          </a:p>
        </p:txBody>
      </p:sp>
      <p:sp>
        <p:nvSpPr>
          <p:cNvPr id="349" name="Google Shape;349;p46"/>
          <p:cNvSpPr txBox="1"/>
          <p:nvPr>
            <p:ph type="ctrTitle"/>
          </p:nvPr>
        </p:nvSpPr>
        <p:spPr>
          <a:xfrm>
            <a:off x="4923300" y="1470300"/>
            <a:ext cx="4214100" cy="64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200" u="sng">
                <a:solidFill>
                  <a:schemeClr val="lt1"/>
                </a:solidFill>
                <a:hlinkClick r:id="rId4">
                  <a:extLst>
                    <a:ext uri="{A12FA001-AC4F-418D-AE19-62706E023703}">
                      <ahyp:hlinkClr val="tx"/>
                    </a:ext>
                  </a:extLst>
                </a:hlinkClick>
              </a:rPr>
              <a:t>Road Scholar Website</a:t>
            </a:r>
            <a:endParaRPr sz="2200">
              <a:solidFill>
                <a:schemeClr val="lt1"/>
              </a:solidFill>
            </a:endParaRPr>
          </a:p>
        </p:txBody>
      </p:sp>
      <p:sp>
        <p:nvSpPr>
          <p:cNvPr id="350" name="Google Shape;350;p46"/>
          <p:cNvSpPr txBox="1"/>
          <p:nvPr/>
        </p:nvSpPr>
        <p:spPr>
          <a:xfrm>
            <a:off x="2590500" y="3751200"/>
            <a:ext cx="3963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u="sng">
                <a:solidFill>
                  <a:schemeClr val="hlink"/>
                </a:solidFill>
                <a:hlinkClick r:id="rId5"/>
              </a:rPr>
              <a:t>Geologic Mapping Website</a:t>
            </a:r>
            <a:endParaRPr/>
          </a:p>
        </p:txBody>
      </p:sp>
      <p:cxnSp>
        <p:nvCxnSpPr>
          <p:cNvPr id="351" name="Google Shape;351;p46"/>
          <p:cNvCxnSpPr/>
          <p:nvPr/>
        </p:nvCxnSpPr>
        <p:spPr>
          <a:xfrm>
            <a:off x="-49350" y="2897500"/>
            <a:ext cx="9242700" cy="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5" name="Shape 355"/>
        <p:cNvGrpSpPr/>
        <p:nvPr/>
      </p:nvGrpSpPr>
      <p:grpSpPr>
        <a:xfrm>
          <a:off x="0" y="0"/>
          <a:ext cx="0" cy="0"/>
          <a:chOff x="0" y="0"/>
          <a:chExt cx="0" cy="0"/>
        </a:xfrm>
      </p:grpSpPr>
      <p:pic>
        <p:nvPicPr>
          <p:cNvPr id="356" name="Google Shape;356;p47"/>
          <p:cNvPicPr preferRelativeResize="0"/>
          <p:nvPr/>
        </p:nvPicPr>
        <p:blipFill rotWithShape="1">
          <a:blip r:embed="rId3">
            <a:alphaModFix/>
          </a:blip>
          <a:srcRect b="0" l="12212" r="12212" t="0"/>
          <a:stretch/>
        </p:blipFill>
        <p:spPr>
          <a:xfrm>
            <a:off x="3981435" y="0"/>
            <a:ext cx="5162557" cy="5143499"/>
          </a:xfrm>
          <a:prstGeom prst="rect">
            <a:avLst/>
          </a:prstGeom>
          <a:noFill/>
          <a:ln>
            <a:noFill/>
          </a:ln>
        </p:spPr>
      </p:pic>
      <p:sp>
        <p:nvSpPr>
          <p:cNvPr id="357" name="Google Shape;357;p47"/>
          <p:cNvSpPr/>
          <p:nvPr/>
        </p:nvSpPr>
        <p:spPr>
          <a:xfrm rot="5400000">
            <a:off x="1428875" y="205200"/>
            <a:ext cx="3358800" cy="5026500"/>
          </a:xfrm>
          <a:prstGeom prst="rect">
            <a:avLst/>
          </a:prstGeom>
          <a:solidFill>
            <a:schemeClr val="accent1">
              <a:alpha val="6179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7"/>
          <p:cNvSpPr txBox="1"/>
          <p:nvPr>
            <p:ph type="ctrTitle"/>
          </p:nvPr>
        </p:nvSpPr>
        <p:spPr>
          <a:xfrm>
            <a:off x="1201075" y="837175"/>
            <a:ext cx="2607300" cy="205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lt1"/>
                </a:solidFill>
              </a:rPr>
              <a:t>THANKS!</a:t>
            </a:r>
            <a:endParaRPr sz="3000">
              <a:solidFill>
                <a:schemeClr val="lt1"/>
              </a:solidFill>
            </a:endParaRPr>
          </a:p>
        </p:txBody>
      </p:sp>
      <p:sp>
        <p:nvSpPr>
          <p:cNvPr id="359" name="Google Shape;359;p47"/>
          <p:cNvSpPr/>
          <p:nvPr/>
        </p:nvSpPr>
        <p:spPr>
          <a:xfrm>
            <a:off x="4582622" y="3122649"/>
            <a:ext cx="345674" cy="346056"/>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nvGrpSpPr>
          <p:cNvPr id="360" name="Google Shape;360;p47"/>
          <p:cNvGrpSpPr/>
          <p:nvPr/>
        </p:nvGrpSpPr>
        <p:grpSpPr>
          <a:xfrm>
            <a:off x="4582431" y="2545611"/>
            <a:ext cx="346056" cy="345674"/>
            <a:chOff x="3303268" y="3817349"/>
            <a:chExt cx="346056" cy="345674"/>
          </a:xfrm>
        </p:grpSpPr>
        <p:sp>
          <p:nvSpPr>
            <p:cNvPr id="361" name="Google Shape;361;p47"/>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62" name="Google Shape;362;p47"/>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63" name="Google Shape;363;p47"/>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64" name="Google Shape;364;p47"/>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365" name="Google Shape;365;p47"/>
          <p:cNvGrpSpPr/>
          <p:nvPr/>
        </p:nvGrpSpPr>
        <p:grpSpPr>
          <a:xfrm>
            <a:off x="4582447" y="1968549"/>
            <a:ext cx="346024" cy="345674"/>
            <a:chOff x="4201447" y="3817349"/>
            <a:chExt cx="346024" cy="345674"/>
          </a:xfrm>
        </p:grpSpPr>
        <p:sp>
          <p:nvSpPr>
            <p:cNvPr id="366" name="Google Shape;366;p47"/>
            <p:cNvSpPr/>
            <p:nvPr/>
          </p:nvSpPr>
          <p:spPr>
            <a:xfrm>
              <a:off x="4201447" y="3817349"/>
              <a:ext cx="346024" cy="345674"/>
            </a:xfrm>
            <a:custGeom>
              <a:rect b="b" l="l" r="r" t="t"/>
              <a:pathLst>
                <a:path extrusionOk="0" h="10860" w="10871">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67" name="Google Shape;367;p47"/>
            <p:cNvSpPr/>
            <p:nvPr/>
          </p:nvSpPr>
          <p:spPr>
            <a:xfrm>
              <a:off x="4271569" y="3904531"/>
              <a:ext cx="227394" cy="185728"/>
            </a:xfrm>
            <a:custGeom>
              <a:rect b="b" l="l" r="r" t="t"/>
              <a:pathLst>
                <a:path extrusionOk="0" h="5835" w="7144">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p2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4"/>
          <p:cNvSpPr txBox="1"/>
          <p:nvPr>
            <p:ph idx="4294967295" type="ctrTitle"/>
          </p:nvPr>
        </p:nvSpPr>
        <p:spPr>
          <a:xfrm>
            <a:off x="412325" y="66200"/>
            <a:ext cx="6986700" cy="1108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 </a:t>
            </a:r>
            <a:endParaRPr sz="3300">
              <a:solidFill>
                <a:schemeClr val="lt1"/>
              </a:solidFill>
            </a:endParaRPr>
          </a:p>
          <a:p>
            <a:pPr indent="0" lvl="0" marL="0" rtl="0" algn="l">
              <a:spcBef>
                <a:spcPts val="0"/>
              </a:spcBef>
              <a:spcAft>
                <a:spcPts val="0"/>
              </a:spcAft>
              <a:buNone/>
            </a:pPr>
            <a:r>
              <a:rPr lang="en" sz="2700">
                <a:solidFill>
                  <a:schemeClr val="lt1"/>
                </a:solidFill>
              </a:rPr>
              <a:t>Road Scholar vs. GeoMapping</a:t>
            </a:r>
            <a:endParaRPr sz="2700">
              <a:solidFill>
                <a:schemeClr val="lt1"/>
              </a:solidFill>
              <a:latin typeface="Livvic"/>
              <a:ea typeface="Livvic"/>
              <a:cs typeface="Livvic"/>
              <a:sym typeface="Livvic"/>
            </a:endParaRPr>
          </a:p>
        </p:txBody>
      </p:sp>
      <p:sp>
        <p:nvSpPr>
          <p:cNvPr id="148" name="Google Shape;148;p24"/>
          <p:cNvSpPr txBox="1"/>
          <p:nvPr/>
        </p:nvSpPr>
        <p:spPr>
          <a:xfrm>
            <a:off x="197225" y="1303425"/>
            <a:ext cx="6431400" cy="6218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a:buChar char="●"/>
            </a:pPr>
            <a:r>
              <a:rPr b="1" lang="en" sz="1700">
                <a:solidFill>
                  <a:schemeClr val="dk1"/>
                </a:solidFill>
                <a:latin typeface="Catamaran"/>
                <a:ea typeface="Catamaran"/>
                <a:cs typeface="Catamaran"/>
                <a:sym typeface="Catamaran"/>
              </a:rPr>
              <a:t>Road Scholar focuses on analysis of:</a:t>
            </a:r>
            <a:endParaRPr b="1" sz="1700">
              <a:solidFill>
                <a:schemeClr val="dk1"/>
              </a:solidFill>
              <a:latin typeface="Catamaran"/>
              <a:ea typeface="Catamaran"/>
              <a:cs typeface="Catamaran"/>
              <a:sym typeface="Catamaran"/>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Topographic Maps</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Highway Maps</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Satellite Maps</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a:buChar char="●"/>
            </a:pPr>
            <a:r>
              <a:rPr b="1" lang="en" sz="1700">
                <a:solidFill>
                  <a:schemeClr val="dk1"/>
                </a:solidFill>
                <a:latin typeface="Catamaran"/>
                <a:ea typeface="Catamaran"/>
                <a:cs typeface="Catamaran"/>
                <a:sym typeface="Catamaran"/>
              </a:rPr>
              <a:t>In addition to topographic maps, Geologic Mapping covers:</a:t>
            </a:r>
            <a:endParaRPr b="1" sz="1700">
              <a:solidFill>
                <a:schemeClr val="dk1"/>
              </a:solidFill>
              <a:latin typeface="Catamaran"/>
              <a:ea typeface="Catamaran"/>
              <a:cs typeface="Catamaran"/>
              <a:sym typeface="Catamaran"/>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Geologic Structures</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Geologic maps</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Lithology (study of rocks)</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Both Road Scholar and Geologic Mapping allow students to bring </a:t>
            </a:r>
            <a:r>
              <a:rPr b="1" lang="en" sz="1700">
                <a:solidFill>
                  <a:schemeClr val="dk1"/>
                </a:solidFill>
                <a:latin typeface="Catamaran"/>
                <a:ea typeface="Catamaran"/>
                <a:cs typeface="Catamaran"/>
                <a:sym typeface="Catamaran"/>
              </a:rPr>
              <a:t>a binder of notes/information “from any source” </a:t>
            </a:r>
            <a:r>
              <a:rPr lang="en" sz="1700">
                <a:solidFill>
                  <a:schemeClr val="dk1"/>
                </a:solidFill>
                <a:latin typeface="Catamaran Light"/>
                <a:ea typeface="Catamaran Light"/>
                <a:cs typeface="Catamaran Light"/>
                <a:sym typeface="Catamaran Light"/>
              </a:rPr>
              <a:t>and </a:t>
            </a:r>
            <a:r>
              <a:rPr b="1" lang="en" sz="1700">
                <a:solidFill>
                  <a:schemeClr val="dk1"/>
                </a:solidFill>
                <a:latin typeface="Catamaran"/>
                <a:ea typeface="Catamaran"/>
                <a:cs typeface="Catamaran"/>
                <a:sym typeface="Catamaran"/>
              </a:rPr>
              <a:t>Class II calculators</a:t>
            </a:r>
            <a:r>
              <a:rPr lang="en" sz="1700">
                <a:solidFill>
                  <a:schemeClr val="dk1"/>
                </a:solidFill>
                <a:latin typeface="Catamaran Light"/>
                <a:ea typeface="Catamaran Light"/>
                <a:cs typeface="Catamaran Light"/>
                <a:sym typeface="Catamaran Light"/>
              </a:rPr>
              <a:t> (non-programmable, non-graphing)</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Topic list is vague —&gt; research as much as possible within the scope of each bullet point</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49" name="Google Shape;149;p24"/>
          <p:cNvPicPr preferRelativeResize="0"/>
          <p:nvPr/>
        </p:nvPicPr>
        <p:blipFill>
          <a:blip r:embed="rId3">
            <a:alphaModFix/>
          </a:blip>
          <a:stretch>
            <a:fillRect/>
          </a:stretch>
        </p:blipFill>
        <p:spPr>
          <a:xfrm>
            <a:off x="6697400" y="162475"/>
            <a:ext cx="1886225" cy="2446850"/>
          </a:xfrm>
          <a:prstGeom prst="rect">
            <a:avLst/>
          </a:prstGeom>
          <a:noFill/>
          <a:ln cap="flat" cmpd="sng" w="9525">
            <a:solidFill>
              <a:srgbClr val="000000"/>
            </a:solidFill>
            <a:prstDash val="solid"/>
            <a:round/>
            <a:headEnd len="sm" w="sm" type="none"/>
            <a:tailEnd len="sm" w="sm" type="none"/>
          </a:ln>
        </p:spPr>
      </p:pic>
      <p:pic>
        <p:nvPicPr>
          <p:cNvPr id="150" name="Google Shape;150;p24"/>
          <p:cNvPicPr preferRelativeResize="0"/>
          <p:nvPr/>
        </p:nvPicPr>
        <p:blipFill>
          <a:blip r:embed="rId4">
            <a:alphaModFix/>
          </a:blip>
          <a:stretch>
            <a:fillRect/>
          </a:stretch>
        </p:blipFill>
        <p:spPr>
          <a:xfrm>
            <a:off x="7125950" y="2465475"/>
            <a:ext cx="1886226" cy="2449396"/>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sp>
        <p:nvSpPr>
          <p:cNvPr id="155" name="Google Shape;155;p2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5"/>
          <p:cNvSpPr txBox="1"/>
          <p:nvPr>
            <p:ph idx="4294967295" type="ctrTitle"/>
          </p:nvPr>
        </p:nvSpPr>
        <p:spPr>
          <a:xfrm>
            <a:off x="263875" y="61800"/>
            <a:ext cx="4689900" cy="1108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 </a:t>
            </a:r>
            <a:endParaRPr sz="3300">
              <a:solidFill>
                <a:schemeClr val="lt1"/>
              </a:solidFill>
            </a:endParaRPr>
          </a:p>
          <a:p>
            <a:pPr indent="0" lvl="0" marL="0" rtl="0" algn="l">
              <a:spcBef>
                <a:spcPts val="0"/>
              </a:spcBef>
              <a:spcAft>
                <a:spcPts val="0"/>
              </a:spcAft>
              <a:buNone/>
            </a:pPr>
            <a:r>
              <a:rPr lang="en" sz="2700">
                <a:solidFill>
                  <a:schemeClr val="lt1"/>
                </a:solidFill>
              </a:rPr>
              <a:t>Road Scholar </a:t>
            </a:r>
            <a:endParaRPr sz="2700">
              <a:solidFill>
                <a:schemeClr val="lt1"/>
              </a:solidFill>
              <a:latin typeface="Livvic"/>
              <a:ea typeface="Livvic"/>
              <a:cs typeface="Livvic"/>
              <a:sym typeface="Livvic"/>
            </a:endParaRPr>
          </a:p>
        </p:txBody>
      </p:sp>
      <p:sp>
        <p:nvSpPr>
          <p:cNvPr id="157" name="Google Shape;157;p25"/>
          <p:cNvSpPr txBox="1"/>
          <p:nvPr/>
        </p:nvSpPr>
        <p:spPr>
          <a:xfrm>
            <a:off x="116875" y="1274125"/>
            <a:ext cx="33957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latin typeface="Catamaran"/>
                <a:ea typeface="Catamaran"/>
                <a:cs typeface="Catamaran"/>
                <a:sym typeface="Catamaran"/>
              </a:rPr>
              <a:t>Topics Covered: </a:t>
            </a:r>
            <a:r>
              <a:rPr lang="en" sz="1600">
                <a:solidFill>
                  <a:schemeClr val="dk1"/>
                </a:solidFill>
                <a:latin typeface="Catamaran Light"/>
                <a:ea typeface="Catamaran Light"/>
                <a:cs typeface="Catamaran Light"/>
                <a:sym typeface="Catamaran Light"/>
              </a:rPr>
              <a:t>the rules document provides a very well-organized table of this information</a:t>
            </a:r>
            <a:endParaRPr sz="1600">
              <a:solidFill>
                <a:schemeClr val="dk1"/>
              </a:solidFill>
              <a:latin typeface="Catamaran Light"/>
              <a:ea typeface="Catamaran Light"/>
              <a:cs typeface="Catamaran Light"/>
              <a:sym typeface="Catamaran Light"/>
            </a:endParaRPr>
          </a:p>
          <a:p>
            <a:pPr indent="-330200" lvl="0" marL="4572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Watersheds are new this year</a:t>
            </a:r>
            <a:endParaRPr sz="16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6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600">
                <a:solidFill>
                  <a:schemeClr val="dk1"/>
                </a:solidFill>
                <a:latin typeface="Catamaran"/>
                <a:ea typeface="Catamaran"/>
                <a:cs typeface="Catamaran"/>
                <a:sym typeface="Catamaran"/>
              </a:rPr>
              <a:t>Materials Allowed:</a:t>
            </a:r>
            <a:endParaRPr b="1" sz="1600">
              <a:solidFill>
                <a:schemeClr val="dk1"/>
              </a:solidFill>
              <a:latin typeface="Catamaran"/>
              <a:ea typeface="Catamaran"/>
              <a:cs typeface="Catamaran"/>
              <a:sym typeface="Catamaran"/>
            </a:endParaRPr>
          </a:p>
          <a:p>
            <a:pPr indent="-330200" lvl="0" marL="457200" rtl="0" algn="l">
              <a:spcBef>
                <a:spcPts val="0"/>
              </a:spcBef>
              <a:spcAft>
                <a:spcPts val="0"/>
              </a:spcAft>
              <a:buClr>
                <a:schemeClr val="dk1"/>
              </a:buClr>
              <a:buSzPts val="1600"/>
              <a:buFont typeface="Catamaran Light"/>
              <a:buChar char="●"/>
            </a:pPr>
            <a:r>
              <a:rPr i="1" lang="en" sz="1600">
                <a:solidFill>
                  <a:schemeClr val="dk1"/>
                </a:solidFill>
                <a:latin typeface="Catamaran Light"/>
                <a:ea typeface="Catamaran Light"/>
                <a:cs typeface="Catamaran Light"/>
                <a:sym typeface="Catamaran Light"/>
              </a:rPr>
              <a:t>Magnifying glasses</a:t>
            </a:r>
            <a:r>
              <a:rPr lang="en" sz="1600">
                <a:solidFill>
                  <a:schemeClr val="dk1"/>
                </a:solidFill>
                <a:latin typeface="Catamaran Light"/>
                <a:ea typeface="Catamaran Light"/>
                <a:cs typeface="Catamaran Light"/>
                <a:sym typeface="Catamaran Light"/>
              </a:rPr>
              <a:t> — topographic maps are large and individual features are small</a:t>
            </a:r>
            <a:endParaRPr sz="1600">
              <a:solidFill>
                <a:schemeClr val="dk1"/>
              </a:solidFill>
              <a:latin typeface="Catamaran Light"/>
              <a:ea typeface="Catamaran Light"/>
              <a:cs typeface="Catamaran Light"/>
              <a:sym typeface="Catamaran Light"/>
            </a:endParaRPr>
          </a:p>
          <a:p>
            <a:pPr indent="-330200" lvl="0" marL="457200" rtl="0" algn="l">
              <a:spcBef>
                <a:spcPts val="0"/>
              </a:spcBef>
              <a:spcAft>
                <a:spcPts val="0"/>
              </a:spcAft>
              <a:buClr>
                <a:schemeClr val="dk1"/>
              </a:buClr>
              <a:buSzPts val="1600"/>
              <a:buFont typeface="Catamaran Light"/>
              <a:buChar char="●"/>
            </a:pPr>
            <a:r>
              <a:rPr i="1" lang="en" sz="1600">
                <a:solidFill>
                  <a:schemeClr val="dk1"/>
                </a:solidFill>
                <a:latin typeface="Catamaran Light"/>
                <a:ea typeface="Catamaran Light"/>
                <a:cs typeface="Catamaran Light"/>
                <a:sym typeface="Catamaran Light"/>
              </a:rPr>
              <a:t>Protractors/Rulers/Other Measuring Devices</a:t>
            </a:r>
            <a:r>
              <a:rPr lang="en" sz="1600">
                <a:solidFill>
                  <a:schemeClr val="dk1"/>
                </a:solidFill>
                <a:latin typeface="Catamaran Light"/>
                <a:ea typeface="Catamaran Light"/>
                <a:cs typeface="Catamaran Light"/>
                <a:sym typeface="Catamaran Light"/>
              </a:rPr>
              <a:t> - important for calculation questions!!!</a:t>
            </a:r>
            <a:endParaRPr sz="1600">
              <a:solidFill>
                <a:schemeClr val="dk1"/>
              </a:solidFill>
              <a:latin typeface="Catamaran Light"/>
              <a:ea typeface="Catamaran Light"/>
              <a:cs typeface="Catamaran Light"/>
              <a:sym typeface="Catamaran Light"/>
            </a:endParaRPr>
          </a:p>
          <a:p>
            <a:pPr indent="-330200" lvl="0" marL="457200" rtl="0" algn="l">
              <a:spcBef>
                <a:spcPts val="0"/>
              </a:spcBef>
              <a:spcAft>
                <a:spcPts val="0"/>
              </a:spcAft>
              <a:buClr>
                <a:schemeClr val="dk1"/>
              </a:buClr>
              <a:buSzPts val="1600"/>
              <a:buFont typeface="Catamaran Light"/>
              <a:buChar char="●"/>
            </a:pPr>
            <a:r>
              <a:rPr i="1" lang="en" sz="1600">
                <a:solidFill>
                  <a:schemeClr val="dk1"/>
                </a:solidFill>
                <a:latin typeface="Catamaran Light"/>
                <a:ea typeface="Catamaran Light"/>
                <a:cs typeface="Catamaran Light"/>
                <a:sym typeface="Catamaran Light"/>
              </a:rPr>
              <a:t>Colored Pencils</a:t>
            </a:r>
            <a:r>
              <a:rPr lang="en" sz="1600">
                <a:solidFill>
                  <a:schemeClr val="dk1"/>
                </a:solidFill>
                <a:latin typeface="Catamaran Light"/>
                <a:ea typeface="Catamaran Light"/>
                <a:cs typeface="Catamaran Light"/>
                <a:sym typeface="Catamaran Light"/>
              </a:rPr>
              <a:t> - needed for questions that ask you to create your own map</a:t>
            </a:r>
            <a:endParaRPr sz="1900">
              <a:solidFill>
                <a:schemeClr val="dk1"/>
              </a:solidFill>
              <a:latin typeface="Catamaran Light"/>
              <a:ea typeface="Catamaran Light"/>
              <a:cs typeface="Catamaran Light"/>
              <a:sym typeface="Catamaran Light"/>
            </a:endParaRPr>
          </a:p>
        </p:txBody>
      </p:sp>
      <p:grpSp>
        <p:nvGrpSpPr>
          <p:cNvPr id="158" name="Google Shape;158;p25"/>
          <p:cNvGrpSpPr/>
          <p:nvPr/>
        </p:nvGrpSpPr>
        <p:grpSpPr>
          <a:xfrm>
            <a:off x="3623901" y="1274125"/>
            <a:ext cx="5294950" cy="3692399"/>
            <a:chOff x="3512576" y="1256725"/>
            <a:chExt cx="5294950" cy="3692399"/>
          </a:xfrm>
        </p:grpSpPr>
        <p:pic>
          <p:nvPicPr>
            <p:cNvPr id="159" name="Google Shape;159;p25"/>
            <p:cNvPicPr preferRelativeResize="0"/>
            <p:nvPr/>
          </p:nvPicPr>
          <p:blipFill rotWithShape="1">
            <a:blip r:embed="rId3">
              <a:alphaModFix/>
            </a:blip>
            <a:srcRect b="0" l="1308" r="1064" t="872"/>
            <a:stretch/>
          </p:blipFill>
          <p:spPr>
            <a:xfrm>
              <a:off x="3512576" y="1256725"/>
              <a:ext cx="5294950" cy="3692399"/>
            </a:xfrm>
            <a:prstGeom prst="rect">
              <a:avLst/>
            </a:prstGeom>
            <a:noFill/>
            <a:ln cap="flat" cmpd="sng" w="9525">
              <a:solidFill>
                <a:schemeClr val="dk2"/>
              </a:solidFill>
              <a:prstDash val="solid"/>
              <a:round/>
              <a:headEnd len="sm" w="sm" type="none"/>
              <a:tailEnd len="sm" w="sm" type="none"/>
            </a:ln>
          </p:spPr>
        </p:pic>
        <p:sp>
          <p:nvSpPr>
            <p:cNvPr id="160" name="Google Shape;160;p25"/>
            <p:cNvSpPr/>
            <p:nvPr/>
          </p:nvSpPr>
          <p:spPr>
            <a:xfrm>
              <a:off x="3698675" y="1274125"/>
              <a:ext cx="940200" cy="136200"/>
            </a:xfrm>
            <a:prstGeom prst="rect">
              <a:avLst/>
            </a:prstGeom>
            <a:solidFill>
              <a:srgbClr val="FFFF00">
                <a:alpha val="34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61" name="Google Shape;161;p25"/>
            <p:cNvSpPr/>
            <p:nvPr/>
          </p:nvSpPr>
          <p:spPr>
            <a:xfrm>
              <a:off x="6362225" y="1274125"/>
              <a:ext cx="940200" cy="136200"/>
            </a:xfrm>
            <a:prstGeom prst="rect">
              <a:avLst/>
            </a:prstGeom>
            <a:solidFill>
              <a:srgbClr val="FFFF00">
                <a:alpha val="34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62" name="Google Shape;162;p25"/>
            <p:cNvSpPr/>
            <p:nvPr/>
          </p:nvSpPr>
          <p:spPr>
            <a:xfrm>
              <a:off x="6415650" y="2503650"/>
              <a:ext cx="1155000" cy="136200"/>
            </a:xfrm>
            <a:prstGeom prst="rect">
              <a:avLst/>
            </a:prstGeom>
            <a:solidFill>
              <a:srgbClr val="FFFF00">
                <a:alpha val="34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63" name="Google Shape;163;p25"/>
            <p:cNvSpPr/>
            <p:nvPr/>
          </p:nvSpPr>
          <p:spPr>
            <a:xfrm>
              <a:off x="6415650" y="3534325"/>
              <a:ext cx="1600200" cy="136200"/>
            </a:xfrm>
            <a:prstGeom prst="rect">
              <a:avLst/>
            </a:prstGeom>
            <a:solidFill>
              <a:srgbClr val="FFFF00">
                <a:alpha val="34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p2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6"/>
          <p:cNvSpPr txBox="1"/>
          <p:nvPr>
            <p:ph idx="4294967295" type="ctrTitle"/>
          </p:nvPr>
        </p:nvSpPr>
        <p:spPr>
          <a:xfrm>
            <a:off x="263875" y="61800"/>
            <a:ext cx="4689900" cy="1108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 </a:t>
            </a:r>
            <a:endParaRPr sz="3300">
              <a:solidFill>
                <a:schemeClr val="lt1"/>
              </a:solidFill>
            </a:endParaRPr>
          </a:p>
          <a:p>
            <a:pPr indent="0" lvl="0" marL="0" rtl="0" algn="l">
              <a:spcBef>
                <a:spcPts val="0"/>
              </a:spcBef>
              <a:spcAft>
                <a:spcPts val="0"/>
              </a:spcAft>
              <a:buNone/>
            </a:pPr>
            <a:r>
              <a:rPr lang="en" sz="2700">
                <a:solidFill>
                  <a:schemeClr val="lt1"/>
                </a:solidFill>
              </a:rPr>
              <a:t>Geologic Mapping</a:t>
            </a:r>
            <a:r>
              <a:rPr lang="en" sz="2700">
                <a:solidFill>
                  <a:schemeClr val="lt1"/>
                </a:solidFill>
              </a:rPr>
              <a:t> </a:t>
            </a:r>
            <a:endParaRPr sz="2700">
              <a:solidFill>
                <a:schemeClr val="lt1"/>
              </a:solidFill>
              <a:latin typeface="Livvic"/>
              <a:ea typeface="Livvic"/>
              <a:cs typeface="Livvic"/>
              <a:sym typeface="Livvic"/>
            </a:endParaRPr>
          </a:p>
        </p:txBody>
      </p:sp>
      <p:sp>
        <p:nvSpPr>
          <p:cNvPr id="170" name="Google Shape;170;p26"/>
          <p:cNvSpPr txBox="1"/>
          <p:nvPr/>
        </p:nvSpPr>
        <p:spPr>
          <a:xfrm>
            <a:off x="116875" y="1274125"/>
            <a:ext cx="88143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latin typeface="Catamaran"/>
                <a:ea typeface="Catamaran"/>
                <a:cs typeface="Catamaran"/>
                <a:sym typeface="Catamaran"/>
              </a:rPr>
              <a:t>Topics Covered </a:t>
            </a:r>
            <a:r>
              <a:rPr lang="en" sz="1600">
                <a:solidFill>
                  <a:schemeClr val="dk1"/>
                </a:solidFill>
                <a:latin typeface="Catamaran Light"/>
                <a:ea typeface="Catamaran Light"/>
                <a:cs typeface="Catamaran Light"/>
                <a:sym typeface="Catamaran Light"/>
              </a:rPr>
              <a:t>(</a:t>
            </a:r>
            <a:r>
              <a:rPr i="1" lang="en" sz="1600">
                <a:solidFill>
                  <a:schemeClr val="dk1"/>
                </a:solidFill>
                <a:latin typeface="Catamaran Light"/>
                <a:ea typeface="Catamaran Light"/>
                <a:cs typeface="Catamaran Light"/>
                <a:sym typeface="Catamaran Light"/>
              </a:rPr>
              <a:t>this is one of the most comprehensive SciOly events, so your finalized notes binder should be thick</a:t>
            </a:r>
            <a:r>
              <a:rPr lang="en" sz="1600">
                <a:solidFill>
                  <a:schemeClr val="dk1"/>
                </a:solidFill>
                <a:latin typeface="Catamaran Light"/>
                <a:ea typeface="Catamaran Light"/>
                <a:cs typeface="Catamaran Light"/>
                <a:sym typeface="Catamaran Light"/>
              </a:rPr>
              <a:t>)</a:t>
            </a:r>
            <a:r>
              <a:rPr b="1" lang="en" sz="1600">
                <a:solidFill>
                  <a:schemeClr val="dk1"/>
                </a:solidFill>
                <a:latin typeface="Catamaran"/>
                <a:ea typeface="Catamaran"/>
                <a:cs typeface="Catamaran"/>
                <a:sym typeface="Catamaran"/>
              </a:rPr>
              <a:t>:</a:t>
            </a:r>
            <a:endParaRPr b="1" sz="1600">
              <a:solidFill>
                <a:schemeClr val="dk1"/>
              </a:solidFill>
              <a:latin typeface="Catamaran"/>
              <a:ea typeface="Catamaran"/>
              <a:cs typeface="Catamaran"/>
              <a:sym typeface="Catamaran"/>
            </a:endParaRPr>
          </a:p>
          <a:p>
            <a:pPr indent="-330200" lvl="0" marL="457200" rtl="0" algn="l">
              <a:spcBef>
                <a:spcPts val="0"/>
              </a:spcBef>
              <a:spcAft>
                <a:spcPts val="0"/>
              </a:spcAft>
              <a:buClr>
                <a:schemeClr val="dk1"/>
              </a:buClr>
              <a:buSzPts val="1600"/>
              <a:buFont typeface="Catamaran Light"/>
              <a:buChar char="●"/>
            </a:pPr>
            <a:r>
              <a:rPr lang="en" sz="1600">
                <a:solidFill>
                  <a:schemeClr val="dk1"/>
                </a:solidFill>
                <a:highlight>
                  <a:srgbClr val="CDFFF6"/>
                </a:highlight>
                <a:latin typeface="Catamaran Light"/>
                <a:ea typeface="Catamaran Light"/>
                <a:cs typeface="Catamaran Light"/>
                <a:sym typeface="Catamaran Light"/>
              </a:rPr>
              <a:t>Structural Geology Processes and Elements </a:t>
            </a:r>
            <a:r>
              <a:rPr lang="en" sz="1600">
                <a:solidFill>
                  <a:schemeClr val="dk1"/>
                </a:solidFill>
                <a:latin typeface="Catamaran Light"/>
                <a:ea typeface="Catamaran Light"/>
                <a:cs typeface="Catamaran Light"/>
                <a:sym typeface="Catamaran Light"/>
              </a:rPr>
              <a:t>— mechanisms of deposition, deformation, erosion and the geologic features that result from these phenomena </a:t>
            </a:r>
            <a:endParaRPr sz="1600">
              <a:solidFill>
                <a:schemeClr val="dk1"/>
              </a:solidFill>
              <a:latin typeface="Catamaran Light"/>
              <a:ea typeface="Catamaran Light"/>
              <a:cs typeface="Catamaran Light"/>
              <a:sym typeface="Catamaran Light"/>
            </a:endParaRPr>
          </a:p>
          <a:p>
            <a:pPr indent="-330200" lvl="0" marL="457200" rtl="0" algn="l">
              <a:spcBef>
                <a:spcPts val="0"/>
              </a:spcBef>
              <a:spcAft>
                <a:spcPts val="0"/>
              </a:spcAft>
              <a:buClr>
                <a:schemeClr val="dk1"/>
              </a:buClr>
              <a:buSzPts val="1600"/>
              <a:buFont typeface="Catamaran Light"/>
              <a:buChar char="●"/>
            </a:pPr>
            <a:r>
              <a:rPr lang="en" sz="1600">
                <a:solidFill>
                  <a:schemeClr val="dk1"/>
                </a:solidFill>
                <a:highlight>
                  <a:srgbClr val="CDFFF6"/>
                </a:highlight>
                <a:latin typeface="Catamaran Light"/>
                <a:ea typeface="Catamaran Light"/>
                <a:cs typeface="Catamaran Light"/>
                <a:sym typeface="Catamaran Light"/>
              </a:rPr>
              <a:t>Rocks</a:t>
            </a:r>
            <a:r>
              <a:rPr lang="en" sz="1600">
                <a:solidFill>
                  <a:schemeClr val="dk1"/>
                </a:solidFill>
                <a:latin typeface="Catamaran Light"/>
                <a:ea typeface="Catamaran Light"/>
                <a:cs typeface="Catamaran Light"/>
                <a:sym typeface="Catamaran Light"/>
              </a:rPr>
              <a:t> – the rock cycle, types of rocks, characteristics of rocks</a:t>
            </a:r>
            <a:endParaRPr sz="1600">
              <a:solidFill>
                <a:schemeClr val="dk1"/>
              </a:solidFill>
              <a:latin typeface="Catamaran Light"/>
              <a:ea typeface="Catamaran Light"/>
              <a:cs typeface="Catamaran Light"/>
              <a:sym typeface="Catamaran Light"/>
            </a:endParaRPr>
          </a:p>
          <a:p>
            <a:pPr indent="-330200" lvl="0" marL="457200" rtl="0" algn="l">
              <a:spcBef>
                <a:spcPts val="0"/>
              </a:spcBef>
              <a:spcAft>
                <a:spcPts val="0"/>
              </a:spcAft>
              <a:buClr>
                <a:schemeClr val="dk1"/>
              </a:buClr>
              <a:buSzPts val="1600"/>
              <a:buFont typeface="Catamaran Light"/>
              <a:buChar char="●"/>
            </a:pPr>
            <a:r>
              <a:rPr lang="en" sz="1600">
                <a:solidFill>
                  <a:schemeClr val="dk1"/>
                </a:solidFill>
                <a:highlight>
                  <a:srgbClr val="CDFFF6"/>
                </a:highlight>
                <a:latin typeface="Catamaran Light"/>
                <a:ea typeface="Catamaran Light"/>
                <a:cs typeface="Catamaran Light"/>
                <a:sym typeface="Catamaran Light"/>
              </a:rPr>
              <a:t>Analyzing Geologic Data</a:t>
            </a:r>
            <a:r>
              <a:rPr lang="en" sz="1600">
                <a:solidFill>
                  <a:schemeClr val="dk1"/>
                </a:solidFill>
                <a:latin typeface="Catamaran Light"/>
                <a:ea typeface="Catamaran Light"/>
                <a:cs typeface="Catamaran Light"/>
                <a:sym typeface="Catamaran Light"/>
              </a:rPr>
              <a:t> - topographic/geologic maps, map projections, </a:t>
            </a:r>
            <a:r>
              <a:rPr b="1" lang="en" sz="1600">
                <a:solidFill>
                  <a:schemeClr val="dk1"/>
                </a:solidFill>
                <a:latin typeface="Catamaran"/>
                <a:ea typeface="Catamaran"/>
                <a:cs typeface="Catamaran"/>
                <a:sym typeface="Catamaran"/>
              </a:rPr>
              <a:t>calculations</a:t>
            </a:r>
            <a:endParaRPr b="1" sz="1600">
              <a:solidFill>
                <a:schemeClr val="dk1"/>
              </a:solidFill>
              <a:latin typeface="Catamaran"/>
              <a:ea typeface="Catamaran"/>
              <a:cs typeface="Catamaran"/>
              <a:sym typeface="Catamaran"/>
            </a:endParaRPr>
          </a:p>
          <a:p>
            <a:pPr indent="-330200" lvl="0" marL="457200" rtl="0" algn="l">
              <a:spcBef>
                <a:spcPts val="0"/>
              </a:spcBef>
              <a:spcAft>
                <a:spcPts val="0"/>
              </a:spcAft>
              <a:buClr>
                <a:schemeClr val="dk1"/>
              </a:buClr>
              <a:buSzPts val="1600"/>
              <a:buFont typeface="Catamaran Light"/>
              <a:buChar char="●"/>
            </a:pPr>
            <a:r>
              <a:rPr lang="en" sz="1600">
                <a:solidFill>
                  <a:schemeClr val="dk1"/>
                </a:solidFill>
                <a:highlight>
                  <a:srgbClr val="CDFFF6"/>
                </a:highlight>
                <a:latin typeface="Catamaran Light"/>
                <a:ea typeface="Catamaran Light"/>
                <a:cs typeface="Catamaran Light"/>
                <a:sym typeface="Catamaran Light"/>
              </a:rPr>
              <a:t>Applications of Geologic Mapping</a:t>
            </a:r>
            <a:r>
              <a:rPr lang="en" sz="1600">
                <a:solidFill>
                  <a:schemeClr val="dk1"/>
                </a:solidFill>
                <a:latin typeface="Catamaran Light"/>
                <a:ea typeface="Catamaran Light"/>
                <a:cs typeface="Catamaran Light"/>
                <a:sym typeface="Catamaran Light"/>
              </a:rPr>
              <a:t> - why do we do it?</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Natural disaster preparedness</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Water quality</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Effective land management</a:t>
            </a:r>
            <a:endParaRPr sz="16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6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6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600">
              <a:solidFill>
                <a:schemeClr val="dk1"/>
              </a:solidFill>
              <a:latin typeface="Catamaran Light"/>
              <a:ea typeface="Catamaran Light"/>
              <a:cs typeface="Catamaran Light"/>
              <a:sym typeface="Catamaran Light"/>
            </a:endParaRPr>
          </a:p>
        </p:txBody>
      </p:sp>
      <p:pic>
        <p:nvPicPr>
          <p:cNvPr id="171" name="Google Shape;171;p26"/>
          <p:cNvPicPr preferRelativeResize="0"/>
          <p:nvPr/>
        </p:nvPicPr>
        <p:blipFill>
          <a:blip r:embed="rId3">
            <a:alphaModFix/>
          </a:blip>
          <a:stretch>
            <a:fillRect/>
          </a:stretch>
        </p:blipFill>
        <p:spPr>
          <a:xfrm>
            <a:off x="4018250" y="3310400"/>
            <a:ext cx="4521600" cy="1365525"/>
          </a:xfrm>
          <a:prstGeom prst="rect">
            <a:avLst/>
          </a:prstGeom>
          <a:noFill/>
          <a:ln>
            <a:noFill/>
          </a:ln>
        </p:spPr>
      </p:pic>
      <p:sp>
        <p:nvSpPr>
          <p:cNvPr id="172" name="Google Shape;172;p26"/>
          <p:cNvSpPr txBox="1"/>
          <p:nvPr/>
        </p:nvSpPr>
        <p:spPr>
          <a:xfrm>
            <a:off x="4888875" y="4599725"/>
            <a:ext cx="2684400" cy="29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Catamaran"/>
                <a:ea typeface="Catamaran"/>
                <a:cs typeface="Catamaran"/>
                <a:sym typeface="Catamaran"/>
              </a:rPr>
              <a:t>Topographic vs. Geologic Map</a:t>
            </a:r>
            <a:endParaRPr b="1" sz="1200">
              <a:solidFill>
                <a:schemeClr val="dk1"/>
              </a:solidFill>
              <a:latin typeface="Catamaran"/>
              <a:ea typeface="Catamaran"/>
              <a:cs typeface="Catamaran"/>
              <a:sym typeface="Catamar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6" name="Shape 176"/>
        <p:cNvGrpSpPr/>
        <p:nvPr/>
      </p:nvGrpSpPr>
      <p:grpSpPr>
        <a:xfrm>
          <a:off x="0" y="0"/>
          <a:ext cx="0" cy="0"/>
          <a:chOff x="0" y="0"/>
          <a:chExt cx="0" cy="0"/>
        </a:xfrm>
      </p:grpSpPr>
      <p:pic>
        <p:nvPicPr>
          <p:cNvPr id="177" name="Google Shape;177;p27"/>
          <p:cNvPicPr preferRelativeResize="0"/>
          <p:nvPr/>
        </p:nvPicPr>
        <p:blipFill>
          <a:blip r:embed="rId4">
            <a:alphaModFix/>
          </a:blip>
          <a:stretch>
            <a:fillRect/>
          </a:stretch>
        </p:blipFill>
        <p:spPr>
          <a:xfrm>
            <a:off x="-148" y="0"/>
            <a:ext cx="9144000" cy="5143500"/>
          </a:xfrm>
          <a:prstGeom prst="rect">
            <a:avLst/>
          </a:prstGeom>
          <a:noFill/>
          <a:ln>
            <a:noFill/>
          </a:ln>
        </p:spPr>
      </p:pic>
      <p:sp>
        <p:nvSpPr>
          <p:cNvPr id="178" name="Google Shape;178;p27"/>
          <p:cNvSpPr/>
          <p:nvPr/>
        </p:nvSpPr>
        <p:spPr>
          <a:xfrm flipH="1" rot="-5400000">
            <a:off x="3281200" y="-725975"/>
            <a:ext cx="2581500" cy="6159000"/>
          </a:xfrm>
          <a:prstGeom prst="rect">
            <a:avLst/>
          </a:prstGeom>
          <a:gradFill>
            <a:gsLst>
              <a:gs pos="0">
                <a:srgbClr val="A9B9D3">
                  <a:alpha val="30980"/>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7"/>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DIFFICULT TOPICS</a:t>
            </a:r>
            <a:endParaRPr>
              <a:solidFill>
                <a:schemeClr val="lt1"/>
              </a:solidFill>
            </a:endParaRPr>
          </a:p>
        </p:txBody>
      </p:sp>
      <p:sp>
        <p:nvSpPr>
          <p:cNvPr id="180" name="Google Shape;180;p27"/>
          <p:cNvSpPr/>
          <p:nvPr/>
        </p:nvSpPr>
        <p:spPr>
          <a:xfrm rot="907670">
            <a:off x="2891024" y="-1509326"/>
            <a:ext cx="7260506" cy="2438868"/>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81" name="Google Shape;181;p27"/>
          <p:cNvSpPr/>
          <p:nvPr/>
        </p:nvSpPr>
        <p:spPr>
          <a:xfrm rot="-912666">
            <a:off x="3806188" y="4592478"/>
            <a:ext cx="7260569" cy="2438652"/>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sp>
        <p:nvSpPr>
          <p:cNvPr id="186" name="Google Shape;186;p28"/>
          <p:cNvSpPr/>
          <p:nvPr/>
        </p:nvSpPr>
        <p:spPr>
          <a:xfrm flipH="1">
            <a:off x="-10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8"/>
          <p:cNvSpPr txBox="1"/>
          <p:nvPr>
            <p:ph idx="4294967295" type="ctrTitle"/>
          </p:nvPr>
        </p:nvSpPr>
        <p:spPr>
          <a:xfrm>
            <a:off x="425900" y="238650"/>
            <a:ext cx="87180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Topographic Maps</a:t>
            </a:r>
            <a:endParaRPr sz="1500">
              <a:solidFill>
                <a:schemeClr val="lt1"/>
              </a:solidFill>
            </a:endParaRPr>
          </a:p>
        </p:txBody>
      </p:sp>
      <p:sp>
        <p:nvSpPr>
          <p:cNvPr id="188" name="Google Shape;188;p28"/>
          <p:cNvSpPr txBox="1"/>
          <p:nvPr/>
        </p:nvSpPr>
        <p:spPr>
          <a:xfrm>
            <a:off x="89200" y="1170000"/>
            <a:ext cx="8655000" cy="75270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Comprises at least 50% of any Road Scholar exam</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You will most likely be given a quadrangle and will be asked a series of questions about it, sometimes in a story format, to test your ability to read the map</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highlight>
                  <a:srgbClr val="CDFFF6"/>
                </a:highlight>
                <a:latin typeface="Catamaran Light"/>
                <a:ea typeface="Catamaran Light"/>
                <a:cs typeface="Catamaran Light"/>
                <a:sym typeface="Catamaran Light"/>
              </a:rPr>
              <a:t>THE MOST HELPFUL ROAD SCHOLAR RESOURCE: </a:t>
            </a:r>
            <a:endParaRPr sz="1700">
              <a:solidFill>
                <a:schemeClr val="dk1"/>
              </a:solidFill>
              <a:highlight>
                <a:srgbClr val="CDFFF6"/>
              </a:highlight>
              <a:latin typeface="Catamaran Light"/>
              <a:ea typeface="Catamaran Light"/>
              <a:cs typeface="Catamaran Light"/>
              <a:sym typeface="Catamaran Light"/>
            </a:endParaRPr>
          </a:p>
          <a:p>
            <a:pPr indent="0" lvl="0" marL="457200" rtl="0" algn="l">
              <a:spcBef>
                <a:spcPts val="0"/>
              </a:spcBef>
              <a:spcAft>
                <a:spcPts val="0"/>
              </a:spcAft>
              <a:buNone/>
            </a:pPr>
            <a:r>
              <a:rPr lang="en" sz="1700" u="sng">
                <a:solidFill>
                  <a:schemeClr val="hlink"/>
                </a:solidFill>
                <a:latin typeface="Catamaran Light"/>
                <a:ea typeface="Catamaran Light"/>
                <a:cs typeface="Catamaran Light"/>
                <a:sym typeface="Catamaran Light"/>
                <a:hlinkClick r:id="rId3"/>
              </a:rPr>
              <a:t>A Coach’s Handbook for Road Scholar</a:t>
            </a:r>
            <a:endParaRPr sz="1700">
              <a:solidFill>
                <a:schemeClr val="dk1"/>
              </a:solidFill>
              <a:latin typeface="Catamaran Light"/>
              <a:ea typeface="Catamaran Light"/>
              <a:cs typeface="Catamaran Light"/>
              <a:sym typeface="Catamaran Light"/>
            </a:endParaRPr>
          </a:p>
          <a:p>
            <a:pPr indent="-336550" lvl="0"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Will walk you through a topographic map feature by feature</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i="1" lang="en" sz="1700">
                <a:solidFill>
                  <a:schemeClr val="dk1"/>
                </a:solidFill>
                <a:latin typeface="Catamaran Light"/>
                <a:ea typeface="Catamaran Light"/>
                <a:cs typeface="Catamaran Light"/>
                <a:sym typeface="Catamaran Light"/>
              </a:rPr>
              <a:t>Topographic Maps</a:t>
            </a:r>
            <a:r>
              <a:rPr lang="en" sz="1700">
                <a:solidFill>
                  <a:schemeClr val="dk1"/>
                </a:solidFill>
                <a:latin typeface="Catamaran Light"/>
                <a:ea typeface="Catamaran Light"/>
                <a:cs typeface="Catamaran Light"/>
                <a:sym typeface="Catamaran Light"/>
              </a:rPr>
              <a:t> - display terrain on a 2-D surface using contour lines and other symbols: </a:t>
            </a:r>
            <a:endParaRPr sz="1700">
              <a:solidFill>
                <a:schemeClr val="dk1"/>
              </a:solidFill>
              <a:latin typeface="Catamaran Light"/>
              <a:ea typeface="Catamaran Light"/>
              <a:cs typeface="Catamaran Light"/>
              <a:sym typeface="Catamaran Light"/>
            </a:endParaRPr>
          </a:p>
          <a:p>
            <a:pPr indent="457200" lvl="0" marL="0" rtl="0" algn="l">
              <a:spcBef>
                <a:spcPts val="0"/>
              </a:spcBef>
              <a:spcAft>
                <a:spcPts val="0"/>
              </a:spcAft>
              <a:buNone/>
            </a:pPr>
            <a:r>
              <a:rPr lang="en" sz="1700" u="sng">
                <a:solidFill>
                  <a:schemeClr val="hlink"/>
                </a:solidFill>
                <a:latin typeface="Catamaran Light"/>
                <a:ea typeface="Catamaran Light"/>
                <a:cs typeface="Catamaran Light"/>
                <a:sym typeface="Catamaran Light"/>
                <a:hlinkClick r:id="rId4"/>
              </a:rPr>
              <a:t>USGS Topographic Map Symbols</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You can download almost every topographic map every created </a:t>
            </a:r>
            <a:r>
              <a:rPr lang="en" sz="1700" u="sng">
                <a:solidFill>
                  <a:schemeClr val="hlink"/>
                </a:solidFill>
                <a:latin typeface="Catamaran Light"/>
                <a:ea typeface="Catamaran Light"/>
                <a:cs typeface="Catamaran Light"/>
                <a:sym typeface="Catamaran Light"/>
                <a:hlinkClick r:id="rId5"/>
              </a:rPr>
              <a:t>here</a:t>
            </a:r>
            <a:r>
              <a:rPr lang="en" sz="1700">
                <a:solidFill>
                  <a:schemeClr val="dk1"/>
                </a:solidFill>
                <a:latin typeface="Catamaran Light"/>
                <a:ea typeface="Catamaran Light"/>
                <a:cs typeface="Catamaran Light"/>
                <a:sym typeface="Catamaran Light"/>
              </a:rPr>
              <a:t>, which is great for practice (make sure you download a recent version)</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i="1" lang="en" sz="1700">
                <a:solidFill>
                  <a:schemeClr val="dk1"/>
                </a:solidFill>
                <a:latin typeface="Catamaran Light"/>
                <a:ea typeface="Catamaran Light"/>
                <a:cs typeface="Catamaran Light"/>
                <a:sym typeface="Catamaran Light"/>
              </a:rPr>
              <a:t>Quadrangle</a:t>
            </a:r>
            <a:r>
              <a:rPr lang="en" sz="1700">
                <a:solidFill>
                  <a:schemeClr val="dk1"/>
                </a:solidFill>
                <a:latin typeface="Catamaran Light"/>
                <a:ea typeface="Catamaran Light"/>
                <a:cs typeface="Catamaran Light"/>
                <a:sym typeface="Catamaran Light"/>
              </a:rPr>
              <a:t> - 4-sided topographic maps that vary between 7.5 x 7.5 minutes to 60 x 60 minutes in size</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A </a:t>
            </a:r>
            <a:r>
              <a:rPr b="1" lang="en" sz="1700">
                <a:solidFill>
                  <a:schemeClr val="dk1"/>
                </a:solidFill>
                <a:latin typeface="Catamaran"/>
                <a:ea typeface="Catamaran"/>
                <a:cs typeface="Catamaran"/>
                <a:sym typeface="Catamaran"/>
              </a:rPr>
              <a:t>minute (‘)</a:t>
            </a:r>
            <a:r>
              <a:rPr lang="en" sz="1700">
                <a:solidFill>
                  <a:schemeClr val="dk1"/>
                </a:solidFill>
                <a:latin typeface="Catamaran Light"/>
                <a:ea typeface="Catamaran Light"/>
                <a:cs typeface="Catamaran Light"/>
                <a:sym typeface="Catamaran Light"/>
              </a:rPr>
              <a:t> is 1/60 of a degree of </a:t>
            </a:r>
            <a:r>
              <a:rPr lang="en" sz="1700">
                <a:solidFill>
                  <a:schemeClr val="dk1"/>
                </a:solidFill>
                <a:latin typeface="Catamaran Light"/>
                <a:ea typeface="Catamaran Light"/>
                <a:cs typeface="Catamaran Light"/>
                <a:sym typeface="Catamaran Light"/>
              </a:rPr>
              <a:t>latitude</a:t>
            </a:r>
            <a:r>
              <a:rPr lang="en" sz="1700">
                <a:solidFill>
                  <a:schemeClr val="dk1"/>
                </a:solidFill>
                <a:latin typeface="Catamaran Light"/>
                <a:ea typeface="Catamaran Light"/>
                <a:cs typeface="Catamaran Light"/>
                <a:sym typeface="Catamaran Light"/>
              </a:rPr>
              <a:t> or longitude, and a</a:t>
            </a:r>
            <a:r>
              <a:rPr b="1" lang="en" sz="1700">
                <a:solidFill>
                  <a:schemeClr val="dk1"/>
                </a:solidFill>
                <a:latin typeface="Catamaran"/>
                <a:ea typeface="Catamaran"/>
                <a:cs typeface="Catamaran"/>
                <a:sym typeface="Catamaran"/>
              </a:rPr>
              <a:t> second </a:t>
            </a:r>
            <a:r>
              <a:rPr b="1" lang="en" sz="1700">
                <a:solidFill>
                  <a:schemeClr val="dk1"/>
                </a:solidFill>
                <a:latin typeface="Catamaran"/>
                <a:ea typeface="Catamaran"/>
                <a:cs typeface="Catamaran"/>
                <a:sym typeface="Catamaran"/>
              </a:rPr>
              <a:t>(“)</a:t>
            </a:r>
            <a:r>
              <a:rPr lang="en" sz="1700">
                <a:solidFill>
                  <a:schemeClr val="dk1"/>
                </a:solidFill>
                <a:latin typeface="Catamaran Light"/>
                <a:ea typeface="Catamaran Light"/>
                <a:cs typeface="Catamaran Light"/>
                <a:sym typeface="Catamaran Light"/>
              </a:rPr>
              <a:t> </a:t>
            </a:r>
            <a:r>
              <a:rPr lang="en" sz="1700">
                <a:solidFill>
                  <a:schemeClr val="dk1"/>
                </a:solidFill>
                <a:latin typeface="Catamaran Light"/>
                <a:ea typeface="Catamaran Light"/>
                <a:cs typeface="Catamaran Light"/>
                <a:sym typeface="Catamaran Light"/>
              </a:rPr>
              <a:t>is 1/60 of a minute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cxnSp>
        <p:nvCxnSpPr>
          <p:cNvPr id="189" name="Google Shape;189;p28"/>
          <p:cNvCxnSpPr/>
          <p:nvPr/>
        </p:nvCxnSpPr>
        <p:spPr>
          <a:xfrm>
            <a:off x="197750" y="2941225"/>
            <a:ext cx="87210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p29"/>
          <p:cNvSpPr/>
          <p:nvPr/>
        </p:nvSpPr>
        <p:spPr>
          <a:xfrm flipH="1">
            <a:off x="-10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9"/>
          <p:cNvSpPr txBox="1"/>
          <p:nvPr>
            <p:ph idx="4294967295" type="ctrTitle"/>
          </p:nvPr>
        </p:nvSpPr>
        <p:spPr>
          <a:xfrm>
            <a:off x="425900" y="238650"/>
            <a:ext cx="87180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Topographic Map Features</a:t>
            </a:r>
            <a:endParaRPr sz="1500">
              <a:solidFill>
                <a:schemeClr val="lt1"/>
              </a:solidFill>
            </a:endParaRPr>
          </a:p>
        </p:txBody>
      </p:sp>
      <p:sp>
        <p:nvSpPr>
          <p:cNvPr id="196" name="Google Shape;196;p29"/>
          <p:cNvSpPr txBox="1"/>
          <p:nvPr/>
        </p:nvSpPr>
        <p:spPr>
          <a:xfrm>
            <a:off x="199225" y="1430275"/>
            <a:ext cx="8409900" cy="648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Catamaran"/>
                <a:ea typeface="Catamaran"/>
                <a:cs typeface="Catamaran"/>
                <a:sym typeface="Catamaran"/>
              </a:rPr>
              <a:t>Adjacent Quadrangles:</a:t>
            </a:r>
            <a:endParaRPr b="1" sz="1700">
              <a:solidFill>
                <a:schemeClr val="dk1"/>
              </a:solidFill>
              <a:latin typeface="Catamaran"/>
              <a:ea typeface="Catamaran"/>
              <a:cs typeface="Catamaran"/>
              <a:sym typeface="Catamaran"/>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Found at the bottom of the map, indicates quadrangles W, E, S, etc.</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700">
                <a:solidFill>
                  <a:schemeClr val="dk1"/>
                </a:solidFill>
                <a:latin typeface="Catamaran"/>
                <a:ea typeface="Catamaran"/>
                <a:cs typeface="Catamaran"/>
                <a:sym typeface="Catamaran"/>
              </a:rPr>
              <a:t>Scale:</a:t>
            </a:r>
            <a:endParaRPr b="1" sz="1700">
              <a:solidFill>
                <a:schemeClr val="dk1"/>
              </a:solidFill>
              <a:latin typeface="Catamaran"/>
              <a:ea typeface="Catamaran"/>
              <a:cs typeface="Catamaran"/>
              <a:sym typeface="Catamaran"/>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1:24,000 is a standard scale for 7.5’ quadrangles</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1 inch on map = 24,000 inches in reality = 2000 ft</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This scale is important when asked to find the approximate distance between two places</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Watch out! Certain maps, like Alaska quadrangles use a different scale, but you should be okay if you reference your measurements to the bars provided</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97" name="Google Shape;197;p29"/>
          <p:cNvPicPr preferRelativeResize="0"/>
          <p:nvPr/>
        </p:nvPicPr>
        <p:blipFill>
          <a:blip r:embed="rId3">
            <a:alphaModFix/>
          </a:blip>
          <a:stretch>
            <a:fillRect/>
          </a:stretch>
        </p:blipFill>
        <p:spPr>
          <a:xfrm>
            <a:off x="6589350" y="1430275"/>
            <a:ext cx="2252075" cy="1416526"/>
          </a:xfrm>
          <a:prstGeom prst="rect">
            <a:avLst/>
          </a:prstGeom>
          <a:noFill/>
          <a:ln>
            <a:noFill/>
          </a:ln>
        </p:spPr>
      </p:pic>
      <p:pic>
        <p:nvPicPr>
          <p:cNvPr id="198" name="Google Shape;198;p29"/>
          <p:cNvPicPr preferRelativeResize="0"/>
          <p:nvPr/>
        </p:nvPicPr>
        <p:blipFill>
          <a:blip r:embed="rId4">
            <a:alphaModFix/>
          </a:blip>
          <a:stretch>
            <a:fillRect/>
          </a:stretch>
        </p:blipFill>
        <p:spPr>
          <a:xfrm>
            <a:off x="2512075" y="3950372"/>
            <a:ext cx="3926073" cy="1126125"/>
          </a:xfrm>
          <a:prstGeom prst="rect">
            <a:avLst/>
          </a:prstGeom>
          <a:noFill/>
          <a:ln>
            <a:noFill/>
          </a:ln>
        </p:spPr>
      </p:pic>
      <p:sp>
        <p:nvSpPr>
          <p:cNvPr id="199" name="Google Shape;199;p29"/>
          <p:cNvSpPr/>
          <p:nvPr/>
        </p:nvSpPr>
        <p:spPr>
          <a:xfrm>
            <a:off x="3841400" y="4772975"/>
            <a:ext cx="1214100" cy="136200"/>
          </a:xfrm>
          <a:prstGeom prst="rect">
            <a:avLst/>
          </a:prstGeom>
          <a:solidFill>
            <a:srgbClr val="FFFF00">
              <a:alpha val="34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30"/>
          <p:cNvSpPr/>
          <p:nvPr/>
        </p:nvSpPr>
        <p:spPr>
          <a:xfrm flipH="1">
            <a:off x="-10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0"/>
          <p:cNvSpPr txBox="1"/>
          <p:nvPr>
            <p:ph idx="4294967295" type="ctrTitle"/>
          </p:nvPr>
        </p:nvSpPr>
        <p:spPr>
          <a:xfrm>
            <a:off x="425900" y="238650"/>
            <a:ext cx="87180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a:t>
            </a:r>
            <a:r>
              <a:rPr lang="en" sz="3300">
                <a:solidFill>
                  <a:schemeClr val="lt1"/>
                </a:solidFill>
              </a:rPr>
              <a:t> 2: Topographic Map Features</a:t>
            </a:r>
            <a:endParaRPr sz="1500">
              <a:solidFill>
                <a:schemeClr val="lt1"/>
              </a:solidFill>
            </a:endParaRPr>
          </a:p>
        </p:txBody>
      </p:sp>
      <p:sp>
        <p:nvSpPr>
          <p:cNvPr id="206" name="Google Shape;206;p30"/>
          <p:cNvSpPr txBox="1"/>
          <p:nvPr/>
        </p:nvSpPr>
        <p:spPr>
          <a:xfrm>
            <a:off x="199225" y="1430275"/>
            <a:ext cx="6333300" cy="752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Catamaran"/>
                <a:ea typeface="Catamaran"/>
                <a:cs typeface="Catamaran"/>
                <a:sym typeface="Catamaran"/>
              </a:rPr>
              <a:t>Magnetic Declination:</a:t>
            </a:r>
            <a:endParaRPr b="1" sz="1700">
              <a:solidFill>
                <a:schemeClr val="dk1"/>
              </a:solidFill>
              <a:latin typeface="Catamaran"/>
              <a:ea typeface="Catamaran"/>
              <a:cs typeface="Catamaran"/>
              <a:sym typeface="Catamaran"/>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Describes the difference between magnetic north (MN) — what a </a:t>
            </a:r>
            <a:r>
              <a:rPr lang="en" sz="1700">
                <a:solidFill>
                  <a:schemeClr val="dk1"/>
                </a:solidFill>
                <a:latin typeface="Catamaran Light"/>
                <a:ea typeface="Catamaran Light"/>
                <a:cs typeface="Catamaran Light"/>
                <a:sym typeface="Catamaran Light"/>
              </a:rPr>
              <a:t>compass</a:t>
            </a:r>
            <a:r>
              <a:rPr lang="en" sz="1700">
                <a:solidFill>
                  <a:schemeClr val="dk1"/>
                </a:solidFill>
                <a:latin typeface="Catamaran Light"/>
                <a:ea typeface="Catamaran Light"/>
                <a:cs typeface="Catamaran Light"/>
                <a:sym typeface="Catamaran Light"/>
              </a:rPr>
              <a:t> would point to — and true geographic north (GN)</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C</a:t>
            </a:r>
            <a:r>
              <a:rPr lang="en" sz="1700">
                <a:solidFill>
                  <a:schemeClr val="dk1"/>
                </a:solidFill>
                <a:latin typeface="Catamaran Light"/>
                <a:ea typeface="Catamaran Light"/>
                <a:cs typeface="Catamaran Light"/>
                <a:sym typeface="Catamaran Light"/>
              </a:rPr>
              <a:t>onvection currents and certain geological features</a:t>
            </a:r>
            <a:r>
              <a:rPr lang="en" sz="1700">
                <a:solidFill>
                  <a:schemeClr val="dk1"/>
                </a:solidFill>
                <a:latin typeface="Catamaran Light"/>
                <a:ea typeface="Catamaran Light"/>
                <a:cs typeface="Catamaran Light"/>
                <a:sym typeface="Catamaran Light"/>
              </a:rPr>
              <a:t> slightly shift the Earth’s magnetic field from its rotational axis</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700">
                <a:solidFill>
                  <a:schemeClr val="dk1"/>
                </a:solidFill>
                <a:latin typeface="Catamaran"/>
                <a:ea typeface="Catamaran"/>
                <a:cs typeface="Catamaran"/>
                <a:sym typeface="Catamaran"/>
              </a:rPr>
              <a:t>Azimuth/Bearing</a:t>
            </a:r>
            <a:r>
              <a:rPr b="1" lang="en" sz="1700">
                <a:solidFill>
                  <a:schemeClr val="dk1"/>
                </a:solidFill>
                <a:latin typeface="Catamaran"/>
                <a:ea typeface="Catamaran"/>
                <a:cs typeface="Catamaran"/>
                <a:sym typeface="Catamaran"/>
              </a:rPr>
              <a:t>:</a:t>
            </a:r>
            <a:endParaRPr b="1" sz="1700">
              <a:solidFill>
                <a:schemeClr val="dk1"/>
              </a:solidFill>
              <a:latin typeface="Catamaran"/>
              <a:ea typeface="Catamaran"/>
              <a:cs typeface="Catamaran"/>
              <a:sym typeface="Catamaran"/>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Time to take out your protractor!</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Azimuth is expressed as a value </a:t>
            </a:r>
            <a:endParaRPr sz="17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rPr lang="en" sz="1700">
                <a:solidFill>
                  <a:schemeClr val="dk1"/>
                </a:solidFill>
                <a:latin typeface="Catamaran Light"/>
                <a:ea typeface="Catamaran Light"/>
                <a:cs typeface="Catamaran Light"/>
                <a:sym typeface="Catamaran Light"/>
              </a:rPr>
              <a:t>between 0 and 359 degrees, measured</a:t>
            </a:r>
            <a:endParaRPr sz="17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rPr lang="en" sz="1700">
                <a:solidFill>
                  <a:schemeClr val="dk1"/>
                </a:solidFill>
                <a:latin typeface="Catamaran Light"/>
                <a:ea typeface="Catamaran Light"/>
                <a:cs typeface="Catamaran Light"/>
                <a:sym typeface="Catamaran Light"/>
              </a:rPr>
              <a:t>clockwise from North</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Bearing is expressed as a value </a:t>
            </a:r>
            <a:endParaRPr sz="17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rPr lang="en" sz="1700">
                <a:solidFill>
                  <a:schemeClr val="dk1"/>
                </a:solidFill>
                <a:latin typeface="Catamaran Light"/>
                <a:ea typeface="Catamaran Light"/>
                <a:cs typeface="Catamaran Light"/>
                <a:sym typeface="Catamaran Light"/>
              </a:rPr>
              <a:t>between 0 and 90 degrees, measured</a:t>
            </a:r>
            <a:endParaRPr sz="17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rPr lang="en" sz="1700">
                <a:solidFill>
                  <a:schemeClr val="dk1"/>
                </a:solidFill>
                <a:latin typeface="Catamaran Light"/>
                <a:ea typeface="Catamaran Light"/>
                <a:cs typeface="Catamaran Light"/>
                <a:sym typeface="Catamaran Light"/>
              </a:rPr>
              <a:t>e</a:t>
            </a:r>
            <a:r>
              <a:rPr lang="en" sz="1700">
                <a:solidFill>
                  <a:schemeClr val="dk1"/>
                </a:solidFill>
                <a:latin typeface="Catamaran Light"/>
                <a:ea typeface="Catamaran Light"/>
                <a:cs typeface="Catamaran Light"/>
                <a:sym typeface="Catamaran Light"/>
              </a:rPr>
              <a:t>ither East or West from North or South</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07" name="Google Shape;207;p30"/>
          <p:cNvPicPr preferRelativeResize="0"/>
          <p:nvPr/>
        </p:nvPicPr>
        <p:blipFill>
          <a:blip r:embed="rId3">
            <a:alphaModFix/>
          </a:blip>
          <a:stretch>
            <a:fillRect/>
          </a:stretch>
        </p:blipFill>
        <p:spPr>
          <a:xfrm>
            <a:off x="6890100" y="1308650"/>
            <a:ext cx="1884101" cy="1589251"/>
          </a:xfrm>
          <a:prstGeom prst="rect">
            <a:avLst/>
          </a:prstGeom>
          <a:noFill/>
          <a:ln>
            <a:noFill/>
          </a:ln>
        </p:spPr>
      </p:pic>
      <p:pic>
        <p:nvPicPr>
          <p:cNvPr id="208" name="Google Shape;208;p30"/>
          <p:cNvPicPr preferRelativeResize="0"/>
          <p:nvPr/>
        </p:nvPicPr>
        <p:blipFill>
          <a:blip r:embed="rId4">
            <a:alphaModFix/>
          </a:blip>
          <a:stretch>
            <a:fillRect/>
          </a:stretch>
        </p:blipFill>
        <p:spPr>
          <a:xfrm>
            <a:off x="4583425" y="2982076"/>
            <a:ext cx="2306675" cy="1773340"/>
          </a:xfrm>
          <a:prstGeom prst="rect">
            <a:avLst/>
          </a:prstGeom>
          <a:noFill/>
          <a:ln>
            <a:noFill/>
          </a:ln>
        </p:spPr>
      </p:pic>
      <p:pic>
        <p:nvPicPr>
          <p:cNvPr id="209" name="Google Shape;209;p30"/>
          <p:cNvPicPr preferRelativeResize="0"/>
          <p:nvPr/>
        </p:nvPicPr>
        <p:blipFill>
          <a:blip r:embed="rId5">
            <a:alphaModFix/>
          </a:blip>
          <a:stretch>
            <a:fillRect/>
          </a:stretch>
        </p:blipFill>
        <p:spPr>
          <a:xfrm>
            <a:off x="6890100" y="2982075"/>
            <a:ext cx="2056741" cy="1773350"/>
          </a:xfrm>
          <a:prstGeom prst="rect">
            <a:avLst/>
          </a:prstGeom>
          <a:noFill/>
          <a:ln>
            <a:noFill/>
          </a:ln>
        </p:spPr>
      </p:pic>
      <p:sp>
        <p:nvSpPr>
          <p:cNvPr id="210" name="Google Shape;210;p30"/>
          <p:cNvSpPr txBox="1"/>
          <p:nvPr/>
        </p:nvSpPr>
        <p:spPr>
          <a:xfrm>
            <a:off x="4971313" y="4657500"/>
            <a:ext cx="1530900" cy="48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Catamaran"/>
                <a:ea typeface="Catamaran"/>
                <a:cs typeface="Catamaran"/>
                <a:sym typeface="Catamaran"/>
              </a:rPr>
              <a:t>Azimuth</a:t>
            </a:r>
            <a:endParaRPr b="1">
              <a:solidFill>
                <a:schemeClr val="dk1"/>
              </a:solidFill>
              <a:latin typeface="Catamaran"/>
              <a:ea typeface="Catamaran"/>
              <a:cs typeface="Catamaran"/>
              <a:sym typeface="Catamaran"/>
            </a:endParaRPr>
          </a:p>
        </p:txBody>
      </p:sp>
      <p:sp>
        <p:nvSpPr>
          <p:cNvPr id="211" name="Google Shape;211;p30"/>
          <p:cNvSpPr txBox="1"/>
          <p:nvPr/>
        </p:nvSpPr>
        <p:spPr>
          <a:xfrm>
            <a:off x="7153013" y="4657500"/>
            <a:ext cx="1530900" cy="48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Catamaran"/>
                <a:ea typeface="Catamaran"/>
                <a:cs typeface="Catamaran"/>
                <a:sym typeface="Catamaran"/>
              </a:rPr>
              <a:t>Bearing</a:t>
            </a:r>
            <a:endParaRPr b="1">
              <a:solidFill>
                <a:schemeClr val="dk1"/>
              </a:solidFill>
              <a:latin typeface="Catamaran"/>
              <a:ea typeface="Catamaran"/>
              <a:cs typeface="Catamaran"/>
              <a:sym typeface="Catamara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