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Catamaran"/>
      <p:regular r:id="rId24"/>
      <p:bold r:id="rId25"/>
    </p:embeddedFont>
    <p:embeddedFont>
      <p:font typeface="Fira Sans Extra Condensed Medium"/>
      <p:regular r:id="rId26"/>
      <p:bold r:id="rId27"/>
      <p:italic r:id="rId28"/>
      <p:boldItalic r:id="rId29"/>
    </p:embeddedFont>
    <p:embeddedFont>
      <p:font typeface="Livvic"/>
      <p:regular r:id="rId30"/>
      <p:bold r:id="rId31"/>
      <p:italic r:id="rId32"/>
      <p:boldItalic r:id="rId33"/>
    </p:embeddedFont>
    <p:embeddedFont>
      <p:font typeface="Catamaran Light"/>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Catamaran-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FiraSansExtraCondensedMedium-regular.fntdata"/><Relationship Id="rId25" Type="http://schemas.openxmlformats.org/officeDocument/2006/relationships/font" Target="fonts/Catamaran-bold.fntdata"/><Relationship Id="rId28" Type="http://schemas.openxmlformats.org/officeDocument/2006/relationships/font" Target="fonts/FiraSansExtraCondensedMedium-italic.fntdata"/><Relationship Id="rId27" Type="http://schemas.openxmlformats.org/officeDocument/2006/relationships/font" Target="fonts/FiraSansExtraCondensedMedium-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FiraSansExtraCondensedMedium-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vvic-bold.fntdata"/><Relationship Id="rId30" Type="http://schemas.openxmlformats.org/officeDocument/2006/relationships/font" Target="fonts/Livvic-regular.fntdata"/><Relationship Id="rId11" Type="http://schemas.openxmlformats.org/officeDocument/2006/relationships/slide" Target="slides/slide7.xml"/><Relationship Id="rId33" Type="http://schemas.openxmlformats.org/officeDocument/2006/relationships/font" Target="fonts/Livvic-boldItalic.fntdata"/><Relationship Id="rId10" Type="http://schemas.openxmlformats.org/officeDocument/2006/relationships/slide" Target="slides/slide6.xml"/><Relationship Id="rId32" Type="http://schemas.openxmlformats.org/officeDocument/2006/relationships/font" Target="fonts/Livvic-italic.fntdata"/><Relationship Id="rId13" Type="http://schemas.openxmlformats.org/officeDocument/2006/relationships/slide" Target="slides/slide9.xml"/><Relationship Id="rId35" Type="http://schemas.openxmlformats.org/officeDocument/2006/relationships/font" Target="fonts/CatamaranLight-bold.fntdata"/><Relationship Id="rId12" Type="http://schemas.openxmlformats.org/officeDocument/2006/relationships/slide" Target="slides/slide8.xml"/><Relationship Id="rId34" Type="http://schemas.openxmlformats.org/officeDocument/2006/relationships/font" Target="fonts/CatamaranLight-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3e13d9a7e_0_7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3e13d9a7e_0_7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ea080508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ea080508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19561bcab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19561bcab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ea080508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ea080508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ea080508e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ea080508e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19561bcab5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19561bcab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19561bcab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19561bcab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19561bcab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19561bcab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19561bcab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19561bcab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ea080508e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ea080508e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p:txBody>
      </p:sp>
      <p:sp>
        <p:nvSpPr>
          <p:cNvPr id="122" name="Google Shape;122;p22"/>
          <p:cNvSpPr txBox="1"/>
          <p:nvPr>
            <p:ph type="ctrTitle"/>
          </p:nvPr>
        </p:nvSpPr>
        <p:spPr>
          <a:xfrm>
            <a:off x="762175" y="1146325"/>
            <a:ext cx="4592400" cy="14469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100">
                <a:solidFill>
                  <a:schemeClr val="lt1"/>
                </a:solidFill>
              </a:rPr>
              <a:t>Potions &amp; Poisons</a:t>
            </a:r>
            <a:endParaRPr sz="4100">
              <a:solidFill>
                <a:schemeClr val="lt1"/>
              </a:solidFill>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B</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31"/>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201" name="Google Shape;201;p31"/>
          <p:cNvPicPr preferRelativeResize="0"/>
          <p:nvPr/>
        </p:nvPicPr>
        <p:blipFill rotWithShape="1">
          <a:blip r:embed="rId4">
            <a:alphaModFix amt="72000"/>
          </a:blip>
          <a:srcRect b="0" l="0" r="6533" t="0"/>
          <a:stretch/>
        </p:blipFill>
        <p:spPr>
          <a:xfrm>
            <a:off x="0" y="-3825"/>
            <a:ext cx="9157500" cy="5143500"/>
          </a:xfrm>
          <a:prstGeom prst="rect">
            <a:avLst/>
          </a:prstGeom>
          <a:noFill/>
          <a:ln>
            <a:noFill/>
          </a:ln>
        </p:spPr>
      </p:pic>
      <p:sp>
        <p:nvSpPr>
          <p:cNvPr id="202" name="Google Shape;202;p31"/>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1"/>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1"/>
          <p:cNvSpPr txBox="1"/>
          <p:nvPr>
            <p:ph type="ctrTitle"/>
          </p:nvPr>
        </p:nvSpPr>
        <p:spPr>
          <a:xfrm>
            <a:off x="850650" y="540000"/>
            <a:ext cx="34302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COMMON QUESTIONS</a:t>
            </a:r>
            <a:endParaRPr>
              <a:solidFill>
                <a:schemeClr val="lt1"/>
              </a:solidFill>
            </a:endParaRPr>
          </a:p>
        </p:txBody>
      </p:sp>
      <p:sp>
        <p:nvSpPr>
          <p:cNvPr id="205" name="Google Shape;205;p31"/>
          <p:cNvSpPr txBox="1"/>
          <p:nvPr/>
        </p:nvSpPr>
        <p:spPr>
          <a:xfrm>
            <a:off x="485450" y="4212200"/>
            <a:ext cx="78744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lt1"/>
                </a:solidFill>
                <a:latin typeface="Catamaran Light"/>
                <a:ea typeface="Catamaran Light"/>
                <a:cs typeface="Catamaran Light"/>
                <a:sym typeface="Catamaran Light"/>
              </a:rPr>
              <a:t>All of the following questions have been pulled from past YJI exams (which can be found on our website) or the Text Exchange on SciOly Wiki</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3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2"/>
          <p:cNvSpPr txBox="1"/>
          <p:nvPr>
            <p:ph idx="4294967295" type="ctrTitle"/>
          </p:nvPr>
        </p:nvSpPr>
        <p:spPr>
          <a:xfrm>
            <a:off x="426075" y="238650"/>
            <a:ext cx="56397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Question 1: Equation balancing</a:t>
            </a:r>
            <a:endParaRPr>
              <a:solidFill>
                <a:schemeClr val="lt1"/>
              </a:solidFill>
              <a:latin typeface="Livvic"/>
              <a:ea typeface="Livvic"/>
              <a:cs typeface="Livvic"/>
              <a:sym typeface="Livvic"/>
            </a:endParaRPr>
          </a:p>
        </p:txBody>
      </p:sp>
      <p:pic>
        <p:nvPicPr>
          <p:cNvPr id="212" name="Google Shape;212;p32"/>
          <p:cNvPicPr preferRelativeResize="0"/>
          <p:nvPr/>
        </p:nvPicPr>
        <p:blipFill>
          <a:blip r:embed="rId3">
            <a:alphaModFix/>
          </a:blip>
          <a:stretch>
            <a:fillRect/>
          </a:stretch>
        </p:blipFill>
        <p:spPr>
          <a:xfrm>
            <a:off x="152400" y="1322400"/>
            <a:ext cx="8353425" cy="2486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3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3"/>
          <p:cNvSpPr txBox="1"/>
          <p:nvPr>
            <p:ph idx="4294967295" type="ctrTitle"/>
          </p:nvPr>
        </p:nvSpPr>
        <p:spPr>
          <a:xfrm>
            <a:off x="426075" y="238650"/>
            <a:ext cx="56397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Question 1: Equation balancing</a:t>
            </a:r>
            <a:endParaRPr>
              <a:solidFill>
                <a:schemeClr val="lt1"/>
              </a:solidFill>
              <a:latin typeface="Livvic"/>
              <a:ea typeface="Livvic"/>
              <a:cs typeface="Livvic"/>
              <a:sym typeface="Livvic"/>
            </a:endParaRPr>
          </a:p>
        </p:txBody>
      </p:sp>
      <p:pic>
        <p:nvPicPr>
          <p:cNvPr id="219" name="Google Shape;219;p33"/>
          <p:cNvPicPr preferRelativeResize="0"/>
          <p:nvPr/>
        </p:nvPicPr>
        <p:blipFill>
          <a:blip r:embed="rId3">
            <a:alphaModFix/>
          </a:blip>
          <a:stretch>
            <a:fillRect/>
          </a:stretch>
        </p:blipFill>
        <p:spPr>
          <a:xfrm>
            <a:off x="152400" y="1322400"/>
            <a:ext cx="8839201" cy="27668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3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2: Changes</a:t>
            </a:r>
            <a:endParaRPr sz="3300">
              <a:solidFill>
                <a:schemeClr val="lt1"/>
              </a:solidFill>
              <a:latin typeface="Livvic"/>
              <a:ea typeface="Livvic"/>
              <a:cs typeface="Livvic"/>
              <a:sym typeface="Livvic"/>
            </a:endParaRPr>
          </a:p>
        </p:txBody>
      </p:sp>
      <p:pic>
        <p:nvPicPr>
          <p:cNvPr id="226" name="Google Shape;226;p34"/>
          <p:cNvPicPr preferRelativeResize="0"/>
          <p:nvPr/>
        </p:nvPicPr>
        <p:blipFill>
          <a:blip r:embed="rId3">
            <a:alphaModFix/>
          </a:blip>
          <a:stretch>
            <a:fillRect/>
          </a:stretch>
        </p:blipFill>
        <p:spPr>
          <a:xfrm>
            <a:off x="152400" y="1240550"/>
            <a:ext cx="5961637" cy="3668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3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5"/>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3: Poisons</a:t>
            </a:r>
            <a:endParaRPr sz="3300">
              <a:solidFill>
                <a:schemeClr val="lt1"/>
              </a:solidFill>
              <a:latin typeface="Livvic"/>
              <a:ea typeface="Livvic"/>
              <a:cs typeface="Livvic"/>
              <a:sym typeface="Livvic"/>
            </a:endParaRPr>
          </a:p>
        </p:txBody>
      </p:sp>
      <p:pic>
        <p:nvPicPr>
          <p:cNvPr id="233" name="Google Shape;233;p35"/>
          <p:cNvPicPr preferRelativeResize="0"/>
          <p:nvPr/>
        </p:nvPicPr>
        <p:blipFill>
          <a:blip r:embed="rId3">
            <a:alphaModFix/>
          </a:blip>
          <a:stretch>
            <a:fillRect/>
          </a:stretch>
        </p:blipFill>
        <p:spPr>
          <a:xfrm>
            <a:off x="165000" y="1221650"/>
            <a:ext cx="3536732" cy="3668699"/>
          </a:xfrm>
          <a:prstGeom prst="rect">
            <a:avLst/>
          </a:prstGeom>
          <a:noFill/>
          <a:ln>
            <a:noFill/>
          </a:ln>
        </p:spPr>
      </p:pic>
      <p:pic>
        <p:nvPicPr>
          <p:cNvPr id="234" name="Google Shape;234;p35"/>
          <p:cNvPicPr preferRelativeResize="0"/>
          <p:nvPr/>
        </p:nvPicPr>
        <p:blipFill>
          <a:blip r:embed="rId4">
            <a:alphaModFix/>
          </a:blip>
          <a:stretch>
            <a:fillRect/>
          </a:stretch>
        </p:blipFill>
        <p:spPr>
          <a:xfrm>
            <a:off x="3759707" y="1309825"/>
            <a:ext cx="5137470" cy="33436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p3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6"/>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4: Labs</a:t>
            </a:r>
            <a:endParaRPr sz="3300">
              <a:solidFill>
                <a:schemeClr val="lt1"/>
              </a:solidFill>
              <a:latin typeface="Livvic"/>
              <a:ea typeface="Livvic"/>
              <a:cs typeface="Livvic"/>
              <a:sym typeface="Livvic"/>
            </a:endParaRPr>
          </a:p>
        </p:txBody>
      </p:sp>
      <p:pic>
        <p:nvPicPr>
          <p:cNvPr id="241" name="Google Shape;241;p36"/>
          <p:cNvPicPr preferRelativeResize="0"/>
          <p:nvPr/>
        </p:nvPicPr>
        <p:blipFill>
          <a:blip r:embed="rId3">
            <a:alphaModFix/>
          </a:blip>
          <a:stretch>
            <a:fillRect/>
          </a:stretch>
        </p:blipFill>
        <p:spPr>
          <a:xfrm>
            <a:off x="139800" y="1253150"/>
            <a:ext cx="6446682" cy="366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3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248" name="Google Shape;248;p37"/>
          <p:cNvSpPr txBox="1"/>
          <p:nvPr/>
        </p:nvSpPr>
        <p:spPr>
          <a:xfrm>
            <a:off x="419250" y="1485700"/>
            <a:ext cx="8298900" cy="3986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Come up with a cheat-sheet divide ASAP</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Create quick guides for common labs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In-depth information on toxins and organisms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Understand organizational involvement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Avoid having common chemistry things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Don’t </a:t>
            </a:r>
            <a:r>
              <a:rPr lang="en" sz="1900">
                <a:solidFill>
                  <a:schemeClr val="dk1"/>
                </a:solidFill>
                <a:latin typeface="Catamaran Light"/>
                <a:ea typeface="Catamaran Light"/>
                <a:cs typeface="Catamaran Light"/>
                <a:sym typeface="Catamaran Light"/>
              </a:rPr>
              <a:t>depend on “provided reference materials”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Practice labs, many of the labs are easily accessible and can be practiced fairly easily at a school</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Work well with your partner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Should one specialize in toxins vs chemistry?</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How are y’all going to synchronize for labs?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a:buChar char="○"/>
            </a:pPr>
            <a:r>
              <a:rPr b="1" lang="en" sz="1900">
                <a:solidFill>
                  <a:schemeClr val="dk1"/>
                </a:solidFill>
                <a:latin typeface="Catamaran"/>
                <a:ea typeface="Catamaran"/>
                <a:cs typeface="Catamaran"/>
                <a:sym typeface="Catamaran"/>
              </a:rPr>
              <a:t>Time Management</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3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8"/>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Cheat Sheet Tips</a:t>
            </a:r>
            <a:endParaRPr sz="3300">
              <a:solidFill>
                <a:schemeClr val="lt1"/>
              </a:solidFill>
              <a:latin typeface="Livvic"/>
              <a:ea typeface="Livvic"/>
              <a:cs typeface="Livvic"/>
              <a:sym typeface="Livvic"/>
            </a:endParaRPr>
          </a:p>
        </p:txBody>
      </p:sp>
      <p:pic>
        <p:nvPicPr>
          <p:cNvPr id="255" name="Google Shape;255;p38"/>
          <p:cNvPicPr preferRelativeResize="0"/>
          <p:nvPr/>
        </p:nvPicPr>
        <p:blipFill>
          <a:blip r:embed="rId3">
            <a:alphaModFix/>
          </a:blip>
          <a:stretch>
            <a:fillRect/>
          </a:stretch>
        </p:blipFill>
        <p:spPr>
          <a:xfrm>
            <a:off x="164975" y="1227950"/>
            <a:ext cx="4718502" cy="3668700"/>
          </a:xfrm>
          <a:prstGeom prst="rect">
            <a:avLst/>
          </a:prstGeom>
          <a:noFill/>
          <a:ln>
            <a:noFill/>
          </a:ln>
        </p:spPr>
      </p:pic>
      <p:pic>
        <p:nvPicPr>
          <p:cNvPr id="256" name="Google Shape;256;p38"/>
          <p:cNvPicPr preferRelativeResize="0"/>
          <p:nvPr/>
        </p:nvPicPr>
        <p:blipFill>
          <a:blip r:embed="rId4">
            <a:alphaModFix/>
          </a:blip>
          <a:stretch>
            <a:fillRect/>
          </a:stretch>
        </p:blipFill>
        <p:spPr>
          <a:xfrm>
            <a:off x="4883475" y="1272025"/>
            <a:ext cx="4190425" cy="33678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9"/>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9"/>
          <p:cNvSpPr/>
          <p:nvPr/>
        </p:nvSpPr>
        <p:spPr>
          <a:xfrm>
            <a:off x="4568700" y="669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9"/>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Yes, Saturn is the ringed one. This planet is a gas giant, and it’s composed mostly of hydrogen and helium</a:t>
            </a:r>
            <a:endParaRPr>
              <a:solidFill>
                <a:schemeClr val="lt1"/>
              </a:solidFill>
            </a:endParaRPr>
          </a:p>
        </p:txBody>
      </p:sp>
      <p:sp>
        <p:nvSpPr>
          <p:cNvPr id="264" name="Google Shape;264;p39"/>
          <p:cNvSpPr txBox="1"/>
          <p:nvPr>
            <p:ph idx="4" type="ctrTitle"/>
          </p:nvPr>
        </p:nvSpPr>
        <p:spPr>
          <a:xfrm>
            <a:off x="631883" y="3331927"/>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SUBWAY STATIONS</a:t>
            </a:r>
            <a:endParaRPr>
              <a:solidFill>
                <a:schemeClr val="lt1"/>
              </a:solidFill>
            </a:endParaRPr>
          </a:p>
        </p:txBody>
      </p:sp>
      <p:sp>
        <p:nvSpPr>
          <p:cNvPr id="265" name="Google Shape;265;p39"/>
          <p:cNvSpPr txBox="1"/>
          <p:nvPr>
            <p:ph type="ctrTitle"/>
          </p:nvPr>
        </p:nvSpPr>
        <p:spPr>
          <a:xfrm>
            <a:off x="1217775" y="154365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Government Agencies (EPA, CDC, NOAA, USDA ARS)</a:t>
            </a:r>
            <a:endParaRPr sz="2200">
              <a:solidFill>
                <a:schemeClr val="dk1"/>
              </a:solidFill>
            </a:endParaRPr>
          </a:p>
        </p:txBody>
      </p:sp>
      <p:sp>
        <p:nvSpPr>
          <p:cNvPr id="266" name="Google Shape;266;p39"/>
          <p:cNvSpPr/>
          <p:nvPr/>
        </p:nvSpPr>
        <p:spPr>
          <a:xfrm>
            <a:off x="0" y="2915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9"/>
          <p:cNvSpPr txBox="1"/>
          <p:nvPr>
            <p:ph type="ctrTitle"/>
          </p:nvPr>
        </p:nvSpPr>
        <p:spPr>
          <a:xfrm>
            <a:off x="171700" y="0"/>
            <a:ext cx="4616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Additional Resources</a:t>
            </a:r>
            <a:endParaRPr sz="2600">
              <a:solidFill>
                <a:schemeClr val="lt1"/>
              </a:solidFill>
            </a:endParaRPr>
          </a:p>
        </p:txBody>
      </p:sp>
      <p:sp>
        <p:nvSpPr>
          <p:cNvPr id="268" name="Google Shape;268;p39"/>
          <p:cNvSpPr txBox="1"/>
          <p:nvPr>
            <p:ph type="ctrTitle"/>
          </p:nvPr>
        </p:nvSpPr>
        <p:spPr>
          <a:xfrm>
            <a:off x="5824450" y="146125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solidFill>
                  <a:schemeClr val="lt1"/>
                </a:solidFill>
              </a:rPr>
              <a:t>Khan Academy for basic Chem</a:t>
            </a:r>
            <a:endParaRPr/>
          </a:p>
        </p:txBody>
      </p:sp>
      <p:sp>
        <p:nvSpPr>
          <p:cNvPr id="269" name="Google Shape;269;p39"/>
          <p:cNvSpPr txBox="1"/>
          <p:nvPr>
            <p:ph type="ctrTitle"/>
          </p:nvPr>
        </p:nvSpPr>
        <p:spPr>
          <a:xfrm>
            <a:off x="1217775" y="370725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solidFill>
                  <a:schemeClr val="lt1"/>
                </a:solidFill>
              </a:rPr>
              <a:t>PubChem / Toxnet</a:t>
            </a:r>
            <a:endParaRPr sz="2200">
              <a:solidFill>
                <a:schemeClr val="lt1"/>
              </a:solidFill>
            </a:endParaRPr>
          </a:p>
        </p:txBody>
      </p:sp>
      <p:sp>
        <p:nvSpPr>
          <p:cNvPr id="270" name="Google Shape;270;p39"/>
          <p:cNvSpPr txBox="1"/>
          <p:nvPr>
            <p:ph type="ctrTitle"/>
          </p:nvPr>
        </p:nvSpPr>
        <p:spPr>
          <a:xfrm>
            <a:off x="5862325" y="406495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MIT OCW: Toxicology and Environmental Health</a:t>
            </a:r>
            <a:endParaRPr sz="22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pic>
        <p:nvPicPr>
          <p:cNvPr id="275" name="Google Shape;275;p40"/>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276" name="Google Shape;276;p40"/>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0"/>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278" name="Google Shape;278;p40"/>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79" name="Google Shape;279;p40"/>
          <p:cNvGrpSpPr/>
          <p:nvPr/>
        </p:nvGrpSpPr>
        <p:grpSpPr>
          <a:xfrm>
            <a:off x="4582431" y="2545611"/>
            <a:ext cx="346056" cy="345674"/>
            <a:chOff x="3303268" y="3817349"/>
            <a:chExt cx="346056" cy="345674"/>
          </a:xfrm>
        </p:grpSpPr>
        <p:sp>
          <p:nvSpPr>
            <p:cNvPr id="280" name="Google Shape;280;p40"/>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1" name="Google Shape;281;p40"/>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2" name="Google Shape;282;p40"/>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3" name="Google Shape;283;p40"/>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284" name="Google Shape;284;p40"/>
          <p:cNvGrpSpPr/>
          <p:nvPr/>
        </p:nvGrpSpPr>
        <p:grpSpPr>
          <a:xfrm>
            <a:off x="4582447" y="1968549"/>
            <a:ext cx="346024" cy="345674"/>
            <a:chOff x="4201447" y="3817349"/>
            <a:chExt cx="346024" cy="345674"/>
          </a:xfrm>
        </p:grpSpPr>
        <p:sp>
          <p:nvSpPr>
            <p:cNvPr id="285" name="Google Shape;285;p40"/>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6" name="Google Shape;286;p40"/>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1" name="Google Shape;131;p23"/>
          <p:cNvSpPr txBox="1"/>
          <p:nvPr>
            <p:ph type="ctrTitle"/>
          </p:nvPr>
        </p:nvSpPr>
        <p:spPr>
          <a:xfrm>
            <a:off x="2217925" y="802174"/>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32" name="Google Shape;132;p23"/>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3" name="Google Shape;133;p23"/>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4" name="Google Shape;134;p23"/>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35" name="Google Shape;135;p23"/>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36" name="Google Shape;136;p23"/>
          <p:cNvSpPr/>
          <p:nvPr/>
        </p:nvSpPr>
        <p:spPr>
          <a:xfrm>
            <a:off x="5792025" y="1135225"/>
            <a:ext cx="2519700" cy="2687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37" name="Google Shape;137;p23"/>
          <p:cNvSpPr txBox="1"/>
          <p:nvPr>
            <p:ph type="ctrTitle"/>
          </p:nvPr>
        </p:nvSpPr>
        <p:spPr>
          <a:xfrm>
            <a:off x="2199949" y="2471513"/>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COMMON QUESTIONS</a:t>
            </a:r>
            <a:endParaRPr sz="1600"/>
          </a:p>
        </p:txBody>
      </p:sp>
      <p:sp>
        <p:nvSpPr>
          <p:cNvPr id="138" name="Google Shape;138;p23"/>
          <p:cNvSpPr txBox="1"/>
          <p:nvPr>
            <p:ph type="ctrTitle"/>
          </p:nvPr>
        </p:nvSpPr>
        <p:spPr>
          <a:xfrm>
            <a:off x="2199950" y="41408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OTHER FREE RESOURCES</a:t>
            </a:r>
            <a:endParaRPr sz="1600"/>
          </a:p>
        </p:txBody>
      </p:sp>
      <p:sp>
        <p:nvSpPr>
          <p:cNvPr id="139" name="Google Shape;139;p23"/>
          <p:cNvSpPr txBox="1"/>
          <p:nvPr>
            <p:ph type="ctrTitle"/>
          </p:nvPr>
        </p:nvSpPr>
        <p:spPr>
          <a:xfrm>
            <a:off x="2199949" y="1636838"/>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General Overview </a:t>
            </a:r>
            <a:endParaRPr sz="1600"/>
          </a:p>
        </p:txBody>
      </p:sp>
      <p:sp>
        <p:nvSpPr>
          <p:cNvPr id="140" name="Google Shape;140;p23"/>
          <p:cNvSpPr txBox="1"/>
          <p:nvPr>
            <p:ph type="ctrTitle"/>
          </p:nvPr>
        </p:nvSpPr>
        <p:spPr>
          <a:xfrm>
            <a:off x="2199950" y="330620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pic>
        <p:nvPicPr>
          <p:cNvPr descr="Image result for death cap mushroom" id="141" name="Google Shape;141;p23"/>
          <p:cNvPicPr preferRelativeResize="0"/>
          <p:nvPr/>
        </p:nvPicPr>
        <p:blipFill>
          <a:blip r:embed="rId3">
            <a:alphaModFix/>
          </a:blip>
          <a:stretch>
            <a:fillRect/>
          </a:stretch>
        </p:blipFill>
        <p:spPr>
          <a:xfrm>
            <a:off x="5792025" y="1135225"/>
            <a:ext cx="2490000" cy="2220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pic>
        <p:nvPicPr>
          <p:cNvPr id="146" name="Google Shape;146;p24"/>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47" name="Google Shape;147;p24"/>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About Me</a:t>
            </a:r>
            <a:endParaRPr>
              <a:solidFill>
                <a:schemeClr val="lt1"/>
              </a:solidFill>
            </a:endParaRPr>
          </a:p>
          <a:p>
            <a:pPr indent="0" lvl="0" marL="0" rtl="0" algn="ctr">
              <a:spcBef>
                <a:spcPts val="0"/>
              </a:spcBef>
              <a:spcAft>
                <a:spcPts val="0"/>
              </a:spcAft>
              <a:buNone/>
            </a:pPr>
            <a:r>
              <a:rPr lang="en" sz="1500">
                <a:solidFill>
                  <a:schemeClr val="lt1"/>
                </a:solidFill>
              </a:rPr>
              <a:t>(Why you should trust me)</a:t>
            </a:r>
            <a:endParaRPr sz="1500">
              <a:solidFill>
                <a:schemeClr val="lt1"/>
              </a:solidFill>
            </a:endParaRPr>
          </a:p>
        </p:txBody>
      </p:sp>
      <p:sp>
        <p:nvSpPr>
          <p:cNvPr id="149" name="Google Shape;149;p24"/>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50" name="Google Shape;150;p24"/>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2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sp>
        <p:nvSpPr>
          <p:cNvPr id="157" name="Google Shape;157;p25"/>
          <p:cNvSpPr txBox="1"/>
          <p:nvPr/>
        </p:nvSpPr>
        <p:spPr>
          <a:xfrm>
            <a:off x="419250" y="1485700"/>
            <a:ext cx="5478600" cy="3694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Basic chemistry (bonds, mixtures vs. solutions, physical vs. chemical changes)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Lab skills (chromatography, pH testing, dilutions)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Environmental spread of toxins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Specific toxic organisms and household chemicals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Written Test: 60%</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Lab Component: 40%</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a:buChar char="●"/>
            </a:pPr>
            <a:r>
              <a:rPr b="1" lang="en" sz="1900">
                <a:solidFill>
                  <a:schemeClr val="dk1"/>
                </a:solidFill>
                <a:latin typeface="Catamaran"/>
                <a:ea typeface="Catamaran"/>
                <a:cs typeface="Catamaran"/>
                <a:sym typeface="Catamaran"/>
              </a:rPr>
              <a:t>Safety</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58" name="Google Shape;158;p25"/>
          <p:cNvPicPr preferRelativeResize="0"/>
          <p:nvPr/>
        </p:nvPicPr>
        <p:blipFill>
          <a:blip r:embed="rId3">
            <a:alphaModFix/>
          </a:blip>
          <a:stretch>
            <a:fillRect/>
          </a:stretch>
        </p:blipFill>
        <p:spPr>
          <a:xfrm>
            <a:off x="6100600" y="769888"/>
            <a:ext cx="2941352" cy="36037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2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6"/>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Annotate</a:t>
            </a:r>
            <a:r>
              <a:rPr lang="en" sz="3300">
                <a:solidFill>
                  <a:schemeClr val="lt1"/>
                </a:solidFill>
              </a:rPr>
              <a:t> Your Sheet!</a:t>
            </a:r>
            <a:endParaRPr sz="3300">
              <a:solidFill>
                <a:schemeClr val="lt1"/>
              </a:solidFill>
              <a:latin typeface="Livvic"/>
              <a:ea typeface="Livvic"/>
              <a:cs typeface="Livvic"/>
              <a:sym typeface="Livvic"/>
            </a:endParaRPr>
          </a:p>
        </p:txBody>
      </p:sp>
      <p:pic>
        <p:nvPicPr>
          <p:cNvPr id="165" name="Google Shape;165;p26"/>
          <p:cNvPicPr preferRelativeResize="0"/>
          <p:nvPr/>
        </p:nvPicPr>
        <p:blipFill>
          <a:blip r:embed="rId3">
            <a:alphaModFix/>
          </a:blip>
          <a:stretch>
            <a:fillRect/>
          </a:stretch>
        </p:blipFill>
        <p:spPr>
          <a:xfrm>
            <a:off x="2412500" y="1259450"/>
            <a:ext cx="3517819" cy="3884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pic>
        <p:nvPicPr>
          <p:cNvPr id="170" name="Google Shape;170;p27"/>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71" name="Google Shape;171;p27"/>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DIFFICULT TOPICS</a:t>
            </a:r>
            <a:endParaRPr>
              <a:solidFill>
                <a:schemeClr val="lt1"/>
              </a:solidFill>
            </a:endParaRPr>
          </a:p>
        </p:txBody>
      </p:sp>
      <p:sp>
        <p:nvSpPr>
          <p:cNvPr id="173" name="Google Shape;173;p27"/>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74" name="Google Shape;174;p27"/>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2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Potions (Chemistry)</a:t>
            </a:r>
            <a:endParaRPr sz="3300">
              <a:solidFill>
                <a:schemeClr val="lt1"/>
              </a:solidFill>
              <a:latin typeface="Livvic"/>
              <a:ea typeface="Livvic"/>
              <a:cs typeface="Livvic"/>
              <a:sym typeface="Livvic"/>
            </a:endParaRPr>
          </a:p>
        </p:txBody>
      </p:sp>
      <p:sp>
        <p:nvSpPr>
          <p:cNvPr id="181" name="Google Shape;181;p28"/>
          <p:cNvSpPr txBox="1"/>
          <p:nvPr/>
        </p:nvSpPr>
        <p:spPr>
          <a:xfrm>
            <a:off x="419250" y="1485700"/>
            <a:ext cx="8298900" cy="2524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Need an extensive understanding of basic chemistry (HS level intro chem)</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 Ionic and covalent bonds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Mixtures, solutions, and compounds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Separation techniques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Physical vs. chemical changes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Basic equation balancing</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Requires </a:t>
            </a:r>
            <a:r>
              <a:rPr b="1" lang="en" sz="1900">
                <a:solidFill>
                  <a:schemeClr val="dk1"/>
                </a:solidFill>
                <a:latin typeface="Catamaran"/>
                <a:ea typeface="Catamaran"/>
                <a:cs typeface="Catamaran"/>
                <a:sym typeface="Catamaran"/>
              </a:rPr>
              <a:t>lots of practice</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Great to be </a:t>
            </a:r>
            <a:r>
              <a:rPr b="1" lang="en" sz="1900">
                <a:solidFill>
                  <a:schemeClr val="dk1"/>
                </a:solidFill>
                <a:latin typeface="Catamaran"/>
                <a:ea typeface="Catamaran"/>
                <a:cs typeface="Catamaran"/>
                <a:sym typeface="Catamaran"/>
              </a:rPr>
              <a:t>fast</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29"/>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Potions (Chem Lab)</a:t>
            </a:r>
            <a:endParaRPr sz="3300">
              <a:solidFill>
                <a:schemeClr val="lt1"/>
              </a:solidFill>
              <a:latin typeface="Livvic"/>
              <a:ea typeface="Livvic"/>
              <a:cs typeface="Livvic"/>
              <a:sym typeface="Livvic"/>
            </a:endParaRPr>
          </a:p>
        </p:txBody>
      </p:sp>
      <p:sp>
        <p:nvSpPr>
          <p:cNvPr id="188" name="Google Shape;188;p29"/>
          <p:cNvSpPr txBox="1"/>
          <p:nvPr/>
        </p:nvSpPr>
        <p:spPr>
          <a:xfrm>
            <a:off x="419250" y="1485700"/>
            <a:ext cx="8426100" cy="33246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Lab Safety is </a:t>
            </a:r>
            <a:r>
              <a:rPr b="1" lang="en" sz="1500">
                <a:solidFill>
                  <a:schemeClr val="dk1"/>
                </a:solidFill>
                <a:latin typeface="Catamaran"/>
                <a:ea typeface="Catamaran"/>
                <a:cs typeface="Catamaran"/>
                <a:sym typeface="Catamaran"/>
              </a:rPr>
              <a:t>the most important part</a:t>
            </a:r>
            <a:endParaRPr sz="1500">
              <a:solidFill>
                <a:schemeClr val="dk1"/>
              </a:solidFill>
              <a:latin typeface="Catamaran Light"/>
              <a:ea typeface="Catamaran Light"/>
              <a:cs typeface="Catamaran Light"/>
              <a:sym typeface="Catamaran Light"/>
            </a:endParaRPr>
          </a:p>
          <a:p>
            <a:pPr indent="-323850" lvl="1" marL="9144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Seen multiple teams DQ’d across </a:t>
            </a:r>
            <a:r>
              <a:rPr b="1" lang="en" sz="1500">
                <a:solidFill>
                  <a:schemeClr val="dk1"/>
                </a:solidFill>
                <a:latin typeface="Catamaran"/>
                <a:ea typeface="Catamaran"/>
                <a:cs typeface="Catamaran"/>
                <a:sym typeface="Catamaran"/>
              </a:rPr>
              <a:t>all levels </a:t>
            </a:r>
            <a:r>
              <a:rPr lang="en" sz="1500">
                <a:solidFill>
                  <a:schemeClr val="dk1"/>
                </a:solidFill>
                <a:latin typeface="Catamaran Light"/>
                <a:ea typeface="Catamaran Light"/>
                <a:cs typeface="Catamaran Light"/>
                <a:sym typeface="Catamaran Light"/>
              </a:rPr>
              <a:t>of competition. </a:t>
            </a:r>
            <a:endParaRPr sz="1500">
              <a:solidFill>
                <a:schemeClr val="dk1"/>
              </a:solidFill>
              <a:latin typeface="Catamaran Light"/>
              <a:ea typeface="Catamaran Light"/>
              <a:cs typeface="Catamaran Light"/>
              <a:sym typeface="Catamaran Light"/>
            </a:endParaRPr>
          </a:p>
          <a:p>
            <a:pPr indent="-323850" lvl="0" marL="4572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Common Lab Topics</a:t>
            </a:r>
            <a:endParaRPr sz="1500">
              <a:solidFill>
                <a:schemeClr val="dk1"/>
              </a:solidFill>
              <a:latin typeface="Catamaran Light"/>
              <a:ea typeface="Catamaran Light"/>
              <a:cs typeface="Catamaran Light"/>
              <a:sym typeface="Catamaran Light"/>
            </a:endParaRPr>
          </a:p>
          <a:p>
            <a:pPr indent="-323850" lvl="1" marL="9144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Chromatography</a:t>
            </a:r>
            <a:endParaRPr sz="1500">
              <a:solidFill>
                <a:schemeClr val="dk1"/>
              </a:solidFill>
              <a:latin typeface="Catamaran Light"/>
              <a:ea typeface="Catamaran Light"/>
              <a:cs typeface="Catamaran Light"/>
              <a:sym typeface="Catamaran Light"/>
            </a:endParaRPr>
          </a:p>
          <a:p>
            <a:pPr indent="-323850" lvl="1" marL="9144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Working with reagent mixtures</a:t>
            </a:r>
            <a:endParaRPr sz="1500">
              <a:solidFill>
                <a:schemeClr val="dk1"/>
              </a:solidFill>
              <a:latin typeface="Catamaran Light"/>
              <a:ea typeface="Catamaran Light"/>
              <a:cs typeface="Catamaran Light"/>
              <a:sym typeface="Catamaran Light"/>
            </a:endParaRPr>
          </a:p>
          <a:p>
            <a:pPr indent="-323850" lvl="1" marL="9144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Mixture separation</a:t>
            </a:r>
            <a:endParaRPr sz="1500">
              <a:solidFill>
                <a:schemeClr val="dk1"/>
              </a:solidFill>
              <a:latin typeface="Catamaran Light"/>
              <a:ea typeface="Catamaran Light"/>
              <a:cs typeface="Catamaran Light"/>
              <a:sym typeface="Catamaran Light"/>
            </a:endParaRPr>
          </a:p>
          <a:p>
            <a:pPr indent="-323850" lvl="1" marL="9144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pH determination</a:t>
            </a:r>
            <a:endParaRPr sz="1500">
              <a:solidFill>
                <a:schemeClr val="dk1"/>
              </a:solidFill>
              <a:latin typeface="Catamaran Light"/>
              <a:ea typeface="Catamaran Light"/>
              <a:cs typeface="Catamaran Light"/>
              <a:sym typeface="Catamaran Light"/>
            </a:endParaRPr>
          </a:p>
          <a:p>
            <a:pPr indent="-323850" lvl="0" marL="9144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Observation of chemical reactions:</a:t>
            </a:r>
            <a:endParaRPr sz="1500">
              <a:solidFill>
                <a:schemeClr val="dk1"/>
              </a:solidFill>
              <a:latin typeface="Catamaran Light"/>
              <a:ea typeface="Catamaran Light"/>
              <a:cs typeface="Catamaran Light"/>
              <a:sym typeface="Catamaran Light"/>
            </a:endParaRPr>
          </a:p>
          <a:p>
            <a:pPr indent="-323850" lvl="0" marL="1371600" rtl="0" algn="l">
              <a:lnSpc>
                <a:spcPct val="115000"/>
              </a:lnSpc>
              <a:spcBef>
                <a:spcPts val="0"/>
              </a:spcBef>
              <a:spcAft>
                <a:spcPts val="0"/>
              </a:spcAft>
              <a:buSzPts val="1500"/>
              <a:buChar char="●"/>
            </a:pPr>
            <a:r>
              <a:rPr lang="en" sz="1500">
                <a:solidFill>
                  <a:schemeClr val="dk1"/>
                </a:solidFill>
                <a:latin typeface="Catamaran Light"/>
                <a:ea typeface="Catamaran Light"/>
                <a:cs typeface="Catamaran Light"/>
                <a:sym typeface="Catamaran Light"/>
              </a:rPr>
              <a:t>Temperature changes</a:t>
            </a:r>
            <a:endParaRPr sz="1500">
              <a:solidFill>
                <a:schemeClr val="dk1"/>
              </a:solidFill>
              <a:latin typeface="Catamaran Light"/>
              <a:ea typeface="Catamaran Light"/>
              <a:cs typeface="Catamaran Light"/>
              <a:sym typeface="Catamaran Light"/>
            </a:endParaRPr>
          </a:p>
          <a:p>
            <a:pPr indent="-323850" lvl="0" marL="1371600" rtl="0" algn="l">
              <a:lnSpc>
                <a:spcPct val="115000"/>
              </a:lnSpc>
              <a:spcBef>
                <a:spcPts val="0"/>
              </a:spcBef>
              <a:spcAft>
                <a:spcPts val="0"/>
              </a:spcAft>
              <a:buSzPts val="1500"/>
              <a:buChar char="●"/>
            </a:pPr>
            <a:r>
              <a:rPr lang="en" sz="1500">
                <a:solidFill>
                  <a:schemeClr val="dk1"/>
                </a:solidFill>
                <a:latin typeface="Catamaran Light"/>
                <a:ea typeface="Catamaran Light"/>
                <a:cs typeface="Catamaran Light"/>
                <a:sym typeface="Catamaran Light"/>
              </a:rPr>
              <a:t>Color changes</a:t>
            </a:r>
            <a:endParaRPr sz="1500">
              <a:solidFill>
                <a:schemeClr val="dk1"/>
              </a:solidFill>
              <a:latin typeface="Catamaran Light"/>
              <a:ea typeface="Catamaran Light"/>
              <a:cs typeface="Catamaran Light"/>
              <a:sym typeface="Catamaran Light"/>
            </a:endParaRPr>
          </a:p>
          <a:p>
            <a:pPr indent="-323850" lvl="0" marL="1371600" rtl="0" algn="l">
              <a:lnSpc>
                <a:spcPct val="115000"/>
              </a:lnSpc>
              <a:spcBef>
                <a:spcPts val="0"/>
              </a:spcBef>
              <a:spcAft>
                <a:spcPts val="0"/>
              </a:spcAft>
              <a:buSzPts val="1500"/>
              <a:buChar char="●"/>
            </a:pPr>
            <a:r>
              <a:rPr lang="en" sz="1500">
                <a:solidFill>
                  <a:schemeClr val="dk1"/>
                </a:solidFill>
                <a:latin typeface="Catamaran Light"/>
                <a:ea typeface="Catamaran Light"/>
                <a:cs typeface="Catamaran Light"/>
                <a:sym typeface="Catamaran Light"/>
              </a:rPr>
              <a:t>Gas production</a:t>
            </a:r>
            <a:endParaRPr sz="1500">
              <a:solidFill>
                <a:schemeClr val="dk1"/>
              </a:solidFill>
              <a:latin typeface="Catamaran Light"/>
              <a:ea typeface="Catamaran Light"/>
              <a:cs typeface="Catamaran Light"/>
              <a:sym typeface="Catamaran Light"/>
            </a:endParaRPr>
          </a:p>
          <a:p>
            <a:pPr indent="-323850" lvl="0" marL="1371600" rtl="0" algn="l">
              <a:lnSpc>
                <a:spcPct val="115000"/>
              </a:lnSpc>
              <a:spcBef>
                <a:spcPts val="0"/>
              </a:spcBef>
              <a:spcAft>
                <a:spcPts val="0"/>
              </a:spcAft>
              <a:buSzPts val="1500"/>
              <a:buChar char="●"/>
            </a:pPr>
            <a:r>
              <a:rPr lang="en" sz="1500">
                <a:solidFill>
                  <a:schemeClr val="dk1"/>
                </a:solidFill>
                <a:latin typeface="Catamaran Light"/>
                <a:ea typeface="Catamaran Light"/>
                <a:cs typeface="Catamaran Light"/>
                <a:sym typeface="Catamaran Light"/>
              </a:rPr>
              <a:t>Precipitate formation</a:t>
            </a:r>
            <a:endParaRPr sz="1500">
              <a:solidFill>
                <a:schemeClr val="dk1"/>
              </a:solidFill>
              <a:latin typeface="Catamaran Light"/>
              <a:ea typeface="Catamaran Light"/>
              <a:cs typeface="Catamaran Light"/>
              <a:sym typeface="Catamaran Light"/>
            </a:endParaRPr>
          </a:p>
          <a:p>
            <a:pPr indent="-323850" lvl="0" marL="1371600" rtl="0" algn="l">
              <a:lnSpc>
                <a:spcPct val="115000"/>
              </a:lnSpc>
              <a:spcBef>
                <a:spcPts val="0"/>
              </a:spcBef>
              <a:spcAft>
                <a:spcPts val="0"/>
              </a:spcAft>
              <a:buSzPts val="1500"/>
              <a:buChar char="●"/>
            </a:pPr>
            <a:r>
              <a:rPr lang="en" sz="1500">
                <a:solidFill>
                  <a:schemeClr val="dk1"/>
                </a:solidFill>
                <a:latin typeface="Catamaran Light"/>
                <a:ea typeface="Catamaran Light"/>
                <a:cs typeface="Catamaran Light"/>
                <a:sym typeface="Catamaran Light"/>
              </a:rPr>
              <a:t>Reaction rate analysis</a:t>
            </a:r>
            <a:endParaRPr sz="1500">
              <a:solidFill>
                <a:schemeClr val="dk1"/>
              </a:solidFill>
              <a:latin typeface="Catamaran Light"/>
              <a:ea typeface="Catamaran Light"/>
              <a:cs typeface="Catamaran Light"/>
              <a:sym typeface="Catamaran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30"/>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0"/>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Poisons (Toxins)</a:t>
            </a:r>
            <a:endParaRPr sz="3300">
              <a:solidFill>
                <a:schemeClr val="lt1"/>
              </a:solidFill>
              <a:latin typeface="Livvic"/>
              <a:ea typeface="Livvic"/>
              <a:cs typeface="Livvic"/>
              <a:sym typeface="Livvic"/>
            </a:endParaRPr>
          </a:p>
        </p:txBody>
      </p:sp>
      <p:sp>
        <p:nvSpPr>
          <p:cNvPr id="195" name="Google Shape;195;p30"/>
          <p:cNvSpPr txBox="1"/>
          <p:nvPr/>
        </p:nvSpPr>
        <p:spPr>
          <a:xfrm>
            <a:off x="419250" y="1333300"/>
            <a:ext cx="8298900" cy="363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Extensive knowledge required here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Household Chemicals</a:t>
            </a:r>
            <a:endParaRPr/>
          </a:p>
          <a:p>
            <a:pPr indent="-311150" lvl="1" marL="914400" rtl="0" algn="l">
              <a:spcBef>
                <a:spcPts val="0"/>
              </a:spcBef>
              <a:spcAft>
                <a:spcPts val="0"/>
              </a:spcAft>
              <a:buClr>
                <a:schemeClr val="dk1"/>
              </a:buClr>
              <a:buSzPts val="1300"/>
              <a:buFont typeface="Catamaran Light"/>
              <a:buChar char="○"/>
            </a:pPr>
            <a:r>
              <a:rPr lang="en" sz="1300">
                <a:solidFill>
                  <a:schemeClr val="dk1"/>
                </a:solidFill>
                <a:latin typeface="Catamaran Light"/>
                <a:ea typeface="Catamaran Light"/>
                <a:cs typeface="Catamaran Light"/>
                <a:sym typeface="Catamaran Light"/>
              </a:rPr>
              <a:t>Ammonia</a:t>
            </a:r>
            <a:endParaRPr sz="1300">
              <a:solidFill>
                <a:schemeClr val="dk1"/>
              </a:solidFill>
              <a:latin typeface="Catamaran Light"/>
              <a:ea typeface="Catamaran Light"/>
              <a:cs typeface="Catamaran Light"/>
              <a:sym typeface="Catamaran Light"/>
            </a:endParaRPr>
          </a:p>
          <a:p>
            <a:pPr indent="-311150" lvl="1" marL="914400" rtl="0" algn="l">
              <a:spcBef>
                <a:spcPts val="0"/>
              </a:spcBef>
              <a:spcAft>
                <a:spcPts val="0"/>
              </a:spcAft>
              <a:buClr>
                <a:schemeClr val="dk1"/>
              </a:buClr>
              <a:buSzPts val="1300"/>
              <a:buFont typeface="Catamaran Light"/>
              <a:buChar char="○"/>
            </a:pPr>
            <a:r>
              <a:rPr lang="en" sz="1300">
                <a:solidFill>
                  <a:schemeClr val="dk1"/>
                </a:solidFill>
                <a:latin typeface="Catamaran Light"/>
                <a:ea typeface="Catamaran Light"/>
                <a:cs typeface="Catamaran Light"/>
                <a:sym typeface="Catamaran Light"/>
              </a:rPr>
              <a:t>Hydrogen peroxide</a:t>
            </a:r>
            <a:endParaRPr sz="1300">
              <a:solidFill>
                <a:schemeClr val="dk1"/>
              </a:solidFill>
              <a:latin typeface="Catamaran Light"/>
              <a:ea typeface="Catamaran Light"/>
              <a:cs typeface="Catamaran Light"/>
              <a:sym typeface="Catamaran Light"/>
            </a:endParaRPr>
          </a:p>
          <a:p>
            <a:pPr indent="-311150" lvl="1" marL="914400" rtl="0" algn="l">
              <a:spcBef>
                <a:spcPts val="0"/>
              </a:spcBef>
              <a:spcAft>
                <a:spcPts val="0"/>
              </a:spcAft>
              <a:buClr>
                <a:schemeClr val="dk1"/>
              </a:buClr>
              <a:buSzPts val="1300"/>
              <a:buFont typeface="Catamaran Light"/>
              <a:buChar char="○"/>
            </a:pPr>
            <a:r>
              <a:rPr lang="en" sz="1300">
                <a:solidFill>
                  <a:schemeClr val="dk1"/>
                </a:solidFill>
                <a:latin typeface="Catamaran Light"/>
                <a:ea typeface="Catamaran Light"/>
                <a:cs typeface="Catamaran Light"/>
                <a:sym typeface="Catamaran Light"/>
              </a:rPr>
              <a:t>Rubbing alcohol</a:t>
            </a:r>
            <a:endParaRPr sz="1300">
              <a:solidFill>
                <a:schemeClr val="dk1"/>
              </a:solidFill>
              <a:latin typeface="Catamaran Light"/>
              <a:ea typeface="Catamaran Light"/>
              <a:cs typeface="Catamaran Light"/>
              <a:sym typeface="Catamaran Light"/>
            </a:endParaRPr>
          </a:p>
          <a:p>
            <a:pPr indent="-311150" lvl="1" marL="914400" rtl="0" algn="l">
              <a:spcBef>
                <a:spcPts val="0"/>
              </a:spcBef>
              <a:spcAft>
                <a:spcPts val="0"/>
              </a:spcAft>
              <a:buClr>
                <a:schemeClr val="dk1"/>
              </a:buClr>
              <a:buSzPts val="1300"/>
              <a:buFont typeface="Catamaran Light"/>
              <a:buChar char="○"/>
            </a:pPr>
            <a:r>
              <a:rPr lang="en" sz="1300">
                <a:solidFill>
                  <a:schemeClr val="dk1"/>
                </a:solidFill>
                <a:latin typeface="Catamaran Light"/>
                <a:ea typeface="Catamaran Light"/>
                <a:cs typeface="Catamaran Light"/>
                <a:sym typeface="Catamaran Light"/>
              </a:rPr>
              <a:t>Bleach</a:t>
            </a:r>
            <a:endParaRPr sz="1300">
              <a:solidFill>
                <a:schemeClr val="dk1"/>
              </a:solidFill>
              <a:latin typeface="Catamaran Light"/>
              <a:ea typeface="Catamaran Light"/>
              <a:cs typeface="Catamaran Light"/>
              <a:sym typeface="Catamaran Light"/>
            </a:endParaRPr>
          </a:p>
          <a:p>
            <a:pPr indent="-311150" lvl="1" marL="914400" rtl="0" algn="l">
              <a:spcBef>
                <a:spcPts val="0"/>
              </a:spcBef>
              <a:spcAft>
                <a:spcPts val="0"/>
              </a:spcAft>
              <a:buClr>
                <a:schemeClr val="dk1"/>
              </a:buClr>
              <a:buSzPts val="1300"/>
              <a:buFont typeface="Catamaran Light"/>
              <a:buChar char="○"/>
            </a:pPr>
            <a:r>
              <a:rPr lang="en" sz="1300">
                <a:solidFill>
                  <a:schemeClr val="dk1"/>
                </a:solidFill>
                <a:latin typeface="Catamaran Light"/>
                <a:ea typeface="Catamaran Light"/>
                <a:cs typeface="Catamaran Light"/>
                <a:sym typeface="Catamaran Light"/>
              </a:rPr>
              <a:t>Epsom salts</a:t>
            </a:r>
            <a:endParaRPr sz="1300">
              <a:solidFill>
                <a:schemeClr val="dk1"/>
              </a:solidFill>
              <a:latin typeface="Catamaran Light"/>
              <a:ea typeface="Catamaran Light"/>
              <a:cs typeface="Catamaran Light"/>
              <a:sym typeface="Catamaran Light"/>
            </a:endParaRPr>
          </a:p>
          <a:p>
            <a:pPr indent="-311150" lvl="1" marL="914400" rtl="0" algn="l">
              <a:spcBef>
                <a:spcPts val="0"/>
              </a:spcBef>
              <a:spcAft>
                <a:spcPts val="0"/>
              </a:spcAft>
              <a:buClr>
                <a:schemeClr val="dk1"/>
              </a:buClr>
              <a:buSzPts val="1300"/>
              <a:buFont typeface="Catamaran Light"/>
              <a:buChar char="○"/>
            </a:pPr>
            <a:r>
              <a:rPr lang="en" sz="1300">
                <a:solidFill>
                  <a:schemeClr val="dk1"/>
                </a:solidFill>
                <a:latin typeface="Catamaran Light"/>
                <a:ea typeface="Catamaran Light"/>
                <a:cs typeface="Catamaran Light"/>
                <a:sym typeface="Catamaran Light"/>
              </a:rPr>
              <a:t>Vinegar</a:t>
            </a:r>
            <a:endParaRPr sz="1300">
              <a:solidFill>
                <a:schemeClr val="dk1"/>
              </a:solidFill>
              <a:latin typeface="Catamaran Light"/>
              <a:ea typeface="Catamaran Light"/>
              <a:cs typeface="Catamaran Light"/>
              <a:sym typeface="Catamaran Light"/>
            </a:endParaRPr>
          </a:p>
          <a:p>
            <a:pPr indent="-311150" lvl="1" marL="914400" rtl="0" algn="l">
              <a:spcBef>
                <a:spcPts val="0"/>
              </a:spcBef>
              <a:spcAft>
                <a:spcPts val="0"/>
              </a:spcAft>
              <a:buClr>
                <a:schemeClr val="dk1"/>
              </a:buClr>
              <a:buSzPts val="1300"/>
              <a:buFont typeface="Catamaran Light"/>
              <a:buChar char="○"/>
            </a:pPr>
            <a:r>
              <a:rPr lang="en" sz="1300">
                <a:solidFill>
                  <a:schemeClr val="dk1"/>
                </a:solidFill>
                <a:latin typeface="Catamaran Light"/>
                <a:ea typeface="Catamaran Light"/>
                <a:cs typeface="Catamaran Light"/>
                <a:sym typeface="Catamaran Light"/>
              </a:rPr>
              <a:t>Calcium/iron supplements</a:t>
            </a:r>
            <a:endParaRPr sz="13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Toxic Organisms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Environmental Toxins (and Cleanup)</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Arsenic</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Lead</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Mercury</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