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Fira Sans Extra Condensed Medium"/>
      <p:regular r:id="rId21"/>
      <p:bold r:id="rId22"/>
      <p:italic r:id="rId23"/>
      <p:boldItalic r:id="rId24"/>
    </p:embeddedFont>
    <p:embeddedFont>
      <p:font typeface="Livvic"/>
      <p:regular r:id="rId25"/>
      <p:bold r:id="rId26"/>
      <p:italic r:id="rId27"/>
      <p:boldItalic r:id="rId28"/>
    </p:embeddedFont>
    <p:embeddedFont>
      <p:font typeface="Catamaran Light"/>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vvic-bold.fntdata"/><Relationship Id="rId25" Type="http://schemas.openxmlformats.org/officeDocument/2006/relationships/font" Target="fonts/Livvic-regular.fntdata"/><Relationship Id="rId28" Type="http://schemas.openxmlformats.org/officeDocument/2006/relationships/font" Target="fonts/Livvic-boldItalic.fntdata"/><Relationship Id="rId27" Type="http://schemas.openxmlformats.org/officeDocument/2006/relationships/font" Target="fonts/Livvic-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tamaranLight-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atamaranLight-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15026bcd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15026bcd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115026bcd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115026bcd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physicsclassroom.com" TargetMode="External"/><Relationship Id="rId4" Type="http://schemas.openxmlformats.org/officeDocument/2006/relationships/hyperlink" Target="http://hyperphysics.phy-astr.gsu.edu" TargetMode="External"/><Relationship Id="rId5" Type="http://schemas.openxmlformats.org/officeDocument/2006/relationships/hyperlink" Target="http://phys.libretexts.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Optics</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31"/>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06" name="Google Shape;206;p31"/>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207" name="Google Shape;207;p31"/>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1"/>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210" name="Google Shape;210;p31"/>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sp>
        <p:nvSpPr>
          <p:cNvPr id="217" name="Google Shape;217;p32"/>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If a concave mirror forms a real image 45 cm from the mirror when the object is 30 cm from the mirror, what is the focal length of the mirror, in cm?</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18" name="Google Shape;218;p32"/>
          <p:cNvPicPr preferRelativeResize="0"/>
          <p:nvPr/>
        </p:nvPicPr>
        <p:blipFill rotWithShape="1">
          <a:blip r:embed="rId3">
            <a:alphaModFix/>
          </a:blip>
          <a:srcRect b="2052" l="0" r="17898" t="2500"/>
          <a:stretch/>
        </p:blipFill>
        <p:spPr>
          <a:xfrm>
            <a:off x="958475" y="2213225"/>
            <a:ext cx="7507523" cy="2569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sp>
        <p:nvSpPr>
          <p:cNvPr id="225" name="Google Shape;225;p33"/>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Light enters a diamond at an angle of 30◦ and bends to an angle of 22◦. Calculate the index of refraction of the diamond, to the nearest thousandth.</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26" name="Google Shape;226;p33"/>
          <p:cNvPicPr preferRelativeResize="0"/>
          <p:nvPr/>
        </p:nvPicPr>
        <p:blipFill rotWithShape="1">
          <a:blip r:embed="rId3">
            <a:alphaModFix/>
          </a:blip>
          <a:srcRect b="10450" l="0" r="19974" t="0"/>
          <a:stretch/>
        </p:blipFill>
        <p:spPr>
          <a:xfrm>
            <a:off x="1015425" y="2314675"/>
            <a:ext cx="7317724" cy="2346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a:t>
            </a:r>
            <a:endParaRPr sz="3300">
              <a:solidFill>
                <a:schemeClr val="lt1"/>
              </a:solidFill>
              <a:latin typeface="Livvic"/>
              <a:ea typeface="Livvic"/>
              <a:cs typeface="Livvic"/>
              <a:sym typeface="Livvic"/>
            </a:endParaRPr>
          </a:p>
        </p:txBody>
      </p:sp>
      <p:sp>
        <p:nvSpPr>
          <p:cNvPr id="233" name="Google Shape;233;p34"/>
          <p:cNvSpPr txBox="1"/>
          <p:nvPr/>
        </p:nvSpPr>
        <p:spPr>
          <a:xfrm>
            <a:off x="419250" y="1485700"/>
            <a:ext cx="84324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 ray of light passes through a glass prism (n = 1.5) with an apex angle of 60◦. Calculate the angle of minimum deviation, to the nearest hundredth of a degree.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34" name="Google Shape;234;p34"/>
          <p:cNvPicPr preferRelativeResize="0"/>
          <p:nvPr/>
        </p:nvPicPr>
        <p:blipFill rotWithShape="1">
          <a:blip r:embed="rId3">
            <a:alphaModFix/>
          </a:blip>
          <a:srcRect b="1645" l="0" r="0" t="2145"/>
          <a:stretch/>
        </p:blipFill>
        <p:spPr>
          <a:xfrm>
            <a:off x="965525" y="2202275"/>
            <a:ext cx="5565036" cy="2941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3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41" name="Google Shape;241;p35"/>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Teamwork is key</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Specialize in separate topics, </a:t>
            </a:r>
            <a:r>
              <a:rPr lang="en" sz="1900">
                <a:solidFill>
                  <a:schemeClr val="dk1"/>
                </a:solidFill>
                <a:latin typeface="Catamaran Light"/>
                <a:ea typeface="Catamaran Light"/>
                <a:cs typeface="Catamaran Light"/>
                <a:sym typeface="Catamaran Light"/>
              </a:rPr>
              <a:t>especially</a:t>
            </a:r>
            <a:r>
              <a:rPr lang="en" sz="1900">
                <a:solidFill>
                  <a:schemeClr val="dk1"/>
                </a:solidFill>
                <a:latin typeface="Catamaran Light"/>
                <a:ea typeface="Catamaran Light"/>
                <a:cs typeface="Catamaran Light"/>
                <a:sym typeface="Catamaran Light"/>
              </a:rPr>
              <a:t> those that you enjoy more</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 good split is anatomy/color/basics &amp; mirrors/lenses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Organization of your binder is essential</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Sort your binder in a logical manner</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Sort it in a way you will </a:t>
            </a:r>
            <a:r>
              <a:rPr i="1" lang="en" sz="1900">
                <a:solidFill>
                  <a:schemeClr val="dk1"/>
                </a:solidFill>
                <a:latin typeface="Catamaran Light"/>
                <a:ea typeface="Catamaran Light"/>
                <a:cs typeface="Catamaran Light"/>
                <a:sym typeface="Catamaran Light"/>
              </a:rPr>
              <a:t>remember</a:t>
            </a:r>
            <a:r>
              <a:rPr lang="en" sz="1900">
                <a:solidFill>
                  <a:schemeClr val="dk1"/>
                </a:solidFill>
                <a:latin typeface="Catamaran Light"/>
                <a:ea typeface="Catamaran Light"/>
                <a:cs typeface="Catamaran Light"/>
                <a:sym typeface="Catamaran Light"/>
              </a:rPr>
              <a:t> on competition day</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Less is more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 lot of people move mirrors in the perfect position before moving it away for their final run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Limit your overthinking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PRACTICE (nothing else to say)</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6"/>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6"/>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49" name="Google Shape;249;p36"/>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50" name="Google Shape;250;p36"/>
          <p:cNvSpPr txBox="1"/>
          <p:nvPr>
            <p:ph type="ctrTitle"/>
          </p:nvPr>
        </p:nvSpPr>
        <p:spPr>
          <a:xfrm>
            <a:off x="399625" y="1354775"/>
            <a:ext cx="3689400" cy="9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Example tests</a:t>
            </a:r>
            <a:endParaRPr sz="2200"/>
          </a:p>
          <a:p>
            <a:pPr indent="-368300" lvl="0" marL="457200" rtl="0" algn="l">
              <a:spcBef>
                <a:spcPts val="0"/>
              </a:spcBef>
              <a:spcAft>
                <a:spcPts val="0"/>
              </a:spcAft>
              <a:buSzPts val="2200"/>
              <a:buChar char="-"/>
            </a:pPr>
            <a:r>
              <a:rPr lang="en" sz="2200"/>
              <a:t>Tournament websites</a:t>
            </a:r>
            <a:endParaRPr sz="2200"/>
          </a:p>
          <a:p>
            <a:pPr indent="-368300" lvl="0" marL="457200" rtl="0" algn="l">
              <a:spcBef>
                <a:spcPts val="0"/>
              </a:spcBef>
              <a:spcAft>
                <a:spcPts val="0"/>
              </a:spcAft>
              <a:buSzPts val="2200"/>
              <a:buChar char="-"/>
            </a:pPr>
            <a:r>
              <a:rPr lang="en" sz="2200"/>
              <a:t>SciOly test exchange</a:t>
            </a:r>
            <a:endParaRPr sz="2200"/>
          </a:p>
        </p:txBody>
      </p:sp>
      <p:sp>
        <p:nvSpPr>
          <p:cNvPr id="251" name="Google Shape;251;p36"/>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6"/>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53" name="Google Shape;253;p36"/>
          <p:cNvSpPr txBox="1"/>
          <p:nvPr>
            <p:ph type="ctrTitle"/>
          </p:nvPr>
        </p:nvSpPr>
        <p:spPr>
          <a:xfrm>
            <a:off x="5586625" y="1461250"/>
            <a:ext cx="3224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3"/>
              </a:rPr>
              <a:t>physicsclassroom.com</a:t>
            </a:r>
            <a:endParaRPr sz="2200">
              <a:solidFill>
                <a:schemeClr val="lt1"/>
              </a:solidFill>
            </a:endParaRPr>
          </a:p>
        </p:txBody>
      </p:sp>
      <p:sp>
        <p:nvSpPr>
          <p:cNvPr id="254" name="Google Shape;254;p36"/>
          <p:cNvSpPr txBox="1"/>
          <p:nvPr>
            <p:ph type="ctrTitle"/>
          </p:nvPr>
        </p:nvSpPr>
        <p:spPr>
          <a:xfrm>
            <a:off x="61400" y="3707250"/>
            <a:ext cx="45072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4"/>
              </a:rPr>
              <a:t>hyperphysics.phy-astr.gsu.edu</a:t>
            </a:r>
            <a:r>
              <a:rPr lang="en" sz="2200">
                <a:solidFill>
                  <a:schemeClr val="lt1"/>
                </a:solidFill>
              </a:rPr>
              <a:t> !</a:t>
            </a:r>
            <a:endParaRPr sz="2200">
              <a:solidFill>
                <a:schemeClr val="lt1"/>
              </a:solidFill>
            </a:endParaRPr>
          </a:p>
        </p:txBody>
      </p:sp>
      <p:sp>
        <p:nvSpPr>
          <p:cNvPr id="255" name="Google Shape;255;p36"/>
          <p:cNvSpPr txBox="1"/>
          <p:nvPr>
            <p:ph type="ctrTitle"/>
          </p:nvPr>
        </p:nvSpPr>
        <p:spPr>
          <a:xfrm>
            <a:off x="5893800" y="361510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5"/>
              </a:rPr>
              <a:t>phys.libretexts.org</a:t>
            </a:r>
            <a:r>
              <a:rPr lang="en" sz="2200"/>
              <a:t> !</a:t>
            </a:r>
            <a:endParaRPr sz="2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pic>
        <p:nvPicPr>
          <p:cNvPr id="260" name="Google Shape;260;p37"/>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61" name="Google Shape;261;p37"/>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63" name="Google Shape;263;p37"/>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64" name="Google Shape;264;p37"/>
          <p:cNvGrpSpPr/>
          <p:nvPr/>
        </p:nvGrpSpPr>
        <p:grpSpPr>
          <a:xfrm>
            <a:off x="4582431" y="2545611"/>
            <a:ext cx="346056" cy="345674"/>
            <a:chOff x="3303268" y="3817349"/>
            <a:chExt cx="346056" cy="345674"/>
          </a:xfrm>
        </p:grpSpPr>
        <p:sp>
          <p:nvSpPr>
            <p:cNvPr id="265" name="Google Shape;265;p37"/>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6" name="Google Shape;266;p37"/>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7" name="Google Shape;267;p37"/>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68" name="Google Shape;268;p37"/>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69" name="Google Shape;269;p37"/>
          <p:cNvGrpSpPr/>
          <p:nvPr/>
        </p:nvGrpSpPr>
        <p:grpSpPr>
          <a:xfrm>
            <a:off x="4582447" y="1968549"/>
            <a:ext cx="346024" cy="345674"/>
            <a:chOff x="4201447" y="3817349"/>
            <a:chExt cx="346024" cy="345674"/>
          </a:xfrm>
        </p:grpSpPr>
        <p:sp>
          <p:nvSpPr>
            <p:cNvPr id="270" name="Google Shape;270;p37"/>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71" name="Google Shape;271;p37"/>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sz="2000"/>
          </a:p>
        </p:txBody>
      </p:sp>
      <p:sp>
        <p:nvSpPr>
          <p:cNvPr id="138" name="Google Shape;138;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9" name="Google Shape;139;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40" name="Google Shape;140;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1" name="Google Shape;141;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2" name="Google Shape;142;p23"/>
          <p:cNvPicPr preferRelativeResize="0"/>
          <p:nvPr/>
        </p:nvPicPr>
        <p:blipFill>
          <a:blip r:embed="rId3">
            <a:alphaModFix/>
          </a:blip>
          <a:stretch>
            <a:fillRect/>
          </a:stretch>
        </p:blipFill>
        <p:spPr>
          <a:xfrm>
            <a:off x="5250423" y="1277951"/>
            <a:ext cx="3602901" cy="2401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9" name="Google Shape;149;p24"/>
          <p:cNvSpPr txBox="1"/>
          <p:nvPr/>
        </p:nvSpPr>
        <p:spPr>
          <a:xfrm>
            <a:off x="419250" y="1485700"/>
            <a:ext cx="58242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Written Test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Important to know every topic at least on the surface level!</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All supplement material can be in the binder</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E.g., formulas and refractive indices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Laser Shoot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Practice with your partner!</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You need to have ✨synergy✨</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Think first, act last!! Even if you work slow</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sure to stop on time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Move with care</a:t>
            </a:r>
            <a:endParaRPr sz="1900">
              <a:solidFill>
                <a:schemeClr val="dk1"/>
              </a:solidFill>
              <a:latin typeface="Catamaran Light"/>
              <a:ea typeface="Catamaran Light"/>
              <a:cs typeface="Catamaran Light"/>
              <a:sym typeface="Catamaran Light"/>
            </a:endParaRPr>
          </a:p>
        </p:txBody>
      </p:sp>
      <p:pic>
        <p:nvPicPr>
          <p:cNvPr id="150" name="Google Shape;150;p24"/>
          <p:cNvPicPr preferRelativeResize="0"/>
          <p:nvPr/>
        </p:nvPicPr>
        <p:blipFill>
          <a:blip r:embed="rId3">
            <a:alphaModFix/>
          </a:blip>
          <a:stretch>
            <a:fillRect/>
          </a:stretch>
        </p:blipFill>
        <p:spPr>
          <a:xfrm>
            <a:off x="6685500" y="2581775"/>
            <a:ext cx="1741350" cy="2253349"/>
          </a:xfrm>
          <a:prstGeom prst="rect">
            <a:avLst/>
          </a:prstGeom>
          <a:noFill/>
          <a:ln>
            <a:noFill/>
          </a:ln>
        </p:spPr>
      </p:pic>
      <p:pic>
        <p:nvPicPr>
          <p:cNvPr id="151" name="Google Shape;151;p24"/>
          <p:cNvPicPr preferRelativeResize="0"/>
          <p:nvPr/>
        </p:nvPicPr>
        <p:blipFill>
          <a:blip r:embed="rId4">
            <a:alphaModFix/>
          </a:blip>
          <a:stretch>
            <a:fillRect/>
          </a:stretch>
        </p:blipFill>
        <p:spPr>
          <a:xfrm>
            <a:off x="6685500" y="191199"/>
            <a:ext cx="1741347" cy="2255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pic>
        <p:nvPicPr>
          <p:cNvPr id="156" name="Google Shape;156;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7" name="Google Shape;157;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59" name="Google Shape;159;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0" name="Google Shape;160;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6"/>
          <p:cNvSpPr/>
          <p:nvPr/>
        </p:nvSpPr>
        <p:spPr>
          <a:xfrm flipH="1">
            <a:off x="-225" y="0"/>
            <a:ext cx="72705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txBox="1"/>
          <p:nvPr>
            <p:ph idx="4294967295" type="ctrTitle"/>
          </p:nvPr>
        </p:nvSpPr>
        <p:spPr>
          <a:xfrm>
            <a:off x="426075" y="238650"/>
            <a:ext cx="6635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Reflection &amp; Refraction</a:t>
            </a:r>
            <a:endParaRPr sz="3300">
              <a:solidFill>
                <a:schemeClr val="lt1"/>
              </a:solidFill>
              <a:latin typeface="Livvic"/>
              <a:ea typeface="Livvic"/>
              <a:cs typeface="Livvic"/>
              <a:sym typeface="Livvic"/>
            </a:endParaRPr>
          </a:p>
        </p:txBody>
      </p:sp>
      <p:sp>
        <p:nvSpPr>
          <p:cNvPr id="167" name="Google Shape;167;p26"/>
          <p:cNvSpPr txBox="1"/>
          <p:nvPr/>
        </p:nvSpPr>
        <p:spPr>
          <a:xfrm>
            <a:off x="419250" y="1485700"/>
            <a:ext cx="83016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Law of Reflection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Angle of incidence = angle of reflection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Snell’s Law</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n₁sin(θ₁) = n₂sin(θ₂)</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Critical Angle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Angle of incidence where the angle of refraction is 90° (direct reflection)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θ</a:t>
            </a:r>
            <a:r>
              <a:rPr lang="en" sz="1900">
                <a:solidFill>
                  <a:schemeClr val="dk1"/>
                </a:solidFill>
                <a:latin typeface="Catamaran Light"/>
                <a:ea typeface="Catamaran Light"/>
                <a:cs typeface="Catamaran Light"/>
                <a:sym typeface="Catamaran Light"/>
              </a:rPr>
              <a:t> = arcsin(n</a:t>
            </a:r>
            <a:r>
              <a:rPr lang="en">
                <a:solidFill>
                  <a:schemeClr val="dk1"/>
                </a:solidFill>
                <a:latin typeface="Catamaran Light"/>
                <a:ea typeface="Catamaran Light"/>
                <a:cs typeface="Catamaran Light"/>
                <a:sym typeface="Catamaran Light"/>
              </a:rPr>
              <a:t>r</a:t>
            </a:r>
            <a:r>
              <a:rPr lang="en" sz="1900">
                <a:solidFill>
                  <a:schemeClr val="dk1"/>
                </a:solidFill>
                <a:latin typeface="Catamaran Light"/>
                <a:ea typeface="Catamaran Light"/>
                <a:cs typeface="Catamaran Light"/>
                <a:sym typeface="Catamaran Light"/>
              </a:rPr>
              <a:t>/n</a:t>
            </a:r>
            <a:r>
              <a:rPr lang="en">
                <a:solidFill>
                  <a:schemeClr val="dk1"/>
                </a:solidFill>
                <a:latin typeface="Catamaran Light"/>
                <a:ea typeface="Catamaran Light"/>
                <a:cs typeface="Catamaran Light"/>
                <a:sym typeface="Catamaran Light"/>
              </a:rPr>
              <a:t>i</a:t>
            </a:r>
            <a:r>
              <a:rPr lang="en" sz="1900">
                <a:solidFill>
                  <a:schemeClr val="dk1"/>
                </a:solidFill>
                <a:latin typeface="Catamaran Light"/>
                <a:ea typeface="Catamaran Light"/>
                <a:cs typeface="Catamaran Light"/>
                <a:sym typeface="Catamaran Light"/>
              </a:rPr>
              <a: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Index of Refraction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n</a:t>
            </a:r>
            <a:r>
              <a:rPr lang="en" sz="1900">
                <a:solidFill>
                  <a:schemeClr val="dk1"/>
                </a:solidFill>
                <a:latin typeface="Catamaran Light"/>
                <a:ea typeface="Catamaran Light"/>
                <a:cs typeface="Catamaran Light"/>
                <a:sym typeface="Catamaran Light"/>
              </a:rPr>
              <a:t> = c/v</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Understand what happens to v when light enters a different medium</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txBox="1"/>
          <p:nvPr>
            <p:ph idx="4294967295" type="ctrTitle"/>
          </p:nvPr>
        </p:nvSpPr>
        <p:spPr>
          <a:xfrm>
            <a:off x="426075" y="238650"/>
            <a:ext cx="5221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a:t>
            </a:r>
            <a:r>
              <a:rPr lang="en" sz="3300">
                <a:solidFill>
                  <a:schemeClr val="lt1"/>
                </a:solidFill>
              </a:rPr>
              <a:t>Mirrors &amp; Lenses</a:t>
            </a:r>
            <a:endParaRPr sz="3300">
              <a:solidFill>
                <a:schemeClr val="lt1"/>
              </a:solidFill>
              <a:latin typeface="Livvic"/>
              <a:ea typeface="Livvic"/>
              <a:cs typeface="Livvic"/>
              <a:sym typeface="Livvic"/>
            </a:endParaRPr>
          </a:p>
        </p:txBody>
      </p:sp>
      <p:sp>
        <p:nvSpPr>
          <p:cNvPr id="174" name="Google Shape;174;p27"/>
          <p:cNvSpPr txBox="1"/>
          <p:nvPr/>
        </p:nvSpPr>
        <p:spPr>
          <a:xfrm>
            <a:off x="419250" y="1485700"/>
            <a:ext cx="3680700" cy="13545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Mirrors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Convex: curves “out”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Concave: like an </a:t>
            </a:r>
            <a:r>
              <a:rPr lang="en" sz="1900">
                <a:solidFill>
                  <a:schemeClr val="dk1"/>
                </a:solidFill>
                <a:latin typeface="Catamaran Light"/>
                <a:ea typeface="Catamaran Light"/>
                <a:cs typeface="Catamaran Light"/>
                <a:sym typeface="Catamaran Light"/>
              </a:rPr>
              <a:t>entrance</a:t>
            </a:r>
            <a:r>
              <a:rPr lang="en" sz="1900">
                <a:solidFill>
                  <a:schemeClr val="dk1"/>
                </a:solidFill>
                <a:latin typeface="Catamaran Light"/>
                <a:ea typeface="Catamaran Light"/>
                <a:cs typeface="Catamaran Light"/>
                <a:sym typeface="Catamaran Light"/>
              </a:rPr>
              <a:t> to a </a:t>
            </a:r>
            <a:r>
              <a:rPr i="1" lang="en" sz="1900">
                <a:solidFill>
                  <a:schemeClr val="dk1"/>
                </a:solidFill>
                <a:latin typeface="Catamaran Light"/>
                <a:ea typeface="Catamaran Light"/>
                <a:cs typeface="Catamaran Light"/>
                <a:sym typeface="Catamaran Light"/>
              </a:rPr>
              <a:t>cave</a:t>
            </a:r>
            <a:r>
              <a:rPr lang="en" sz="1900">
                <a:solidFill>
                  <a:schemeClr val="dk1"/>
                </a:solidFill>
                <a:latin typeface="Catamaran Light"/>
                <a:ea typeface="Catamaran Light"/>
                <a:cs typeface="Catamaran Light"/>
                <a:sym typeface="Catamaran Light"/>
              </a:rPr>
              <a:t>, caves “in”</a:t>
            </a:r>
            <a:endParaRPr sz="1900">
              <a:solidFill>
                <a:schemeClr val="dk1"/>
              </a:solidFill>
              <a:latin typeface="Catamaran Light"/>
              <a:ea typeface="Catamaran Light"/>
              <a:cs typeface="Catamaran Light"/>
              <a:sym typeface="Catamaran Light"/>
            </a:endParaRPr>
          </a:p>
        </p:txBody>
      </p:sp>
      <p:sp>
        <p:nvSpPr>
          <p:cNvPr id="175" name="Google Shape;175;p27"/>
          <p:cNvSpPr txBox="1"/>
          <p:nvPr/>
        </p:nvSpPr>
        <p:spPr>
          <a:xfrm>
            <a:off x="4270625" y="1485700"/>
            <a:ext cx="4611300" cy="1062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Lenses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Convex: middle thicker than edges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Concave: middle thinner than edges</a:t>
            </a:r>
            <a:endParaRPr sz="1900">
              <a:solidFill>
                <a:schemeClr val="dk1"/>
              </a:solidFill>
              <a:latin typeface="Catamaran Light"/>
              <a:ea typeface="Catamaran Light"/>
              <a:cs typeface="Catamaran Light"/>
              <a:sym typeface="Catamaran Light"/>
            </a:endParaRPr>
          </a:p>
        </p:txBody>
      </p:sp>
      <p:pic>
        <p:nvPicPr>
          <p:cNvPr id="176" name="Google Shape;176;p27"/>
          <p:cNvPicPr preferRelativeResize="0"/>
          <p:nvPr/>
        </p:nvPicPr>
        <p:blipFill>
          <a:blip r:embed="rId3">
            <a:alphaModFix/>
          </a:blip>
          <a:stretch>
            <a:fillRect/>
          </a:stretch>
        </p:blipFill>
        <p:spPr>
          <a:xfrm>
            <a:off x="4270625" y="2840200"/>
            <a:ext cx="4611300" cy="1460344"/>
          </a:xfrm>
          <a:prstGeom prst="rect">
            <a:avLst/>
          </a:prstGeom>
          <a:noFill/>
          <a:ln>
            <a:noFill/>
          </a:ln>
        </p:spPr>
      </p:pic>
      <p:pic>
        <p:nvPicPr>
          <p:cNvPr id="177" name="Google Shape;177;p27"/>
          <p:cNvPicPr preferRelativeResize="0"/>
          <p:nvPr/>
        </p:nvPicPr>
        <p:blipFill rotWithShape="1">
          <a:blip r:embed="rId4">
            <a:alphaModFix/>
          </a:blip>
          <a:srcRect b="54090" l="0" r="74079" t="0"/>
          <a:stretch/>
        </p:blipFill>
        <p:spPr>
          <a:xfrm>
            <a:off x="2318818" y="3092577"/>
            <a:ext cx="1439455" cy="1560897"/>
          </a:xfrm>
          <a:prstGeom prst="rect">
            <a:avLst/>
          </a:prstGeom>
          <a:noFill/>
          <a:ln>
            <a:noFill/>
          </a:ln>
        </p:spPr>
      </p:pic>
      <p:pic>
        <p:nvPicPr>
          <p:cNvPr id="178" name="Google Shape;178;p27"/>
          <p:cNvPicPr preferRelativeResize="0"/>
          <p:nvPr/>
        </p:nvPicPr>
        <p:blipFill rotWithShape="1">
          <a:blip r:embed="rId4">
            <a:alphaModFix/>
          </a:blip>
          <a:srcRect b="4700" l="0" r="74079" t="44812"/>
          <a:stretch/>
        </p:blipFill>
        <p:spPr>
          <a:xfrm>
            <a:off x="747550" y="2993850"/>
            <a:ext cx="1391771" cy="1659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txBox="1"/>
          <p:nvPr>
            <p:ph idx="4294967295" type="ctrTitle"/>
          </p:nvPr>
        </p:nvSpPr>
        <p:spPr>
          <a:xfrm>
            <a:off x="426075" y="238650"/>
            <a:ext cx="5221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Mirrors &amp; Lenses</a:t>
            </a:r>
            <a:endParaRPr sz="3300">
              <a:solidFill>
                <a:schemeClr val="lt1"/>
              </a:solidFill>
              <a:latin typeface="Livvic"/>
              <a:ea typeface="Livvic"/>
              <a:cs typeface="Livvic"/>
              <a:sym typeface="Livvic"/>
            </a:endParaRPr>
          </a:p>
        </p:txBody>
      </p:sp>
      <p:sp>
        <p:nvSpPr>
          <p:cNvPr id="185" name="Google Shape;185;p28"/>
          <p:cNvSpPr txBox="1"/>
          <p:nvPr/>
        </p:nvSpPr>
        <p:spPr>
          <a:xfrm>
            <a:off x="419250" y="1485700"/>
            <a:ext cx="83520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Watch out for naming!</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Mirrors: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Concave: converging</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Convex: diverging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Lenses: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Concave: diverging</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Convex: converging</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This is simply a reflection of how they interact with light</a:t>
            </a:r>
            <a:endParaRPr sz="1900">
              <a:solidFill>
                <a:schemeClr val="dk1"/>
              </a:solidFill>
              <a:latin typeface="Catamaran Light"/>
              <a:ea typeface="Catamaran Light"/>
              <a:cs typeface="Catamaran Light"/>
              <a:sym typeface="Catamaran Light"/>
            </a:endParaRPr>
          </a:p>
        </p:txBody>
      </p:sp>
      <p:pic>
        <p:nvPicPr>
          <p:cNvPr id="186" name="Google Shape;186;p28"/>
          <p:cNvPicPr preferRelativeResize="0"/>
          <p:nvPr/>
        </p:nvPicPr>
        <p:blipFill>
          <a:blip r:embed="rId3">
            <a:alphaModFix/>
          </a:blip>
          <a:stretch>
            <a:fillRect/>
          </a:stretch>
        </p:blipFill>
        <p:spPr>
          <a:xfrm>
            <a:off x="4163400" y="1624550"/>
            <a:ext cx="4281475" cy="2727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txBox="1"/>
          <p:nvPr>
            <p:ph idx="4294967295" type="ctrTitle"/>
          </p:nvPr>
        </p:nvSpPr>
        <p:spPr>
          <a:xfrm>
            <a:off x="426075" y="238650"/>
            <a:ext cx="5221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Mirrors &amp; Lenses</a:t>
            </a:r>
            <a:endParaRPr sz="3300">
              <a:solidFill>
                <a:schemeClr val="lt1"/>
              </a:solidFill>
              <a:latin typeface="Livvic"/>
              <a:ea typeface="Livvic"/>
              <a:cs typeface="Livvic"/>
              <a:sym typeface="Livvic"/>
            </a:endParaRPr>
          </a:p>
        </p:txBody>
      </p:sp>
      <p:sp>
        <p:nvSpPr>
          <p:cNvPr id="193" name="Google Shape;193;p29"/>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Focal Length</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1/f = 1/u + 1/v</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a:t>
            </a:r>
            <a:r>
              <a:rPr lang="en" sz="1900">
                <a:solidFill>
                  <a:schemeClr val="dk1"/>
                </a:solidFill>
                <a:latin typeface="Catamaran Light"/>
                <a:ea typeface="Catamaran Light"/>
                <a:cs typeface="Catamaran Light"/>
                <a:sym typeface="Catamaran Light"/>
              </a:rPr>
              <a:t> = object to lens</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v</a:t>
            </a:r>
            <a:r>
              <a:rPr lang="en" sz="1900">
                <a:solidFill>
                  <a:schemeClr val="dk1"/>
                </a:solidFill>
                <a:latin typeface="Catamaran Light"/>
                <a:ea typeface="Catamaran Light"/>
                <a:cs typeface="Catamaran Light"/>
                <a:sym typeface="Catamaran Light"/>
              </a:rPr>
              <a:t> = lens to image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Magnification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t>
            </a:r>
            <a:r>
              <a:rPr lang="en" sz="1900">
                <a:solidFill>
                  <a:schemeClr val="dk1"/>
                </a:solidFill>
                <a:latin typeface="Catamaran Light"/>
                <a:ea typeface="Catamaran Light"/>
                <a:cs typeface="Catamaran Light"/>
                <a:sym typeface="Catamaran Light"/>
              </a:rPr>
              <a:t> = h</a:t>
            </a:r>
            <a:r>
              <a:rPr lang="en">
                <a:solidFill>
                  <a:schemeClr val="dk1"/>
                </a:solidFill>
                <a:latin typeface="Catamaran Light"/>
                <a:ea typeface="Catamaran Light"/>
                <a:cs typeface="Catamaran Light"/>
                <a:sym typeface="Catamaran Light"/>
              </a:rPr>
              <a:t>i</a:t>
            </a:r>
            <a:r>
              <a:rPr lang="en" sz="1900">
                <a:solidFill>
                  <a:schemeClr val="dk1"/>
                </a:solidFill>
                <a:latin typeface="Catamaran Light"/>
                <a:ea typeface="Catamaran Light"/>
                <a:cs typeface="Catamaran Light"/>
                <a:sym typeface="Catamaran Light"/>
              </a:rPr>
              <a:t>/h</a:t>
            </a:r>
            <a:r>
              <a:rPr lang="en">
                <a:solidFill>
                  <a:schemeClr val="dk1"/>
                </a:solidFill>
                <a:latin typeface="Catamaran Light"/>
                <a:ea typeface="Catamaran Light"/>
                <a:cs typeface="Catamaran Light"/>
                <a:sym typeface="Catamaran Light"/>
              </a:rPr>
              <a:t>o</a:t>
            </a:r>
            <a:r>
              <a:rPr lang="en" sz="1900">
                <a:solidFill>
                  <a:schemeClr val="dk1"/>
                </a:solidFill>
                <a:latin typeface="Catamaran Light"/>
                <a:ea typeface="Catamaran Light"/>
                <a:cs typeface="Catamaran Light"/>
                <a:sym typeface="Catamaran Light"/>
              </a:rPr>
              <a:t> = -d</a:t>
            </a:r>
            <a:r>
              <a:rPr lang="en">
                <a:solidFill>
                  <a:schemeClr val="dk1"/>
                </a:solidFill>
                <a:latin typeface="Catamaran Light"/>
                <a:ea typeface="Catamaran Light"/>
                <a:cs typeface="Catamaran Light"/>
                <a:sym typeface="Catamaran Light"/>
              </a:rPr>
              <a:t>i</a:t>
            </a:r>
            <a:r>
              <a:rPr lang="en" sz="1900">
                <a:solidFill>
                  <a:schemeClr val="dk1"/>
                </a:solidFill>
                <a:latin typeface="Catamaran Light"/>
                <a:ea typeface="Catamaran Light"/>
                <a:cs typeface="Catamaran Light"/>
                <a:sym typeface="Catamaran Light"/>
              </a:rPr>
              <a:t>/d</a:t>
            </a:r>
            <a:r>
              <a:rPr lang="en">
                <a:solidFill>
                  <a:schemeClr val="dk1"/>
                </a:solidFill>
                <a:latin typeface="Catamaran Light"/>
                <a:ea typeface="Catamaran Light"/>
                <a:cs typeface="Catamaran Light"/>
                <a:sym typeface="Catamaran Light"/>
              </a:rPr>
              <a:t>o</a:t>
            </a:r>
            <a:endParaRPr>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a:t>
            </a:r>
            <a:r>
              <a:rPr lang="en" sz="1900">
                <a:solidFill>
                  <a:schemeClr val="dk1"/>
                </a:solidFill>
                <a:latin typeface="Catamaran Light"/>
                <a:ea typeface="Catamaran Light"/>
                <a:cs typeface="Catamaran Light"/>
                <a:sym typeface="Catamaran Light"/>
              </a:rPr>
              <a:t> = image</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a:t>
            </a:r>
            <a:r>
              <a:rPr lang="en" sz="1900">
                <a:solidFill>
                  <a:schemeClr val="dk1"/>
                </a:solidFill>
                <a:latin typeface="Catamaran Light"/>
                <a:ea typeface="Catamaran Light"/>
                <a:cs typeface="Catamaran Light"/>
                <a:sym typeface="Catamaran Light"/>
              </a:rPr>
              <a:t> = object</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All distances are measured from the mirror/lens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Often used in the context of vision correction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Important to measure all distances/heights correctly!</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a:t>
            </a:r>
            <a:r>
              <a:rPr lang="en" sz="3300">
                <a:solidFill>
                  <a:schemeClr val="lt1"/>
                </a:solidFill>
              </a:rPr>
              <a:t>Color Theory</a:t>
            </a:r>
            <a:endParaRPr sz="3300">
              <a:solidFill>
                <a:schemeClr val="lt1"/>
              </a:solidFill>
              <a:latin typeface="Livvic"/>
              <a:ea typeface="Livvic"/>
              <a:cs typeface="Livvic"/>
              <a:sym typeface="Livvic"/>
            </a:endParaRPr>
          </a:p>
        </p:txBody>
      </p:sp>
      <p:sp>
        <p:nvSpPr>
          <p:cNvPr id="200" name="Google Shape;200;p30"/>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Additive Color Theory</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RGB (human vision)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More light added = brighter &amp; lighter resulting color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Subtractive Color Theory</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CMY (pigments)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More color added = closer to black</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Primary and Secondary Colors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RGB/CMY vs. colors resulting from their mixing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Absorption and Reflection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Which colors are absorbed/reflected when striked with, e.g., white light?</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