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Catamaran"/>
      <p:regular r:id="rId25"/>
      <p:bold r:id="rId26"/>
    </p:embeddedFont>
    <p:embeddedFont>
      <p:font typeface="Fira Sans Extra Condensed Medium"/>
      <p:regular r:id="rId27"/>
      <p:bold r:id="rId28"/>
      <p:italic r:id="rId29"/>
      <p:boldItalic r:id="rId30"/>
    </p:embeddedFont>
    <p:embeddedFont>
      <p:font typeface="Livvic"/>
      <p:regular r:id="rId31"/>
      <p:bold r:id="rId32"/>
      <p:italic r:id="rId33"/>
      <p:boldItalic r:id="rId34"/>
    </p:embeddedFont>
    <p:embeddedFont>
      <p:font typeface="Catamaran Light"/>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atamaran-bold.fntdata"/><Relationship Id="rId25" Type="http://schemas.openxmlformats.org/officeDocument/2006/relationships/font" Target="fonts/Catamaran-regular.fntdata"/><Relationship Id="rId28" Type="http://schemas.openxmlformats.org/officeDocument/2006/relationships/font" Target="fonts/FiraSansExtraCondensedMedium-bold.fntdata"/><Relationship Id="rId27" Type="http://schemas.openxmlformats.org/officeDocument/2006/relationships/font" Target="fonts/FiraSansExtraCondensedMedium-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FiraSansExtraCondensedMedium-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vvic-regular.fntdata"/><Relationship Id="rId30" Type="http://schemas.openxmlformats.org/officeDocument/2006/relationships/font" Target="fonts/FiraSansExtraCondensedMedium-boldItalic.fntdata"/><Relationship Id="rId11" Type="http://schemas.openxmlformats.org/officeDocument/2006/relationships/slide" Target="slides/slide7.xml"/><Relationship Id="rId33" Type="http://schemas.openxmlformats.org/officeDocument/2006/relationships/font" Target="fonts/Livvic-italic.fntdata"/><Relationship Id="rId10" Type="http://schemas.openxmlformats.org/officeDocument/2006/relationships/slide" Target="slides/slide6.xml"/><Relationship Id="rId32" Type="http://schemas.openxmlformats.org/officeDocument/2006/relationships/font" Target="fonts/Livvic-bold.fntdata"/><Relationship Id="rId13" Type="http://schemas.openxmlformats.org/officeDocument/2006/relationships/slide" Target="slides/slide9.xml"/><Relationship Id="rId35" Type="http://schemas.openxmlformats.org/officeDocument/2006/relationships/font" Target="fonts/CatamaranLight-regular.fntdata"/><Relationship Id="rId12" Type="http://schemas.openxmlformats.org/officeDocument/2006/relationships/slide" Target="slides/slide8.xml"/><Relationship Id="rId34" Type="http://schemas.openxmlformats.org/officeDocument/2006/relationships/font" Target="fonts/Livvic-boldItalic.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CatamaranLight-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ea080508e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ea080508e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10cad817c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10cad817c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10cad817c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10cad817c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10cad817c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10cad817c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10cad817c3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10cad817c3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3e13d9a7e_0_7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3e13d9a7e_0_7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ea080508e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ea080508e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10cad817c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10cad817c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The link is a good example mission possible. Very simplistic design that is easy to follow and fulfills all the actions.</a:t>
            </a:r>
            <a:endParaRPr b="1"/>
          </a:p>
          <a:p>
            <a:pPr indent="0" lvl="0" marL="0" rtl="0" algn="l">
              <a:spcBef>
                <a:spcPts val="0"/>
              </a:spcBef>
              <a:spcAft>
                <a:spcPts val="0"/>
              </a:spcAft>
              <a:buNone/>
            </a:pPr>
            <a:r>
              <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Here, you can link or mention any online or book resources that helped you in this event when you were a competitor. Try to avoid general resources like scioly wiki, because they probably already are familiar with it.</a:t>
            </a:r>
            <a:endParaRPr b="1" sz="1200">
              <a:solidFill>
                <a:srgbClr val="3C4043"/>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10cad817c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10cad817c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10cad817c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10cad817c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10cad817c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10cad817c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youtube.com/watch?v=dQganlHJyBk"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soinc.org/mission-possible-b" TargetMode="External"/><Relationship Id="rId4" Type="http://schemas.openxmlformats.org/officeDocument/2006/relationships/hyperlink" Target="https://www.soinc.org/events/rules-corrections" TargetMode="External"/><Relationship Id="rId9" Type="http://schemas.openxmlformats.org/officeDocument/2006/relationships/hyperlink" Target="https://www.proquest.com/scholarly-journals/designing-building-rube-goldberg-machine/docview/1844174852/se-2?accountid=11107" TargetMode="External"/><Relationship Id="rId5" Type="http://schemas.openxmlformats.org/officeDocument/2006/relationships/hyperlink" Target="https://www.youtube.com/results?search_query=scioly+mission+possible" TargetMode="External"/><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2024-25</a:t>
            </a:r>
            <a:endParaRPr sz="1500">
              <a:solidFill>
                <a:schemeClr val="lt1"/>
              </a:solidFill>
            </a:endParaRPr>
          </a:p>
        </p:txBody>
      </p:sp>
      <p:sp>
        <p:nvSpPr>
          <p:cNvPr id="122" name="Google Shape;122;p22"/>
          <p:cNvSpPr txBox="1"/>
          <p:nvPr>
            <p:ph type="ctrTitle"/>
          </p:nvPr>
        </p:nvSpPr>
        <p:spPr>
          <a:xfrm>
            <a:off x="955875" y="918025"/>
            <a:ext cx="4366800" cy="16662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solidFill>
                  <a:schemeClr val="lt1"/>
                </a:solidFill>
              </a:rPr>
              <a:t>Mission Possible</a:t>
            </a:r>
            <a:endParaRPr>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955882" y="2660075"/>
            <a:ext cx="4592400" cy="5886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Division B</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31"/>
          <p:cNvSpPr/>
          <p:nvPr/>
        </p:nvSpPr>
        <p:spPr>
          <a:xfrm flipH="1">
            <a:off x="-150" y="0"/>
            <a:ext cx="69627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1"/>
          <p:cNvSpPr txBox="1"/>
          <p:nvPr>
            <p:ph idx="4294967295" type="ctrTitle"/>
          </p:nvPr>
        </p:nvSpPr>
        <p:spPr>
          <a:xfrm>
            <a:off x="426075" y="238650"/>
            <a:ext cx="65991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3: IMA of Inclined Plane</a:t>
            </a:r>
            <a:endParaRPr sz="3300">
              <a:solidFill>
                <a:schemeClr val="lt1"/>
              </a:solidFill>
              <a:latin typeface="Livvic"/>
              <a:ea typeface="Livvic"/>
              <a:cs typeface="Livvic"/>
              <a:sym typeface="Livvic"/>
            </a:endParaRPr>
          </a:p>
        </p:txBody>
      </p:sp>
      <p:sp>
        <p:nvSpPr>
          <p:cNvPr id="213" name="Google Shape;213;p31"/>
          <p:cNvSpPr txBox="1"/>
          <p:nvPr/>
        </p:nvSpPr>
        <p:spPr>
          <a:xfrm>
            <a:off x="419250" y="1485700"/>
            <a:ext cx="5727900" cy="3586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Section 4.d.iv</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Push or pull an object up an inclined plane with an IMA of at least 2 so that the object is vertically raised at least 10 cm before it initiates the next action.</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IMA stands for Ideal Mechanical Advantage</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For an inclined plane it is the ratio between the length and vertical height that the incline raises the object. (IMA=L/h)</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With an IMA of 2 we want the incline to provide twice the advantage in force. Meaning it will cut the required force to pull the object in half.</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This means the incline must be at least 20 cm long and at an angle where it is 10 cm tall.</a:t>
            </a:r>
            <a:endParaRPr sz="1700">
              <a:solidFill>
                <a:schemeClr val="dk1"/>
              </a:solidFill>
              <a:latin typeface="Catamaran Light"/>
              <a:ea typeface="Catamaran Light"/>
              <a:cs typeface="Catamaran Light"/>
              <a:sym typeface="Catamaran Light"/>
            </a:endParaRPr>
          </a:p>
        </p:txBody>
      </p:sp>
      <p:pic>
        <p:nvPicPr>
          <p:cNvPr id="214" name="Google Shape;214;p31"/>
          <p:cNvPicPr preferRelativeResize="0"/>
          <p:nvPr/>
        </p:nvPicPr>
        <p:blipFill>
          <a:blip r:embed="rId3">
            <a:alphaModFix/>
          </a:blip>
          <a:stretch>
            <a:fillRect/>
          </a:stretch>
        </p:blipFill>
        <p:spPr>
          <a:xfrm>
            <a:off x="6268200" y="2089075"/>
            <a:ext cx="2692050" cy="19138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32"/>
          <p:cNvSpPr/>
          <p:nvPr/>
        </p:nvSpPr>
        <p:spPr>
          <a:xfrm flipH="1">
            <a:off x="0" y="0"/>
            <a:ext cx="74565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2"/>
          <p:cNvSpPr txBox="1"/>
          <p:nvPr>
            <p:ph idx="4294967295" type="ctrTitle"/>
          </p:nvPr>
        </p:nvSpPr>
        <p:spPr>
          <a:xfrm>
            <a:off x="426075" y="238650"/>
            <a:ext cx="68421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4: 2nd and 3rd Class Lever</a:t>
            </a:r>
            <a:endParaRPr sz="3300">
              <a:solidFill>
                <a:schemeClr val="lt1"/>
              </a:solidFill>
              <a:latin typeface="Livvic"/>
              <a:ea typeface="Livvic"/>
              <a:cs typeface="Livvic"/>
              <a:sym typeface="Livvic"/>
            </a:endParaRPr>
          </a:p>
        </p:txBody>
      </p:sp>
      <p:sp>
        <p:nvSpPr>
          <p:cNvPr id="221" name="Google Shape;221;p32"/>
          <p:cNvSpPr txBox="1"/>
          <p:nvPr/>
        </p:nvSpPr>
        <p:spPr>
          <a:xfrm>
            <a:off x="290100" y="1485700"/>
            <a:ext cx="6296400" cy="33246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Section 4.d.v and 4.d.viii</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Use a 3rd/2nd class lever to raise an object 10 cm vertically before the object initiates the next action</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On a </a:t>
            </a:r>
            <a:r>
              <a:rPr lang="en" sz="1700">
                <a:solidFill>
                  <a:schemeClr val="dk1"/>
                </a:solidFill>
                <a:latin typeface="Catamaran Light"/>
                <a:ea typeface="Catamaran Light"/>
                <a:cs typeface="Catamaran Light"/>
                <a:sym typeface="Catamaran Light"/>
              </a:rPr>
              <a:t>third</a:t>
            </a:r>
            <a:r>
              <a:rPr lang="en" sz="1700">
                <a:solidFill>
                  <a:schemeClr val="dk1"/>
                </a:solidFill>
                <a:latin typeface="Catamaran Light"/>
                <a:ea typeface="Catamaran Light"/>
                <a:cs typeface="Catamaran Light"/>
                <a:sym typeface="Catamaran Light"/>
              </a:rPr>
              <a:t> class lever the input is in the same direction as the output. </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The effort is between the load and the fulcrum (pivot point)</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Meaning a redirect or pulley will be required to carry out this action</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On a second class lever the input is also in the direction of the output but the load is between the effort and fulcrum.</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Redirect or pulley is still needed</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If you use a pulley it will not count as a </a:t>
            </a:r>
            <a:r>
              <a:rPr lang="en" sz="1700">
                <a:solidFill>
                  <a:schemeClr val="dk1"/>
                </a:solidFill>
                <a:latin typeface="Catamaran Light"/>
                <a:ea typeface="Catamaran Light"/>
                <a:cs typeface="Catamaran Light"/>
                <a:sym typeface="Catamaran Light"/>
              </a:rPr>
              <a:t>separate</a:t>
            </a:r>
            <a:r>
              <a:rPr lang="en" sz="1700">
                <a:solidFill>
                  <a:schemeClr val="dk1"/>
                </a:solidFill>
                <a:latin typeface="Catamaran Light"/>
                <a:ea typeface="Catamaran Light"/>
                <a:cs typeface="Catamaran Light"/>
                <a:sym typeface="Catamaran Light"/>
              </a:rPr>
              <a:t> action.</a:t>
            </a:r>
            <a:endParaRPr sz="1700">
              <a:solidFill>
                <a:schemeClr val="dk1"/>
              </a:solidFill>
              <a:latin typeface="Catamaran Light"/>
              <a:ea typeface="Catamaran Light"/>
              <a:cs typeface="Catamaran Light"/>
              <a:sym typeface="Catamaran Light"/>
            </a:endParaRPr>
          </a:p>
        </p:txBody>
      </p:sp>
      <p:pic>
        <p:nvPicPr>
          <p:cNvPr id="222" name="Google Shape;222;p32"/>
          <p:cNvPicPr preferRelativeResize="0"/>
          <p:nvPr/>
        </p:nvPicPr>
        <p:blipFill>
          <a:blip r:embed="rId3">
            <a:alphaModFix/>
          </a:blip>
          <a:stretch>
            <a:fillRect/>
          </a:stretch>
        </p:blipFill>
        <p:spPr>
          <a:xfrm>
            <a:off x="6684000" y="1292975"/>
            <a:ext cx="2114287" cy="37792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33"/>
          <p:cNvSpPr/>
          <p:nvPr/>
        </p:nvSpPr>
        <p:spPr>
          <a:xfrm flipH="1">
            <a:off x="125" y="0"/>
            <a:ext cx="5802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3"/>
          <p:cNvSpPr txBox="1"/>
          <p:nvPr>
            <p:ph idx="4294967295" type="ctrTitle"/>
          </p:nvPr>
        </p:nvSpPr>
        <p:spPr>
          <a:xfrm>
            <a:off x="426075" y="238650"/>
            <a:ext cx="51408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5: Pulley System</a:t>
            </a:r>
            <a:endParaRPr sz="3300">
              <a:solidFill>
                <a:schemeClr val="lt1"/>
              </a:solidFill>
              <a:latin typeface="Livvic"/>
              <a:ea typeface="Livvic"/>
              <a:cs typeface="Livvic"/>
              <a:sym typeface="Livvic"/>
            </a:endParaRPr>
          </a:p>
        </p:txBody>
      </p:sp>
      <p:sp>
        <p:nvSpPr>
          <p:cNvPr id="229" name="Google Shape;229;p33"/>
          <p:cNvSpPr txBox="1"/>
          <p:nvPr/>
        </p:nvSpPr>
        <p:spPr>
          <a:xfrm>
            <a:off x="307125" y="1658450"/>
            <a:ext cx="5378700" cy="3063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Section 4.d.vi</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Operate a pulley system with IMA of 3 to raise an object at least 10 cm vertically before the object initiates the next action</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IMA for a pulley system is determined by the number of ropes directly lifting the load. </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An IMA of 3 implies there are 3 segments of rope</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There are many types of pulley systems where you can get an IMA of 3. </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Which one you choose depends on the application</a:t>
            </a:r>
            <a:endParaRPr sz="1700">
              <a:solidFill>
                <a:schemeClr val="dk1"/>
              </a:solidFill>
              <a:latin typeface="Catamaran Light"/>
              <a:ea typeface="Catamaran Light"/>
              <a:cs typeface="Catamaran Light"/>
              <a:sym typeface="Catamaran Light"/>
            </a:endParaRPr>
          </a:p>
        </p:txBody>
      </p:sp>
      <p:pic>
        <p:nvPicPr>
          <p:cNvPr id="230" name="Google Shape;230;p33"/>
          <p:cNvPicPr preferRelativeResize="0"/>
          <p:nvPr/>
        </p:nvPicPr>
        <p:blipFill>
          <a:blip r:embed="rId3">
            <a:alphaModFix/>
          </a:blip>
          <a:stretch>
            <a:fillRect/>
          </a:stretch>
        </p:blipFill>
        <p:spPr>
          <a:xfrm>
            <a:off x="5919725" y="366625"/>
            <a:ext cx="3189475" cy="3189475"/>
          </a:xfrm>
          <a:prstGeom prst="rect">
            <a:avLst/>
          </a:prstGeom>
          <a:noFill/>
          <a:ln>
            <a:noFill/>
          </a:ln>
        </p:spPr>
      </p:pic>
      <p:pic>
        <p:nvPicPr>
          <p:cNvPr id="231" name="Google Shape;231;p33"/>
          <p:cNvPicPr preferRelativeResize="0"/>
          <p:nvPr/>
        </p:nvPicPr>
        <p:blipFill>
          <a:blip r:embed="rId4">
            <a:alphaModFix/>
          </a:blip>
          <a:stretch>
            <a:fillRect/>
          </a:stretch>
        </p:blipFill>
        <p:spPr>
          <a:xfrm>
            <a:off x="5727175" y="3556097"/>
            <a:ext cx="3416825" cy="1587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p34"/>
          <p:cNvSpPr/>
          <p:nvPr/>
        </p:nvSpPr>
        <p:spPr>
          <a:xfrm flipH="1">
            <a:off x="250" y="0"/>
            <a:ext cx="62967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4"/>
          <p:cNvSpPr txBox="1"/>
          <p:nvPr>
            <p:ph idx="4294967295" type="ctrTitle"/>
          </p:nvPr>
        </p:nvSpPr>
        <p:spPr>
          <a:xfrm>
            <a:off x="426075" y="238650"/>
            <a:ext cx="59859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6: </a:t>
            </a:r>
            <a:r>
              <a:rPr lang="en" sz="3300">
                <a:solidFill>
                  <a:schemeClr val="lt1"/>
                </a:solidFill>
              </a:rPr>
              <a:t>Archimedes</a:t>
            </a:r>
            <a:r>
              <a:rPr lang="en" sz="3300">
                <a:solidFill>
                  <a:schemeClr val="lt1"/>
                </a:solidFill>
              </a:rPr>
              <a:t> Screw</a:t>
            </a:r>
            <a:endParaRPr sz="3300">
              <a:solidFill>
                <a:schemeClr val="lt1"/>
              </a:solidFill>
              <a:latin typeface="Livvic"/>
              <a:ea typeface="Livvic"/>
              <a:cs typeface="Livvic"/>
              <a:sym typeface="Livvic"/>
            </a:endParaRPr>
          </a:p>
        </p:txBody>
      </p:sp>
      <p:sp>
        <p:nvSpPr>
          <p:cNvPr id="238" name="Google Shape;238;p34"/>
          <p:cNvSpPr txBox="1"/>
          <p:nvPr/>
        </p:nvSpPr>
        <p:spPr>
          <a:xfrm>
            <a:off x="459250" y="1564450"/>
            <a:ext cx="5378700" cy="3232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Section 4.d.xii</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Use an archimedes screw to raise a marble 20 cm vertically before the marble trigger the next action.</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This can be done by rotating the screw in a cylindrical pipe.</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The pipe needs to be angled so the marble doesn’t roll down the screw.</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Note: </a:t>
            </a:r>
            <a:r>
              <a:rPr lang="en" sz="1800">
                <a:solidFill>
                  <a:schemeClr val="dk1"/>
                </a:solidFill>
                <a:latin typeface="Catamaran Light"/>
                <a:ea typeface="Catamaran Light"/>
                <a:cs typeface="Catamaran Light"/>
                <a:sym typeface="Catamaran Light"/>
              </a:rPr>
              <a:t>The tighter the blades, the higher the angle the screw can be. </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Good way to move an action from a lower height back to the top </a:t>
            </a:r>
            <a:endParaRPr sz="1800">
              <a:solidFill>
                <a:schemeClr val="dk1"/>
              </a:solidFill>
              <a:latin typeface="Catamaran Light"/>
              <a:ea typeface="Catamaran Light"/>
              <a:cs typeface="Catamaran Light"/>
              <a:sym typeface="Catamaran Light"/>
            </a:endParaRPr>
          </a:p>
        </p:txBody>
      </p:sp>
      <p:pic>
        <p:nvPicPr>
          <p:cNvPr id="239" name="Google Shape;239;p34"/>
          <p:cNvPicPr preferRelativeResize="0"/>
          <p:nvPr/>
        </p:nvPicPr>
        <p:blipFill>
          <a:blip r:embed="rId3">
            <a:alphaModFix/>
          </a:blip>
          <a:stretch>
            <a:fillRect/>
          </a:stretch>
        </p:blipFill>
        <p:spPr>
          <a:xfrm>
            <a:off x="6469675" y="1238425"/>
            <a:ext cx="2403825" cy="3710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35"/>
          <p:cNvSpPr/>
          <p:nvPr/>
        </p:nvSpPr>
        <p:spPr>
          <a:xfrm flipH="1">
            <a:off x="250" y="0"/>
            <a:ext cx="62967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5"/>
          <p:cNvSpPr txBox="1"/>
          <p:nvPr>
            <p:ph idx="4294967295" type="ctrTitle"/>
          </p:nvPr>
        </p:nvSpPr>
        <p:spPr>
          <a:xfrm>
            <a:off x="426075" y="238650"/>
            <a:ext cx="59859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7: Sand TImer</a:t>
            </a:r>
            <a:endParaRPr sz="3300">
              <a:solidFill>
                <a:schemeClr val="lt1"/>
              </a:solidFill>
              <a:latin typeface="Livvic"/>
              <a:ea typeface="Livvic"/>
              <a:cs typeface="Livvic"/>
              <a:sym typeface="Livvic"/>
            </a:endParaRPr>
          </a:p>
        </p:txBody>
      </p:sp>
      <p:sp>
        <p:nvSpPr>
          <p:cNvPr id="246" name="Google Shape;246;p35"/>
          <p:cNvSpPr txBox="1"/>
          <p:nvPr/>
        </p:nvSpPr>
        <p:spPr>
          <a:xfrm>
            <a:off x="203350" y="1247800"/>
            <a:ext cx="6093600" cy="38481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The sand timer must not be a scorable action and must take at least 10 seconds for bonus points.</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It must also initiate the next action in the sequence.</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A 1 point bonus is awarded for every second the sand timer runs up to the Target Operation Time or until the next action is initiated.</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If it runs past this time no additional points will be awarded.</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Possible method</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Have a funnel of sand fill a cup sitting on a lever. </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Once a certain weight has been added into the cup the lever moves and initiates the next action</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Can vary the timer by using counterweights or changing the amount of sand initially in the cup.</a:t>
            </a:r>
            <a:endParaRPr sz="1700">
              <a:solidFill>
                <a:schemeClr val="dk1"/>
              </a:solidFill>
              <a:latin typeface="Catamaran Light"/>
              <a:ea typeface="Catamaran Light"/>
              <a:cs typeface="Catamaran Light"/>
              <a:sym typeface="Catamaran Light"/>
            </a:endParaRPr>
          </a:p>
        </p:txBody>
      </p:sp>
      <p:pic>
        <p:nvPicPr>
          <p:cNvPr id="247" name="Google Shape;247;p35"/>
          <p:cNvPicPr preferRelativeResize="0"/>
          <p:nvPr/>
        </p:nvPicPr>
        <p:blipFill>
          <a:blip r:embed="rId3">
            <a:alphaModFix/>
          </a:blip>
          <a:stretch>
            <a:fillRect/>
          </a:stretch>
        </p:blipFill>
        <p:spPr>
          <a:xfrm>
            <a:off x="7458075" y="238650"/>
            <a:ext cx="1449000" cy="1461175"/>
          </a:xfrm>
          <a:prstGeom prst="rect">
            <a:avLst/>
          </a:prstGeom>
          <a:noFill/>
          <a:ln>
            <a:noFill/>
          </a:ln>
        </p:spPr>
      </p:pic>
      <p:pic>
        <p:nvPicPr>
          <p:cNvPr id="248" name="Google Shape;248;p35"/>
          <p:cNvPicPr preferRelativeResize="0"/>
          <p:nvPr/>
        </p:nvPicPr>
        <p:blipFill>
          <a:blip r:embed="rId4">
            <a:alphaModFix/>
          </a:blip>
          <a:stretch>
            <a:fillRect/>
          </a:stretch>
        </p:blipFill>
        <p:spPr>
          <a:xfrm>
            <a:off x="6556051" y="1725975"/>
            <a:ext cx="2587950" cy="3417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Google Shape;253;p36"/>
          <p:cNvSpPr/>
          <p:nvPr/>
        </p:nvSpPr>
        <p:spPr>
          <a:xfrm>
            <a:off x="-8500" y="6325"/>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254" name="Google Shape;254;p36"/>
          <p:cNvSpPr/>
          <p:nvPr/>
        </p:nvSpPr>
        <p:spPr>
          <a:xfrm rot="-5400000">
            <a:off x="4048650" y="18200"/>
            <a:ext cx="1060200" cy="915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5" name="Google Shape;255;p36"/>
          <p:cNvPicPr preferRelativeResize="0"/>
          <p:nvPr/>
        </p:nvPicPr>
        <p:blipFill rotWithShape="1">
          <a:blip r:embed="rId4">
            <a:alphaModFix amt="72000"/>
          </a:blip>
          <a:srcRect b="0" l="0" r="6533" t="0"/>
          <a:stretch/>
        </p:blipFill>
        <p:spPr>
          <a:xfrm>
            <a:off x="0" y="-3825"/>
            <a:ext cx="9157500" cy="5143500"/>
          </a:xfrm>
          <a:prstGeom prst="rect">
            <a:avLst/>
          </a:prstGeom>
          <a:noFill/>
          <a:ln>
            <a:noFill/>
          </a:ln>
        </p:spPr>
      </p:pic>
      <p:sp>
        <p:nvSpPr>
          <p:cNvPr id="256" name="Google Shape;256;p36"/>
          <p:cNvSpPr/>
          <p:nvPr/>
        </p:nvSpPr>
        <p:spPr>
          <a:xfrm>
            <a:off x="720000" y="540000"/>
            <a:ext cx="3310200" cy="1568100"/>
          </a:xfrm>
          <a:prstGeom prst="rect">
            <a:avLst/>
          </a:prstGeom>
          <a:solidFill>
            <a:schemeClr val="accent1">
              <a:alpha val="61799"/>
            </a:scheme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6"/>
          <p:cNvSpPr txBox="1"/>
          <p:nvPr>
            <p:ph type="ctrTitle"/>
          </p:nvPr>
        </p:nvSpPr>
        <p:spPr>
          <a:xfrm>
            <a:off x="850650" y="540000"/>
            <a:ext cx="3430200" cy="13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COMMON PROBLEMS</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37"/>
          <p:cNvSpPr/>
          <p:nvPr/>
        </p:nvSpPr>
        <p:spPr>
          <a:xfrm flipH="1">
            <a:off x="-125" y="0"/>
            <a:ext cx="68529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7"/>
          <p:cNvSpPr txBox="1"/>
          <p:nvPr>
            <p:ph idx="4294967295" type="ctrTitle"/>
          </p:nvPr>
        </p:nvSpPr>
        <p:spPr>
          <a:xfrm>
            <a:off x="419250" y="238650"/>
            <a:ext cx="60102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Connecting</a:t>
            </a:r>
            <a:r>
              <a:rPr lang="en" sz="3300">
                <a:solidFill>
                  <a:schemeClr val="lt1"/>
                </a:solidFill>
              </a:rPr>
              <a:t> actions together</a:t>
            </a:r>
            <a:endParaRPr sz="3300">
              <a:solidFill>
                <a:schemeClr val="lt1"/>
              </a:solidFill>
              <a:latin typeface="Livvic"/>
              <a:ea typeface="Livvic"/>
              <a:cs typeface="Livvic"/>
              <a:sym typeface="Livvic"/>
            </a:endParaRPr>
          </a:p>
        </p:txBody>
      </p:sp>
      <p:sp>
        <p:nvSpPr>
          <p:cNvPr id="264" name="Google Shape;264;p37"/>
          <p:cNvSpPr txBox="1"/>
          <p:nvPr/>
        </p:nvSpPr>
        <p:spPr>
          <a:xfrm>
            <a:off x="419250" y="1485700"/>
            <a:ext cx="7813500" cy="30168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74650" lvl="0" marL="457200" rtl="0" algn="l">
              <a:spcBef>
                <a:spcPts val="0"/>
              </a:spcBef>
              <a:spcAft>
                <a:spcPts val="0"/>
              </a:spcAft>
              <a:buClr>
                <a:schemeClr val="dk1"/>
              </a:buClr>
              <a:buSzPts val="2300"/>
              <a:buFont typeface="Catamaran Light"/>
              <a:buChar char="●"/>
            </a:pPr>
            <a:r>
              <a:rPr lang="en" sz="2300">
                <a:solidFill>
                  <a:schemeClr val="dk1"/>
                </a:solidFill>
                <a:latin typeface="Catamaran Light"/>
                <a:ea typeface="Catamaran Light"/>
                <a:cs typeface="Catamaran Light"/>
                <a:sym typeface="Catamaran Light"/>
              </a:rPr>
              <a:t>Connecting actions that don’t go together often results in the need for intermediate actions.</a:t>
            </a:r>
            <a:endParaRPr sz="2300">
              <a:solidFill>
                <a:schemeClr val="dk1"/>
              </a:solidFill>
              <a:latin typeface="Catamaran Light"/>
              <a:ea typeface="Catamaran Light"/>
              <a:cs typeface="Catamaran Light"/>
              <a:sym typeface="Catamaran Light"/>
            </a:endParaRPr>
          </a:p>
          <a:p>
            <a:pPr indent="-374650" lvl="0" marL="457200" rtl="0" algn="l">
              <a:spcBef>
                <a:spcPts val="0"/>
              </a:spcBef>
              <a:spcAft>
                <a:spcPts val="0"/>
              </a:spcAft>
              <a:buClr>
                <a:schemeClr val="dk1"/>
              </a:buClr>
              <a:buSzPts val="2300"/>
              <a:buFont typeface="Catamaran Light"/>
              <a:buChar char="●"/>
            </a:pPr>
            <a:r>
              <a:rPr lang="en" sz="2300">
                <a:solidFill>
                  <a:schemeClr val="dk1"/>
                </a:solidFill>
                <a:latin typeface="Catamaran Light"/>
                <a:ea typeface="Catamaran Light"/>
                <a:cs typeface="Catamaran Light"/>
                <a:sym typeface="Catamaran Light"/>
              </a:rPr>
              <a:t>This is why it is </a:t>
            </a:r>
            <a:r>
              <a:rPr lang="en" sz="2300">
                <a:solidFill>
                  <a:schemeClr val="dk1"/>
                </a:solidFill>
                <a:latin typeface="Catamaran Light"/>
                <a:ea typeface="Catamaran Light"/>
                <a:cs typeface="Catamaran Light"/>
                <a:sym typeface="Catamaran Light"/>
              </a:rPr>
              <a:t>imperative</a:t>
            </a:r>
            <a:r>
              <a:rPr lang="en" sz="2300">
                <a:solidFill>
                  <a:schemeClr val="dk1"/>
                </a:solidFill>
                <a:latin typeface="Catamaran Light"/>
                <a:ea typeface="Catamaran Light"/>
                <a:cs typeface="Catamaran Light"/>
                <a:sym typeface="Catamaran Light"/>
              </a:rPr>
              <a:t> that once you figure out how you will do each of your actions, you plan out the order in which to execute them.</a:t>
            </a:r>
            <a:endParaRPr sz="2300">
              <a:solidFill>
                <a:schemeClr val="dk1"/>
              </a:solidFill>
              <a:latin typeface="Catamaran Light"/>
              <a:ea typeface="Catamaran Light"/>
              <a:cs typeface="Catamaran Light"/>
              <a:sym typeface="Catamaran Light"/>
            </a:endParaRPr>
          </a:p>
          <a:p>
            <a:pPr indent="-374650" lvl="0" marL="457200" rtl="0" algn="l">
              <a:spcBef>
                <a:spcPts val="0"/>
              </a:spcBef>
              <a:spcAft>
                <a:spcPts val="0"/>
              </a:spcAft>
              <a:buClr>
                <a:schemeClr val="dk1"/>
              </a:buClr>
              <a:buSzPts val="2300"/>
              <a:buFont typeface="Catamaran Light"/>
              <a:buChar char="●"/>
            </a:pPr>
            <a:r>
              <a:rPr lang="en" sz="2300">
                <a:solidFill>
                  <a:schemeClr val="dk1"/>
                </a:solidFill>
                <a:latin typeface="Catamaran Light"/>
                <a:ea typeface="Catamaran Light"/>
                <a:cs typeface="Catamaran Light"/>
                <a:sym typeface="Catamaran Light"/>
              </a:rPr>
              <a:t>More than likely you </a:t>
            </a:r>
            <a:r>
              <a:rPr lang="en" sz="2300">
                <a:solidFill>
                  <a:schemeClr val="dk1"/>
                </a:solidFill>
                <a:latin typeface="Catamaran Light"/>
                <a:ea typeface="Catamaran Light"/>
                <a:cs typeface="Catamaran Light"/>
                <a:sym typeface="Catamaran Light"/>
              </a:rPr>
              <a:t>can't</a:t>
            </a:r>
            <a:r>
              <a:rPr lang="en" sz="2300">
                <a:solidFill>
                  <a:schemeClr val="dk1"/>
                </a:solidFill>
                <a:latin typeface="Catamaran Light"/>
                <a:ea typeface="Catamaran Light"/>
                <a:cs typeface="Catamaran Light"/>
                <a:sym typeface="Catamaran Light"/>
              </a:rPr>
              <a:t> </a:t>
            </a:r>
            <a:r>
              <a:rPr lang="en" sz="2300">
                <a:solidFill>
                  <a:schemeClr val="dk1"/>
                </a:solidFill>
                <a:latin typeface="Catamaran Light"/>
                <a:ea typeface="Catamaran Light"/>
                <a:cs typeface="Catamaran Light"/>
                <a:sym typeface="Catamaran Light"/>
              </a:rPr>
              <a:t>avoid</a:t>
            </a:r>
            <a:r>
              <a:rPr lang="en" sz="2300">
                <a:solidFill>
                  <a:schemeClr val="dk1"/>
                </a:solidFill>
                <a:latin typeface="Catamaran Light"/>
                <a:ea typeface="Catamaran Light"/>
                <a:cs typeface="Catamaran Light"/>
                <a:sym typeface="Catamaran Light"/>
              </a:rPr>
              <a:t> using some intermediate actions but you can make the job much simpler if you have less of them.</a:t>
            </a:r>
            <a:endParaRPr sz="2300">
              <a:solidFill>
                <a:schemeClr val="dk1"/>
              </a:solidFill>
              <a:latin typeface="Catamaran Light"/>
              <a:ea typeface="Catamaran Light"/>
              <a:cs typeface="Catamaran Light"/>
              <a:sym typeface="Catamaran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p38"/>
          <p:cNvSpPr/>
          <p:nvPr/>
        </p:nvSpPr>
        <p:spPr>
          <a:xfrm flipH="1">
            <a:off x="-125" y="0"/>
            <a:ext cx="68529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8"/>
          <p:cNvSpPr txBox="1"/>
          <p:nvPr>
            <p:ph idx="4294967295" type="ctrTitle"/>
          </p:nvPr>
        </p:nvSpPr>
        <p:spPr>
          <a:xfrm>
            <a:off x="419250" y="238650"/>
            <a:ext cx="60102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Designing an Action</a:t>
            </a:r>
            <a:endParaRPr sz="3300">
              <a:solidFill>
                <a:schemeClr val="lt1"/>
              </a:solidFill>
              <a:latin typeface="Livvic"/>
              <a:ea typeface="Livvic"/>
              <a:cs typeface="Livvic"/>
              <a:sym typeface="Livvic"/>
            </a:endParaRPr>
          </a:p>
        </p:txBody>
      </p:sp>
      <p:sp>
        <p:nvSpPr>
          <p:cNvPr id="271" name="Google Shape;271;p38"/>
          <p:cNvSpPr txBox="1"/>
          <p:nvPr/>
        </p:nvSpPr>
        <p:spPr>
          <a:xfrm>
            <a:off x="419250" y="1642500"/>
            <a:ext cx="7813500" cy="30168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74650" lvl="0" marL="457200" rtl="0" algn="l">
              <a:spcBef>
                <a:spcPts val="0"/>
              </a:spcBef>
              <a:spcAft>
                <a:spcPts val="0"/>
              </a:spcAft>
              <a:buClr>
                <a:schemeClr val="dk1"/>
              </a:buClr>
              <a:buSzPts val="2300"/>
              <a:buFont typeface="Catamaran Light"/>
              <a:buChar char="●"/>
            </a:pPr>
            <a:r>
              <a:rPr lang="en" sz="2300">
                <a:solidFill>
                  <a:schemeClr val="dk1"/>
                </a:solidFill>
                <a:latin typeface="Catamaran Light"/>
                <a:ea typeface="Catamaran Light"/>
                <a:cs typeface="Catamaran Light"/>
                <a:sym typeface="Catamaran Light"/>
              </a:rPr>
              <a:t>It may seem difficult to design an action from scratch.</a:t>
            </a:r>
            <a:endParaRPr sz="2300">
              <a:solidFill>
                <a:schemeClr val="dk1"/>
              </a:solidFill>
              <a:latin typeface="Catamaran Light"/>
              <a:ea typeface="Catamaran Light"/>
              <a:cs typeface="Catamaran Light"/>
              <a:sym typeface="Catamaran Light"/>
            </a:endParaRPr>
          </a:p>
          <a:p>
            <a:pPr indent="-374650" lvl="0" marL="457200" rtl="0" algn="l">
              <a:spcBef>
                <a:spcPts val="0"/>
              </a:spcBef>
              <a:spcAft>
                <a:spcPts val="0"/>
              </a:spcAft>
              <a:buClr>
                <a:schemeClr val="dk1"/>
              </a:buClr>
              <a:buSzPts val="2300"/>
              <a:buFont typeface="Catamaran Light"/>
              <a:buChar char="●"/>
            </a:pPr>
            <a:r>
              <a:rPr lang="en" sz="2300">
                <a:solidFill>
                  <a:schemeClr val="dk1"/>
                </a:solidFill>
                <a:latin typeface="Catamaran Light"/>
                <a:ea typeface="Catamaran Light"/>
                <a:cs typeface="Catamaran Light"/>
                <a:sym typeface="Catamaran Light"/>
              </a:rPr>
              <a:t>The key to success is to take inspiration from others.</a:t>
            </a:r>
            <a:endParaRPr sz="2300">
              <a:solidFill>
                <a:schemeClr val="dk1"/>
              </a:solidFill>
              <a:latin typeface="Catamaran Light"/>
              <a:ea typeface="Catamaran Light"/>
              <a:cs typeface="Catamaran Light"/>
              <a:sym typeface="Catamaran Light"/>
            </a:endParaRPr>
          </a:p>
          <a:p>
            <a:pPr indent="-374650" lvl="0" marL="457200" rtl="0" algn="l">
              <a:spcBef>
                <a:spcPts val="0"/>
              </a:spcBef>
              <a:spcAft>
                <a:spcPts val="0"/>
              </a:spcAft>
              <a:buClr>
                <a:schemeClr val="dk1"/>
              </a:buClr>
              <a:buSzPts val="2300"/>
              <a:buFont typeface="Catamaran Light"/>
              <a:buChar char="●"/>
            </a:pPr>
            <a:r>
              <a:rPr lang="en" sz="2300">
                <a:solidFill>
                  <a:schemeClr val="dk1"/>
                </a:solidFill>
                <a:latin typeface="Catamaran Light"/>
                <a:ea typeface="Catamaran Light"/>
                <a:cs typeface="Catamaran Light"/>
                <a:sym typeface="Catamaran Light"/>
              </a:rPr>
              <a:t>People have been making R</a:t>
            </a:r>
            <a:r>
              <a:rPr lang="en" sz="2300">
                <a:solidFill>
                  <a:schemeClr val="dk1"/>
                </a:solidFill>
                <a:latin typeface="Catamaran Light"/>
                <a:ea typeface="Catamaran Light"/>
                <a:cs typeface="Catamaran Light"/>
                <a:sym typeface="Catamaran Light"/>
              </a:rPr>
              <a:t>ube Goldberg-like device for a long time and chances are someone has already made exactly what you're looking for.</a:t>
            </a:r>
            <a:endParaRPr sz="2300">
              <a:solidFill>
                <a:schemeClr val="dk1"/>
              </a:solidFill>
              <a:latin typeface="Catamaran Light"/>
              <a:ea typeface="Catamaran Light"/>
              <a:cs typeface="Catamaran Light"/>
              <a:sym typeface="Catamaran Light"/>
            </a:endParaRPr>
          </a:p>
          <a:p>
            <a:pPr indent="-374650" lvl="0" marL="457200" rtl="0" algn="l">
              <a:spcBef>
                <a:spcPts val="0"/>
              </a:spcBef>
              <a:spcAft>
                <a:spcPts val="0"/>
              </a:spcAft>
              <a:buClr>
                <a:schemeClr val="dk1"/>
              </a:buClr>
              <a:buSzPts val="2300"/>
              <a:buFont typeface="Catamaran Light"/>
              <a:buChar char="●"/>
            </a:pPr>
            <a:r>
              <a:rPr lang="en" sz="2300">
                <a:solidFill>
                  <a:schemeClr val="dk1"/>
                </a:solidFill>
                <a:latin typeface="Catamaran Light"/>
                <a:ea typeface="Catamaran Light"/>
                <a:cs typeface="Catamaran Light"/>
                <a:sym typeface="Catamaran Light"/>
              </a:rPr>
              <a:t>Do your research and find the method that best suits your needs.</a:t>
            </a:r>
            <a:endParaRPr sz="2300">
              <a:solidFill>
                <a:schemeClr val="dk1"/>
              </a:solidFill>
              <a:latin typeface="Catamaran Light"/>
              <a:ea typeface="Catamaran Light"/>
              <a:cs typeface="Catamaran Light"/>
              <a:sym typeface="Catamaran Light"/>
            </a:endParaRPr>
          </a:p>
          <a:p>
            <a:pPr indent="-374650" lvl="0" marL="457200" rtl="0" algn="l">
              <a:spcBef>
                <a:spcPts val="0"/>
              </a:spcBef>
              <a:spcAft>
                <a:spcPts val="0"/>
              </a:spcAft>
              <a:buClr>
                <a:schemeClr val="dk1"/>
              </a:buClr>
              <a:buSzPts val="2300"/>
              <a:buFont typeface="Catamaran Light"/>
              <a:buChar char="●"/>
            </a:pPr>
            <a:r>
              <a:rPr lang="en" sz="2300">
                <a:solidFill>
                  <a:schemeClr val="dk1"/>
                </a:solidFill>
                <a:latin typeface="Catamaran Light"/>
                <a:ea typeface="Catamaran Light"/>
                <a:cs typeface="Catamaran Light"/>
                <a:sym typeface="Catamaran Light"/>
              </a:rPr>
              <a:t>Don’t forget to keep it simple. </a:t>
            </a:r>
            <a:endParaRPr sz="2300">
              <a:solidFill>
                <a:schemeClr val="dk1"/>
              </a:solidFill>
              <a:latin typeface="Catamaran Light"/>
              <a:ea typeface="Catamaran Light"/>
              <a:cs typeface="Catamaran Light"/>
              <a:sym typeface="Catamaran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39"/>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9"/>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278" name="Google Shape;278;p39"/>
          <p:cNvSpPr txBox="1"/>
          <p:nvPr/>
        </p:nvSpPr>
        <p:spPr>
          <a:xfrm>
            <a:off x="419250" y="1485700"/>
            <a:ext cx="5740200" cy="3694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ALWAYS go for reliability over looks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Consistency is key</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Make every action run as smoothly as possible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Make a highly reliable, consistent sand timer</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Make all distances easy to measure!</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Go a little long, don’t cut it too close.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Go back and check the rules often</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Don’t want to get penalized or disqualified for a small error.</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When designing an action, plan out and experiment </a:t>
            </a:r>
            <a:r>
              <a:rPr lang="en" sz="1900">
                <a:solidFill>
                  <a:schemeClr val="dk1"/>
                </a:solidFill>
                <a:latin typeface="Catamaran Light"/>
                <a:ea typeface="Catamaran Light"/>
                <a:cs typeface="Catamaran Light"/>
                <a:sym typeface="Catamaran Light"/>
              </a:rPr>
              <a:t>with the</a:t>
            </a:r>
            <a:r>
              <a:rPr lang="en" sz="1900">
                <a:solidFill>
                  <a:schemeClr val="dk1"/>
                </a:solidFill>
                <a:latin typeface="Catamaran Light"/>
                <a:ea typeface="Catamaran Light"/>
                <a:cs typeface="Catamaran Light"/>
                <a:sym typeface="Catamaran Light"/>
              </a:rPr>
              <a:t> action first. Then implement it into your build.</a:t>
            </a:r>
            <a:endParaRPr sz="1900">
              <a:solidFill>
                <a:schemeClr val="dk1"/>
              </a:solidFill>
              <a:latin typeface="Catamaran Light"/>
              <a:ea typeface="Catamaran Light"/>
              <a:cs typeface="Catamaran Light"/>
              <a:sym typeface="Catamaran Light"/>
            </a:endParaRPr>
          </a:p>
        </p:txBody>
      </p:sp>
      <p:sp>
        <p:nvSpPr>
          <p:cNvPr id="279" name="Google Shape;279;p39"/>
          <p:cNvSpPr txBox="1"/>
          <p:nvPr/>
        </p:nvSpPr>
        <p:spPr>
          <a:xfrm>
            <a:off x="6341450" y="315750"/>
            <a:ext cx="2479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https://www.youtube.com/watch?v=dQganlHJyBk</a:t>
            </a:r>
            <a:r>
              <a:rPr lang="en"/>
              <a:t> </a:t>
            </a:r>
            <a:endParaRPr/>
          </a:p>
        </p:txBody>
      </p:sp>
      <p:pic>
        <p:nvPicPr>
          <p:cNvPr id="280" name="Google Shape;280;p39"/>
          <p:cNvPicPr preferRelativeResize="0"/>
          <p:nvPr/>
        </p:nvPicPr>
        <p:blipFill>
          <a:blip r:embed="rId4">
            <a:alphaModFix/>
          </a:blip>
          <a:stretch>
            <a:fillRect/>
          </a:stretch>
        </p:blipFill>
        <p:spPr>
          <a:xfrm>
            <a:off x="6250350" y="2087625"/>
            <a:ext cx="2790975" cy="24903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0"/>
          <p:cNvSpPr/>
          <p:nvPr/>
        </p:nvSpPr>
        <p:spPr>
          <a:xfrm flipH="1">
            <a:off x="-100" y="0"/>
            <a:ext cx="4568700" cy="66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0"/>
          <p:cNvSpPr/>
          <p:nvPr/>
        </p:nvSpPr>
        <p:spPr>
          <a:xfrm>
            <a:off x="-100" y="2915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0"/>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Yes, Saturn is the ringed one. This planet is a gas giant, and it’s composed mostly of hydrogen and helium</a:t>
            </a:r>
            <a:endParaRPr>
              <a:solidFill>
                <a:schemeClr val="lt1"/>
              </a:solidFill>
            </a:endParaRPr>
          </a:p>
        </p:txBody>
      </p:sp>
      <p:sp>
        <p:nvSpPr>
          <p:cNvPr id="288" name="Google Shape;288;p40"/>
          <p:cNvSpPr txBox="1"/>
          <p:nvPr>
            <p:ph idx="4" type="ctrTitle"/>
          </p:nvPr>
        </p:nvSpPr>
        <p:spPr>
          <a:xfrm>
            <a:off x="631883" y="3331927"/>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SUBWAY STATIONS</a:t>
            </a:r>
            <a:endParaRPr>
              <a:solidFill>
                <a:schemeClr val="lt1"/>
              </a:solidFill>
            </a:endParaRPr>
          </a:p>
        </p:txBody>
      </p:sp>
      <p:sp>
        <p:nvSpPr>
          <p:cNvPr id="289" name="Google Shape;289;p40"/>
          <p:cNvSpPr txBox="1"/>
          <p:nvPr>
            <p:ph type="ctrTitle"/>
          </p:nvPr>
        </p:nvSpPr>
        <p:spPr>
          <a:xfrm>
            <a:off x="257700" y="2461813"/>
            <a:ext cx="4199100" cy="45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u="sng">
                <a:solidFill>
                  <a:schemeClr val="hlink"/>
                </a:solidFill>
                <a:hlinkClick r:id="rId3"/>
              </a:rPr>
              <a:t>https://www.soinc.org/mission-possible-b</a:t>
            </a:r>
            <a:r>
              <a:rPr lang="en" sz="1500"/>
              <a:t> </a:t>
            </a:r>
            <a:endParaRPr sz="1500">
              <a:solidFill>
                <a:schemeClr val="dk1"/>
              </a:solidFill>
            </a:endParaRPr>
          </a:p>
        </p:txBody>
      </p:sp>
      <p:sp>
        <p:nvSpPr>
          <p:cNvPr id="290" name="Google Shape;290;p40"/>
          <p:cNvSpPr/>
          <p:nvPr/>
        </p:nvSpPr>
        <p:spPr>
          <a:xfrm>
            <a:off x="4571900" y="7059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0"/>
          <p:cNvSpPr txBox="1"/>
          <p:nvPr>
            <p:ph type="ctrTitle"/>
          </p:nvPr>
        </p:nvSpPr>
        <p:spPr>
          <a:xfrm>
            <a:off x="171700" y="0"/>
            <a:ext cx="46536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solidFill>
                  <a:schemeClr val="lt1"/>
                </a:solidFill>
              </a:rPr>
              <a:t>Additional Resources</a:t>
            </a:r>
            <a:endParaRPr sz="2600">
              <a:solidFill>
                <a:schemeClr val="lt1"/>
              </a:solidFill>
            </a:endParaRPr>
          </a:p>
        </p:txBody>
      </p:sp>
      <p:sp>
        <p:nvSpPr>
          <p:cNvPr id="292" name="Google Shape;292;p40"/>
          <p:cNvSpPr txBox="1"/>
          <p:nvPr>
            <p:ph type="ctrTitle"/>
          </p:nvPr>
        </p:nvSpPr>
        <p:spPr>
          <a:xfrm>
            <a:off x="170450" y="4740525"/>
            <a:ext cx="4380000" cy="39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u="sng">
                <a:solidFill>
                  <a:schemeClr val="hlink"/>
                </a:solidFill>
                <a:hlinkClick r:id="rId4"/>
              </a:rPr>
              <a:t>https://www.soinc.org/events/rules-corrections</a:t>
            </a:r>
            <a:r>
              <a:rPr lang="en" sz="1400">
                <a:solidFill>
                  <a:schemeClr val="lt1"/>
                </a:solidFill>
              </a:rPr>
              <a:t> </a:t>
            </a:r>
            <a:endParaRPr sz="1400">
              <a:solidFill>
                <a:schemeClr val="lt1"/>
              </a:solidFill>
            </a:endParaRPr>
          </a:p>
        </p:txBody>
      </p:sp>
      <p:sp>
        <p:nvSpPr>
          <p:cNvPr id="293" name="Google Shape;293;p40"/>
          <p:cNvSpPr txBox="1"/>
          <p:nvPr>
            <p:ph type="ctrTitle"/>
          </p:nvPr>
        </p:nvSpPr>
        <p:spPr>
          <a:xfrm>
            <a:off x="4825150" y="2289000"/>
            <a:ext cx="41991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5"/>
              </a:rPr>
              <a:t>https://www.youtube.com/results?search_query=scioly+mission+possible</a:t>
            </a:r>
            <a:r>
              <a:rPr lang="en" sz="1200">
                <a:solidFill>
                  <a:schemeClr val="lt1"/>
                </a:solidFill>
              </a:rPr>
              <a:t> </a:t>
            </a:r>
            <a:endParaRPr sz="1200">
              <a:solidFill>
                <a:schemeClr val="lt1"/>
              </a:solidFill>
            </a:endParaRPr>
          </a:p>
        </p:txBody>
      </p:sp>
      <p:pic>
        <p:nvPicPr>
          <p:cNvPr id="294" name="Google Shape;294;p40"/>
          <p:cNvPicPr preferRelativeResize="0"/>
          <p:nvPr/>
        </p:nvPicPr>
        <p:blipFill>
          <a:blip r:embed="rId6">
            <a:alphaModFix/>
          </a:blip>
          <a:stretch>
            <a:fillRect/>
          </a:stretch>
        </p:blipFill>
        <p:spPr>
          <a:xfrm>
            <a:off x="761013" y="644700"/>
            <a:ext cx="3046475" cy="1914342"/>
          </a:xfrm>
          <a:prstGeom prst="rect">
            <a:avLst/>
          </a:prstGeom>
          <a:noFill/>
          <a:ln>
            <a:noFill/>
          </a:ln>
        </p:spPr>
      </p:pic>
      <p:pic>
        <p:nvPicPr>
          <p:cNvPr id="295" name="Google Shape;295;p40"/>
          <p:cNvPicPr preferRelativeResize="0"/>
          <p:nvPr/>
        </p:nvPicPr>
        <p:blipFill>
          <a:blip r:embed="rId7">
            <a:alphaModFix/>
          </a:blip>
          <a:stretch>
            <a:fillRect/>
          </a:stretch>
        </p:blipFill>
        <p:spPr>
          <a:xfrm>
            <a:off x="808245" y="2948475"/>
            <a:ext cx="2985481" cy="1762800"/>
          </a:xfrm>
          <a:prstGeom prst="rect">
            <a:avLst/>
          </a:prstGeom>
          <a:noFill/>
          <a:ln>
            <a:noFill/>
          </a:ln>
        </p:spPr>
      </p:pic>
      <p:pic>
        <p:nvPicPr>
          <p:cNvPr id="296" name="Google Shape;296;p40"/>
          <p:cNvPicPr preferRelativeResize="0"/>
          <p:nvPr/>
        </p:nvPicPr>
        <p:blipFill>
          <a:blip r:embed="rId8">
            <a:alphaModFix/>
          </a:blip>
          <a:stretch>
            <a:fillRect/>
          </a:stretch>
        </p:blipFill>
        <p:spPr>
          <a:xfrm>
            <a:off x="5219493" y="705902"/>
            <a:ext cx="3273505" cy="1762800"/>
          </a:xfrm>
          <a:prstGeom prst="rect">
            <a:avLst/>
          </a:prstGeom>
          <a:solidFill>
            <a:schemeClr val="accent1"/>
          </a:solidFill>
          <a:ln>
            <a:noFill/>
          </a:ln>
        </p:spPr>
      </p:pic>
      <p:sp>
        <p:nvSpPr>
          <p:cNvPr id="297" name="Google Shape;297;p40"/>
          <p:cNvSpPr txBox="1"/>
          <p:nvPr>
            <p:ph type="ctrTitle"/>
          </p:nvPr>
        </p:nvSpPr>
        <p:spPr>
          <a:xfrm>
            <a:off x="4905900" y="4671613"/>
            <a:ext cx="4199100" cy="45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900" u="sng">
                <a:solidFill>
                  <a:schemeClr val="hlink"/>
                </a:solidFill>
                <a:hlinkClick r:id="rId9"/>
              </a:rPr>
              <a:t>https://www.proquest.com/scholarly-journals/designing-building-rube-goldberg-machine/docview/1844174852/se-2?accountid=11107</a:t>
            </a:r>
            <a:r>
              <a:rPr lang="en" sz="900"/>
              <a:t> </a:t>
            </a:r>
            <a:endParaRPr sz="900">
              <a:solidFill>
                <a:schemeClr val="dk1"/>
              </a:solidFill>
            </a:endParaRPr>
          </a:p>
        </p:txBody>
      </p:sp>
      <p:pic>
        <p:nvPicPr>
          <p:cNvPr id="298" name="Google Shape;298;p40"/>
          <p:cNvPicPr preferRelativeResize="0"/>
          <p:nvPr/>
        </p:nvPicPr>
        <p:blipFill rotWithShape="1">
          <a:blip r:embed="rId10">
            <a:alphaModFix/>
          </a:blip>
          <a:srcRect b="24596" l="0" r="0" t="0"/>
          <a:stretch/>
        </p:blipFill>
        <p:spPr>
          <a:xfrm>
            <a:off x="5956912" y="2948475"/>
            <a:ext cx="1798688" cy="176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31" name="Google Shape;131;p23"/>
          <p:cNvSpPr txBox="1"/>
          <p:nvPr>
            <p:ph type="ctrTitle"/>
          </p:nvPr>
        </p:nvSpPr>
        <p:spPr>
          <a:xfrm>
            <a:off x="2217925" y="802174"/>
            <a:ext cx="2215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RULES SHEET</a:t>
            </a:r>
            <a:endParaRPr sz="1600"/>
          </a:p>
        </p:txBody>
      </p:sp>
      <p:sp>
        <p:nvSpPr>
          <p:cNvPr id="132" name="Google Shape;132;p23"/>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33" name="Google Shape;133;p23"/>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34" name="Google Shape;134;p23"/>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35" name="Google Shape;135;p23"/>
          <p:cNvSpPr txBox="1"/>
          <p:nvPr>
            <p:ph idx="18" type="title"/>
          </p:nvPr>
        </p:nvSpPr>
        <p:spPr>
          <a:xfrm>
            <a:off x="872432" y="39941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05</a:t>
            </a:r>
            <a:endParaRPr>
              <a:solidFill>
                <a:srgbClr val="EFD67E"/>
              </a:solidFill>
            </a:endParaRPr>
          </a:p>
        </p:txBody>
      </p:sp>
      <p:sp>
        <p:nvSpPr>
          <p:cNvPr id="136" name="Google Shape;136;p23"/>
          <p:cNvSpPr/>
          <p:nvPr/>
        </p:nvSpPr>
        <p:spPr>
          <a:xfrm>
            <a:off x="5792025" y="1135225"/>
            <a:ext cx="2519700" cy="2687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37" name="Google Shape;137;p23"/>
          <p:cNvSpPr txBox="1"/>
          <p:nvPr>
            <p:ph type="ctrTitle"/>
          </p:nvPr>
        </p:nvSpPr>
        <p:spPr>
          <a:xfrm>
            <a:off x="5925977" y="2214226"/>
            <a:ext cx="2251800" cy="52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rPr lang="en" sz="2000"/>
              <a:t>[Event-Related Image]</a:t>
            </a:r>
            <a:endParaRPr sz="2000"/>
          </a:p>
        </p:txBody>
      </p:sp>
      <p:sp>
        <p:nvSpPr>
          <p:cNvPr id="138" name="Google Shape;138;p23"/>
          <p:cNvSpPr txBox="1"/>
          <p:nvPr>
            <p:ph type="ctrTitle"/>
          </p:nvPr>
        </p:nvSpPr>
        <p:spPr>
          <a:xfrm>
            <a:off x="2199949" y="2471513"/>
            <a:ext cx="2432400" cy="4347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COMMON PROBLEMS</a:t>
            </a:r>
            <a:endParaRPr sz="1600"/>
          </a:p>
        </p:txBody>
      </p:sp>
      <p:sp>
        <p:nvSpPr>
          <p:cNvPr id="139" name="Google Shape;139;p23"/>
          <p:cNvSpPr txBox="1"/>
          <p:nvPr>
            <p:ph type="ctrTitle"/>
          </p:nvPr>
        </p:nvSpPr>
        <p:spPr>
          <a:xfrm>
            <a:off x="2199950" y="4140875"/>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OTHER FREE RESOURCES</a:t>
            </a:r>
            <a:endParaRPr sz="1600"/>
          </a:p>
        </p:txBody>
      </p:sp>
      <p:sp>
        <p:nvSpPr>
          <p:cNvPr id="140" name="Google Shape;140;p23"/>
          <p:cNvSpPr txBox="1"/>
          <p:nvPr>
            <p:ph type="ctrTitle"/>
          </p:nvPr>
        </p:nvSpPr>
        <p:spPr>
          <a:xfrm>
            <a:off x="2199949" y="1636838"/>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DIFFICULT TOPICS</a:t>
            </a:r>
            <a:endParaRPr sz="1600"/>
          </a:p>
        </p:txBody>
      </p:sp>
      <p:sp>
        <p:nvSpPr>
          <p:cNvPr id="141" name="Google Shape;141;p23"/>
          <p:cNvSpPr txBox="1"/>
          <p:nvPr>
            <p:ph type="ctrTitle"/>
          </p:nvPr>
        </p:nvSpPr>
        <p:spPr>
          <a:xfrm>
            <a:off x="2199950" y="330620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pic>
        <p:nvPicPr>
          <p:cNvPr id="142" name="Google Shape;142;p23"/>
          <p:cNvPicPr preferRelativeResize="0"/>
          <p:nvPr/>
        </p:nvPicPr>
        <p:blipFill rotWithShape="1">
          <a:blip r:embed="rId3">
            <a:alphaModFix/>
          </a:blip>
          <a:srcRect b="0" l="19997" r="13211" t="0"/>
          <a:stretch/>
        </p:blipFill>
        <p:spPr>
          <a:xfrm>
            <a:off x="5352925" y="1098038"/>
            <a:ext cx="3498425" cy="2947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pic>
        <p:nvPicPr>
          <p:cNvPr id="303" name="Google Shape;303;p41"/>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304" name="Google Shape;304;p41"/>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1"/>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306" name="Google Shape;306;p41"/>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307" name="Google Shape;307;p41"/>
          <p:cNvGrpSpPr/>
          <p:nvPr/>
        </p:nvGrpSpPr>
        <p:grpSpPr>
          <a:xfrm>
            <a:off x="4582431" y="2545611"/>
            <a:ext cx="346056" cy="345674"/>
            <a:chOff x="3303268" y="3817349"/>
            <a:chExt cx="346056" cy="345674"/>
          </a:xfrm>
        </p:grpSpPr>
        <p:sp>
          <p:nvSpPr>
            <p:cNvPr id="308" name="Google Shape;308;p41"/>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09" name="Google Shape;309;p41"/>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0" name="Google Shape;310;p41"/>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1" name="Google Shape;311;p41"/>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312" name="Google Shape;312;p41"/>
          <p:cNvGrpSpPr/>
          <p:nvPr/>
        </p:nvGrpSpPr>
        <p:grpSpPr>
          <a:xfrm>
            <a:off x="4582447" y="1968549"/>
            <a:ext cx="346024" cy="345674"/>
            <a:chOff x="4201447" y="3817349"/>
            <a:chExt cx="346024" cy="345674"/>
          </a:xfrm>
        </p:grpSpPr>
        <p:sp>
          <p:nvSpPr>
            <p:cNvPr id="313" name="Google Shape;313;p41"/>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14" name="Google Shape;314;p41"/>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a:t>
            </a:r>
            <a:endParaRPr sz="3300">
              <a:solidFill>
                <a:schemeClr val="lt1"/>
              </a:solidFill>
              <a:latin typeface="Livvic"/>
              <a:ea typeface="Livvic"/>
              <a:cs typeface="Livvic"/>
              <a:sym typeface="Livvic"/>
            </a:endParaRPr>
          </a:p>
        </p:txBody>
      </p:sp>
      <p:pic>
        <p:nvPicPr>
          <p:cNvPr id="149" name="Google Shape;149;p24"/>
          <p:cNvPicPr preferRelativeResize="0"/>
          <p:nvPr/>
        </p:nvPicPr>
        <p:blipFill>
          <a:blip r:embed="rId3">
            <a:alphaModFix/>
          </a:blip>
          <a:stretch>
            <a:fillRect/>
          </a:stretch>
        </p:blipFill>
        <p:spPr>
          <a:xfrm>
            <a:off x="7190099" y="2400326"/>
            <a:ext cx="1742001" cy="2254849"/>
          </a:xfrm>
          <a:prstGeom prst="rect">
            <a:avLst/>
          </a:prstGeom>
          <a:noFill/>
          <a:ln>
            <a:noFill/>
          </a:ln>
        </p:spPr>
      </p:pic>
      <p:pic>
        <p:nvPicPr>
          <p:cNvPr id="150" name="Google Shape;150;p24"/>
          <p:cNvPicPr preferRelativeResize="0"/>
          <p:nvPr/>
        </p:nvPicPr>
        <p:blipFill>
          <a:blip r:embed="rId4">
            <a:alphaModFix/>
          </a:blip>
          <a:stretch>
            <a:fillRect/>
          </a:stretch>
        </p:blipFill>
        <p:spPr>
          <a:xfrm>
            <a:off x="5897856" y="1485700"/>
            <a:ext cx="1742000" cy="2268075"/>
          </a:xfrm>
          <a:prstGeom prst="rect">
            <a:avLst/>
          </a:prstGeom>
          <a:noFill/>
          <a:ln>
            <a:noFill/>
          </a:ln>
        </p:spPr>
      </p:pic>
      <p:pic>
        <p:nvPicPr>
          <p:cNvPr id="151" name="Google Shape;151;p24"/>
          <p:cNvPicPr preferRelativeResize="0"/>
          <p:nvPr/>
        </p:nvPicPr>
        <p:blipFill>
          <a:blip r:embed="rId5">
            <a:alphaModFix/>
          </a:blip>
          <a:stretch>
            <a:fillRect/>
          </a:stretch>
        </p:blipFill>
        <p:spPr>
          <a:xfrm>
            <a:off x="6670100" y="426100"/>
            <a:ext cx="1693187" cy="2188874"/>
          </a:xfrm>
          <a:prstGeom prst="rect">
            <a:avLst/>
          </a:prstGeom>
          <a:noFill/>
          <a:ln>
            <a:noFill/>
          </a:ln>
        </p:spPr>
      </p:pic>
      <p:sp>
        <p:nvSpPr>
          <p:cNvPr id="152" name="Google Shape;152;p24"/>
          <p:cNvSpPr txBox="1"/>
          <p:nvPr/>
        </p:nvSpPr>
        <p:spPr>
          <a:xfrm>
            <a:off x="504300" y="1500850"/>
            <a:ext cx="5294100" cy="35262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Catamaran"/>
              <a:buChar char="●"/>
            </a:pPr>
            <a:r>
              <a:rPr b="1" lang="en" sz="1700">
                <a:solidFill>
                  <a:schemeClr val="dk1"/>
                </a:solidFill>
                <a:latin typeface="Catamaran"/>
                <a:ea typeface="Catamaran"/>
                <a:cs typeface="Catamaran"/>
                <a:sym typeface="Catamaran"/>
              </a:rPr>
              <a:t>What is Mission Possible</a:t>
            </a:r>
            <a:endParaRPr b="1" sz="1700">
              <a:solidFill>
                <a:schemeClr val="dk1"/>
              </a:solidFill>
              <a:latin typeface="Catamaran"/>
              <a:ea typeface="Catamaran"/>
              <a:cs typeface="Catamaran"/>
              <a:sym typeface="Catamaran"/>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Students must design, build, test &amp; document a Rube Goldberg-like device</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Device made up of a series of actions</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Device must run autonomously</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Must complete a specific start and end task</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a:buChar char="●"/>
            </a:pPr>
            <a:r>
              <a:rPr b="1" lang="en" sz="1700">
                <a:solidFill>
                  <a:schemeClr val="dk1"/>
                </a:solidFill>
                <a:latin typeface="Catamaran"/>
                <a:ea typeface="Catamaran"/>
                <a:cs typeface="Catamaran"/>
                <a:sym typeface="Catamaran"/>
              </a:rPr>
              <a:t>What to bring to competition</a:t>
            </a:r>
            <a:endParaRPr b="1" sz="1700">
              <a:solidFill>
                <a:schemeClr val="dk1"/>
              </a:solidFill>
              <a:latin typeface="Catamaran"/>
              <a:ea typeface="Catamaran"/>
              <a:cs typeface="Catamaran"/>
              <a:sym typeface="Catamaran"/>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Your device</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Eye Protection</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Action Sequence Log (ASL)</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Any tools you need to setup or run the device</a:t>
            </a:r>
            <a:endParaRPr sz="1700">
              <a:solidFill>
                <a:schemeClr val="dk1"/>
              </a:solidFill>
              <a:latin typeface="Catamaran Light"/>
              <a:ea typeface="Catamaran Light"/>
              <a:cs typeface="Catamaran Light"/>
              <a:sym typeface="Catamaran Light"/>
            </a:endParaRPr>
          </a:p>
          <a:p>
            <a:pPr indent="-336550" lvl="2" marL="13716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No outlet provided for power tools</a:t>
            </a:r>
            <a:endParaRPr sz="1700">
              <a:solidFill>
                <a:schemeClr val="dk1"/>
              </a:solidFill>
              <a:latin typeface="Catamaran Light"/>
              <a:ea typeface="Catamaran Light"/>
              <a:cs typeface="Catamaran Light"/>
              <a:sym typeface="Catamaran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2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5"/>
          <p:cNvSpPr txBox="1"/>
          <p:nvPr>
            <p:ph idx="4294967295" type="ctrTitle"/>
          </p:nvPr>
        </p:nvSpPr>
        <p:spPr>
          <a:xfrm>
            <a:off x="426075" y="238650"/>
            <a:ext cx="48300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 (Cont)</a:t>
            </a:r>
            <a:endParaRPr sz="3300">
              <a:solidFill>
                <a:schemeClr val="lt1"/>
              </a:solidFill>
              <a:latin typeface="Livvic"/>
              <a:ea typeface="Livvic"/>
              <a:cs typeface="Livvic"/>
              <a:sym typeface="Livvic"/>
            </a:endParaRPr>
          </a:p>
        </p:txBody>
      </p:sp>
      <p:pic>
        <p:nvPicPr>
          <p:cNvPr id="159" name="Google Shape;159;p25"/>
          <p:cNvPicPr preferRelativeResize="0"/>
          <p:nvPr/>
        </p:nvPicPr>
        <p:blipFill>
          <a:blip r:embed="rId3">
            <a:alphaModFix/>
          </a:blip>
          <a:stretch>
            <a:fillRect/>
          </a:stretch>
        </p:blipFill>
        <p:spPr>
          <a:xfrm>
            <a:off x="7190099" y="2400326"/>
            <a:ext cx="1742001" cy="2254849"/>
          </a:xfrm>
          <a:prstGeom prst="rect">
            <a:avLst/>
          </a:prstGeom>
          <a:noFill/>
          <a:ln>
            <a:noFill/>
          </a:ln>
        </p:spPr>
      </p:pic>
      <p:pic>
        <p:nvPicPr>
          <p:cNvPr id="160" name="Google Shape;160;p25"/>
          <p:cNvPicPr preferRelativeResize="0"/>
          <p:nvPr/>
        </p:nvPicPr>
        <p:blipFill>
          <a:blip r:embed="rId4">
            <a:alphaModFix/>
          </a:blip>
          <a:stretch>
            <a:fillRect/>
          </a:stretch>
        </p:blipFill>
        <p:spPr>
          <a:xfrm>
            <a:off x="5897856" y="1485700"/>
            <a:ext cx="1742000" cy="2268075"/>
          </a:xfrm>
          <a:prstGeom prst="rect">
            <a:avLst/>
          </a:prstGeom>
          <a:noFill/>
          <a:ln>
            <a:noFill/>
          </a:ln>
        </p:spPr>
      </p:pic>
      <p:pic>
        <p:nvPicPr>
          <p:cNvPr id="161" name="Google Shape;161;p25"/>
          <p:cNvPicPr preferRelativeResize="0"/>
          <p:nvPr/>
        </p:nvPicPr>
        <p:blipFill>
          <a:blip r:embed="rId5">
            <a:alphaModFix/>
          </a:blip>
          <a:stretch>
            <a:fillRect/>
          </a:stretch>
        </p:blipFill>
        <p:spPr>
          <a:xfrm>
            <a:off x="6670100" y="426100"/>
            <a:ext cx="1693187" cy="2188874"/>
          </a:xfrm>
          <a:prstGeom prst="rect">
            <a:avLst/>
          </a:prstGeom>
          <a:noFill/>
          <a:ln>
            <a:noFill/>
          </a:ln>
        </p:spPr>
      </p:pic>
      <p:sp>
        <p:nvSpPr>
          <p:cNvPr id="162" name="Google Shape;162;p25"/>
          <p:cNvSpPr txBox="1"/>
          <p:nvPr/>
        </p:nvSpPr>
        <p:spPr>
          <a:xfrm>
            <a:off x="273250" y="1485700"/>
            <a:ext cx="5495100" cy="35262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Catamaran"/>
              <a:buChar char="●"/>
            </a:pPr>
            <a:r>
              <a:rPr b="1" lang="en" sz="1700">
                <a:solidFill>
                  <a:schemeClr val="dk1"/>
                </a:solidFill>
                <a:latin typeface="Catamaran"/>
                <a:ea typeface="Catamaran"/>
                <a:cs typeface="Catamaran"/>
                <a:sym typeface="Catamaran"/>
              </a:rPr>
              <a:t>Important Construction Parameters</a:t>
            </a:r>
            <a:endParaRPr b="1" sz="1700">
              <a:solidFill>
                <a:schemeClr val="dk1"/>
              </a:solidFill>
              <a:latin typeface="Catamaran"/>
              <a:ea typeface="Catamaran"/>
              <a:cs typeface="Catamaran"/>
              <a:sym typeface="Catamaran"/>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Must fit within a bounding box of 60 x 60 x 100 cm</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All actions must be visible</a:t>
            </a:r>
            <a:endParaRPr sz="1700">
              <a:solidFill>
                <a:schemeClr val="dk1"/>
              </a:solidFill>
              <a:latin typeface="Catamaran Light"/>
              <a:ea typeface="Catamaran Light"/>
              <a:cs typeface="Catamaran Light"/>
              <a:sym typeface="Catamaran Light"/>
            </a:endParaRPr>
          </a:p>
          <a:p>
            <a:pPr indent="-336550" lvl="2" marL="13716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Top and 2 walls visible (at least)</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Only consecutive actions will be counted</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Each moveable object can only be used by 1 action</a:t>
            </a:r>
            <a:endParaRPr sz="1700">
              <a:solidFill>
                <a:schemeClr val="dk1"/>
              </a:solidFill>
              <a:latin typeface="Catamaran Light"/>
              <a:ea typeface="Catamaran Light"/>
              <a:cs typeface="Catamaran Light"/>
              <a:sym typeface="Catamaran Light"/>
            </a:endParaRPr>
          </a:p>
          <a:p>
            <a:pPr indent="-336550" lvl="2" marL="13716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If the object initiates another action it cannot go further after that</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NO ELECTRICITY of an kind can be used</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No hazardous items allowed</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Nothing may leave the bounding box while the device is running except the final action stop sign</a:t>
            </a:r>
            <a:endParaRPr sz="1700">
              <a:solidFill>
                <a:schemeClr val="dk1"/>
              </a:solidFill>
              <a:latin typeface="Catamaran Light"/>
              <a:ea typeface="Catamaran Light"/>
              <a:cs typeface="Catamaran Light"/>
              <a:sym typeface="Catamaran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2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6"/>
          <p:cNvSpPr txBox="1"/>
          <p:nvPr>
            <p:ph idx="4294967295" type="ctrTitle"/>
          </p:nvPr>
        </p:nvSpPr>
        <p:spPr>
          <a:xfrm>
            <a:off x="426075" y="238650"/>
            <a:ext cx="48300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 (Cont)</a:t>
            </a:r>
            <a:endParaRPr sz="3300">
              <a:solidFill>
                <a:schemeClr val="lt1"/>
              </a:solidFill>
              <a:latin typeface="Livvic"/>
              <a:ea typeface="Livvic"/>
              <a:cs typeface="Livvic"/>
              <a:sym typeface="Livvic"/>
            </a:endParaRPr>
          </a:p>
        </p:txBody>
      </p:sp>
      <p:pic>
        <p:nvPicPr>
          <p:cNvPr id="169" name="Google Shape;169;p26"/>
          <p:cNvPicPr preferRelativeResize="0"/>
          <p:nvPr/>
        </p:nvPicPr>
        <p:blipFill>
          <a:blip r:embed="rId3">
            <a:alphaModFix/>
          </a:blip>
          <a:stretch>
            <a:fillRect/>
          </a:stretch>
        </p:blipFill>
        <p:spPr>
          <a:xfrm>
            <a:off x="7190099" y="2400326"/>
            <a:ext cx="1742001" cy="2254849"/>
          </a:xfrm>
          <a:prstGeom prst="rect">
            <a:avLst/>
          </a:prstGeom>
          <a:noFill/>
          <a:ln>
            <a:noFill/>
          </a:ln>
        </p:spPr>
      </p:pic>
      <p:pic>
        <p:nvPicPr>
          <p:cNvPr id="170" name="Google Shape;170;p26"/>
          <p:cNvPicPr preferRelativeResize="0"/>
          <p:nvPr/>
        </p:nvPicPr>
        <p:blipFill>
          <a:blip r:embed="rId4">
            <a:alphaModFix/>
          </a:blip>
          <a:stretch>
            <a:fillRect/>
          </a:stretch>
        </p:blipFill>
        <p:spPr>
          <a:xfrm>
            <a:off x="5897856" y="1485700"/>
            <a:ext cx="1742000" cy="2268075"/>
          </a:xfrm>
          <a:prstGeom prst="rect">
            <a:avLst/>
          </a:prstGeom>
          <a:noFill/>
          <a:ln>
            <a:noFill/>
          </a:ln>
        </p:spPr>
      </p:pic>
      <p:pic>
        <p:nvPicPr>
          <p:cNvPr id="171" name="Google Shape;171;p26"/>
          <p:cNvPicPr preferRelativeResize="0"/>
          <p:nvPr/>
        </p:nvPicPr>
        <p:blipFill>
          <a:blip r:embed="rId5">
            <a:alphaModFix/>
          </a:blip>
          <a:stretch>
            <a:fillRect/>
          </a:stretch>
        </p:blipFill>
        <p:spPr>
          <a:xfrm>
            <a:off x="6670100" y="426100"/>
            <a:ext cx="1693187" cy="2188874"/>
          </a:xfrm>
          <a:prstGeom prst="rect">
            <a:avLst/>
          </a:prstGeom>
          <a:noFill/>
          <a:ln>
            <a:noFill/>
          </a:ln>
        </p:spPr>
      </p:pic>
      <p:sp>
        <p:nvSpPr>
          <p:cNvPr id="172" name="Google Shape;172;p26"/>
          <p:cNvSpPr txBox="1"/>
          <p:nvPr/>
        </p:nvSpPr>
        <p:spPr>
          <a:xfrm>
            <a:off x="273250" y="1409500"/>
            <a:ext cx="5495100" cy="35262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Catamaran"/>
              <a:buChar char="●"/>
            </a:pPr>
            <a:r>
              <a:rPr b="1" lang="en" sz="1700">
                <a:solidFill>
                  <a:schemeClr val="dk1"/>
                </a:solidFill>
                <a:latin typeface="Catamaran"/>
                <a:ea typeface="Catamaran"/>
                <a:cs typeface="Catamaran"/>
                <a:sym typeface="Catamaran"/>
              </a:rPr>
              <a:t>Easy Points</a:t>
            </a:r>
            <a:endParaRPr b="1" sz="1700">
              <a:solidFill>
                <a:schemeClr val="dk1"/>
              </a:solidFill>
              <a:latin typeface="Catamaran"/>
              <a:ea typeface="Catamaran"/>
              <a:cs typeface="Catamaran"/>
              <a:sym typeface="Catamaran"/>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50 points for </a:t>
            </a:r>
            <a:r>
              <a:rPr lang="en" sz="1700">
                <a:solidFill>
                  <a:schemeClr val="dk1"/>
                </a:solidFill>
                <a:latin typeface="Catamaran Light"/>
                <a:ea typeface="Catamaran Light"/>
                <a:cs typeface="Catamaran Light"/>
                <a:sym typeface="Catamaran Light"/>
              </a:rPr>
              <a:t>setting</a:t>
            </a:r>
            <a:r>
              <a:rPr lang="en" sz="1700">
                <a:solidFill>
                  <a:schemeClr val="dk1"/>
                </a:solidFill>
                <a:latin typeface="Catamaran Light"/>
                <a:ea typeface="Catamaran Light"/>
                <a:cs typeface="Catamaran Light"/>
                <a:sym typeface="Catamaran Light"/>
              </a:rPr>
              <a:t> up within 30 minutes</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100 point for having 2 printed ASL’s in proper format with all actions included and actions labeled on the device</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2 points for every second up to the target operation time.</a:t>
            </a:r>
            <a:endParaRPr sz="1700">
              <a:solidFill>
                <a:schemeClr val="dk1"/>
              </a:solidFill>
              <a:latin typeface="Catamaran Light"/>
              <a:ea typeface="Catamaran Light"/>
              <a:cs typeface="Catamaran Light"/>
              <a:sym typeface="Catamaran Light"/>
            </a:endParaRPr>
          </a:p>
          <a:p>
            <a:pPr indent="-336550" lvl="2" marL="13716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If you go past the target time it starts deducting 2 points per </a:t>
            </a:r>
            <a:r>
              <a:rPr lang="en" sz="1700">
                <a:solidFill>
                  <a:schemeClr val="dk1"/>
                </a:solidFill>
                <a:latin typeface="Catamaran Light"/>
                <a:ea typeface="Catamaran Light"/>
                <a:cs typeface="Catamaran Light"/>
                <a:sym typeface="Catamaran Light"/>
              </a:rPr>
              <a:t>second</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0.1 points for every 0.1 cm under the bounding box dimensions </a:t>
            </a:r>
            <a:endParaRPr sz="1700">
              <a:solidFill>
                <a:schemeClr val="dk1"/>
              </a:solidFill>
              <a:latin typeface="Catamaran Light"/>
              <a:ea typeface="Catamaran Light"/>
              <a:cs typeface="Catamaran Light"/>
              <a:sym typeface="Catamaran Light"/>
            </a:endParaRPr>
          </a:p>
          <a:p>
            <a:pPr indent="-336550" lvl="2" marL="13716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max 90  (30 for each dim)</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75 points for not adjusting while device is running</a:t>
            </a:r>
            <a:endParaRPr sz="1700">
              <a:solidFill>
                <a:schemeClr val="dk1"/>
              </a:solidFill>
              <a:latin typeface="Catamaran Light"/>
              <a:ea typeface="Catamaran Light"/>
              <a:cs typeface="Catamaran Light"/>
              <a:sym typeface="Catamaran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2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txBox="1"/>
          <p:nvPr>
            <p:ph idx="4294967295" type="ctrTitle"/>
          </p:nvPr>
        </p:nvSpPr>
        <p:spPr>
          <a:xfrm>
            <a:off x="426075" y="238650"/>
            <a:ext cx="48300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 (Cont)</a:t>
            </a:r>
            <a:endParaRPr sz="3300">
              <a:solidFill>
                <a:schemeClr val="lt1"/>
              </a:solidFill>
              <a:latin typeface="Livvic"/>
              <a:ea typeface="Livvic"/>
              <a:cs typeface="Livvic"/>
              <a:sym typeface="Livvic"/>
            </a:endParaRPr>
          </a:p>
        </p:txBody>
      </p:sp>
      <p:pic>
        <p:nvPicPr>
          <p:cNvPr id="179" name="Google Shape;179;p27"/>
          <p:cNvPicPr preferRelativeResize="0"/>
          <p:nvPr/>
        </p:nvPicPr>
        <p:blipFill>
          <a:blip r:embed="rId3">
            <a:alphaModFix/>
          </a:blip>
          <a:stretch>
            <a:fillRect/>
          </a:stretch>
        </p:blipFill>
        <p:spPr>
          <a:xfrm>
            <a:off x="7190099" y="2400326"/>
            <a:ext cx="1742001" cy="2254849"/>
          </a:xfrm>
          <a:prstGeom prst="rect">
            <a:avLst/>
          </a:prstGeom>
          <a:noFill/>
          <a:ln>
            <a:noFill/>
          </a:ln>
        </p:spPr>
      </p:pic>
      <p:pic>
        <p:nvPicPr>
          <p:cNvPr id="180" name="Google Shape;180;p27"/>
          <p:cNvPicPr preferRelativeResize="0"/>
          <p:nvPr/>
        </p:nvPicPr>
        <p:blipFill>
          <a:blip r:embed="rId4">
            <a:alphaModFix/>
          </a:blip>
          <a:stretch>
            <a:fillRect/>
          </a:stretch>
        </p:blipFill>
        <p:spPr>
          <a:xfrm>
            <a:off x="5897856" y="1485700"/>
            <a:ext cx="1742000" cy="2268075"/>
          </a:xfrm>
          <a:prstGeom prst="rect">
            <a:avLst/>
          </a:prstGeom>
          <a:noFill/>
          <a:ln>
            <a:noFill/>
          </a:ln>
        </p:spPr>
      </p:pic>
      <p:pic>
        <p:nvPicPr>
          <p:cNvPr id="181" name="Google Shape;181;p27"/>
          <p:cNvPicPr preferRelativeResize="0"/>
          <p:nvPr/>
        </p:nvPicPr>
        <p:blipFill>
          <a:blip r:embed="rId5">
            <a:alphaModFix/>
          </a:blip>
          <a:stretch>
            <a:fillRect/>
          </a:stretch>
        </p:blipFill>
        <p:spPr>
          <a:xfrm>
            <a:off x="6670100" y="426100"/>
            <a:ext cx="1693187" cy="2188874"/>
          </a:xfrm>
          <a:prstGeom prst="rect">
            <a:avLst/>
          </a:prstGeom>
          <a:noFill/>
          <a:ln>
            <a:noFill/>
          </a:ln>
        </p:spPr>
      </p:pic>
      <p:sp>
        <p:nvSpPr>
          <p:cNvPr id="182" name="Google Shape;182;p27"/>
          <p:cNvSpPr txBox="1"/>
          <p:nvPr/>
        </p:nvSpPr>
        <p:spPr>
          <a:xfrm>
            <a:off x="273250" y="1409500"/>
            <a:ext cx="5495100" cy="3526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tamaran"/>
              <a:buChar char="●"/>
            </a:pPr>
            <a:r>
              <a:rPr b="1" lang="en" sz="2000">
                <a:solidFill>
                  <a:schemeClr val="dk1"/>
                </a:solidFill>
                <a:latin typeface="Catamaran"/>
                <a:ea typeface="Catamaran"/>
                <a:cs typeface="Catamaran"/>
                <a:sym typeface="Catamaran"/>
              </a:rPr>
              <a:t>Scorable Actions</a:t>
            </a:r>
            <a:endParaRPr b="1" sz="2000">
              <a:solidFill>
                <a:schemeClr val="dk1"/>
              </a:solidFill>
              <a:latin typeface="Catamaran"/>
              <a:ea typeface="Catamaran"/>
              <a:cs typeface="Catamaran"/>
              <a:sym typeface="Catamaran"/>
            </a:endParaRPr>
          </a:p>
          <a:p>
            <a:pPr indent="-355600" lvl="1" marL="914400" rtl="0" algn="l">
              <a:spcBef>
                <a:spcPts val="0"/>
              </a:spcBef>
              <a:spcAft>
                <a:spcPts val="0"/>
              </a:spcAft>
              <a:buClr>
                <a:schemeClr val="dk1"/>
              </a:buClr>
              <a:buSzPts val="2000"/>
              <a:buFont typeface="Catamaran Light"/>
              <a:buChar char="○"/>
            </a:pPr>
            <a:r>
              <a:rPr lang="en" sz="2000">
                <a:solidFill>
                  <a:schemeClr val="dk1"/>
                </a:solidFill>
                <a:latin typeface="Catamaran Light"/>
                <a:ea typeface="Catamaran Light"/>
                <a:cs typeface="Catamaran Light"/>
                <a:sym typeface="Catamaran Light"/>
              </a:rPr>
              <a:t>12 possible actions outlined in the rulebook</a:t>
            </a:r>
            <a:endParaRPr sz="2000">
              <a:solidFill>
                <a:schemeClr val="dk1"/>
              </a:solidFill>
              <a:latin typeface="Catamaran Light"/>
              <a:ea typeface="Catamaran Light"/>
              <a:cs typeface="Catamaran Light"/>
              <a:sym typeface="Catamaran Light"/>
            </a:endParaRPr>
          </a:p>
          <a:p>
            <a:pPr indent="-355600" lvl="1" marL="914400" rtl="0" algn="l">
              <a:spcBef>
                <a:spcPts val="0"/>
              </a:spcBef>
              <a:spcAft>
                <a:spcPts val="0"/>
              </a:spcAft>
              <a:buClr>
                <a:schemeClr val="dk1"/>
              </a:buClr>
              <a:buSzPts val="2000"/>
              <a:buFont typeface="Catamaran Light"/>
              <a:buChar char="○"/>
            </a:pPr>
            <a:r>
              <a:rPr lang="en" sz="2000">
                <a:solidFill>
                  <a:schemeClr val="dk1"/>
                </a:solidFill>
                <a:latin typeface="Catamaran Light"/>
                <a:ea typeface="Catamaran Light"/>
                <a:cs typeface="Catamaran Light"/>
                <a:sym typeface="Catamaran Light"/>
              </a:rPr>
              <a:t>Each can only count for points once</a:t>
            </a:r>
            <a:endParaRPr sz="2000">
              <a:solidFill>
                <a:schemeClr val="dk1"/>
              </a:solidFill>
              <a:latin typeface="Catamaran Light"/>
              <a:ea typeface="Catamaran Light"/>
              <a:cs typeface="Catamaran Light"/>
              <a:sym typeface="Catamaran Light"/>
            </a:endParaRPr>
          </a:p>
          <a:p>
            <a:pPr indent="-355600" lvl="1" marL="914400" rtl="0" algn="l">
              <a:spcBef>
                <a:spcPts val="0"/>
              </a:spcBef>
              <a:spcAft>
                <a:spcPts val="0"/>
              </a:spcAft>
              <a:buClr>
                <a:schemeClr val="dk1"/>
              </a:buClr>
              <a:buSzPts val="2000"/>
              <a:buFont typeface="Catamaran Light"/>
              <a:buChar char="○"/>
            </a:pPr>
            <a:r>
              <a:rPr lang="en" sz="2000">
                <a:solidFill>
                  <a:schemeClr val="dk1"/>
                </a:solidFill>
                <a:latin typeface="Catamaran Light"/>
                <a:ea typeface="Catamaran Light"/>
                <a:cs typeface="Catamaran Light"/>
                <a:sym typeface="Catamaran Light"/>
              </a:rPr>
              <a:t>All actions specifically listed on the ASL must contribute to the Final Action</a:t>
            </a:r>
            <a:endParaRPr sz="2000">
              <a:solidFill>
                <a:schemeClr val="dk1"/>
              </a:solidFill>
              <a:latin typeface="Catamaran Light"/>
              <a:ea typeface="Catamaran Light"/>
              <a:cs typeface="Catamaran Light"/>
              <a:sym typeface="Catamaran Light"/>
            </a:endParaRPr>
          </a:p>
          <a:p>
            <a:pPr indent="-355600" lvl="1" marL="914400" rtl="0" algn="l">
              <a:spcBef>
                <a:spcPts val="0"/>
              </a:spcBef>
              <a:spcAft>
                <a:spcPts val="0"/>
              </a:spcAft>
              <a:buClr>
                <a:schemeClr val="dk1"/>
              </a:buClr>
              <a:buSzPts val="2000"/>
              <a:buFont typeface="Catamaran Light"/>
              <a:buChar char="○"/>
            </a:pPr>
            <a:r>
              <a:rPr lang="en" sz="2000">
                <a:solidFill>
                  <a:schemeClr val="dk1"/>
                </a:solidFill>
                <a:latin typeface="Catamaran Light"/>
                <a:ea typeface="Catamaran Light"/>
                <a:cs typeface="Catamaran Light"/>
                <a:sym typeface="Catamaran Light"/>
              </a:rPr>
              <a:t>Additional non scoring actions can be put in between scored actions</a:t>
            </a:r>
            <a:endParaRPr sz="2000">
              <a:solidFill>
                <a:schemeClr val="dk1"/>
              </a:solidFill>
              <a:latin typeface="Catamaran Light"/>
              <a:ea typeface="Catamaran Light"/>
              <a:cs typeface="Catamaran Light"/>
              <a:sym typeface="Catamaran Light"/>
            </a:endParaRPr>
          </a:p>
          <a:p>
            <a:pPr indent="-355600" lvl="2" marL="1371600" rtl="0" algn="l">
              <a:spcBef>
                <a:spcPts val="0"/>
              </a:spcBef>
              <a:spcAft>
                <a:spcPts val="0"/>
              </a:spcAft>
              <a:buClr>
                <a:schemeClr val="dk1"/>
              </a:buClr>
              <a:buSzPts val="2000"/>
              <a:buFont typeface="Catamaran Light"/>
              <a:buChar char="■"/>
            </a:pPr>
            <a:r>
              <a:rPr lang="en" sz="2000">
                <a:solidFill>
                  <a:schemeClr val="dk1"/>
                </a:solidFill>
                <a:latin typeface="Catamaran Light"/>
                <a:ea typeface="Catamaran Light"/>
                <a:cs typeface="Catamaran Light"/>
                <a:sym typeface="Catamaran Light"/>
              </a:rPr>
              <a:t>Must also be on ASL.</a:t>
            </a:r>
            <a:endParaRPr sz="2000">
              <a:solidFill>
                <a:schemeClr val="dk1"/>
              </a:solidFill>
              <a:latin typeface="Catamaran Light"/>
              <a:ea typeface="Catamaran Light"/>
              <a:cs typeface="Catamaran Light"/>
              <a:sym typeface="Catamaran Light"/>
            </a:endParaRPr>
          </a:p>
          <a:p>
            <a:pPr indent="-355600" lvl="1" marL="914400" rtl="0" algn="l">
              <a:spcBef>
                <a:spcPts val="0"/>
              </a:spcBef>
              <a:spcAft>
                <a:spcPts val="0"/>
              </a:spcAft>
              <a:buClr>
                <a:schemeClr val="dk1"/>
              </a:buClr>
              <a:buSzPts val="2000"/>
              <a:buFont typeface="Catamaran Light"/>
              <a:buChar char="○"/>
            </a:pPr>
            <a:r>
              <a:rPr lang="en" sz="2000">
                <a:solidFill>
                  <a:schemeClr val="dk1"/>
                </a:solidFill>
                <a:latin typeface="Catamaran Light"/>
                <a:ea typeface="Catamaran Light"/>
                <a:cs typeface="Catamaran Light"/>
                <a:sym typeface="Catamaran Light"/>
              </a:rPr>
              <a:t>Actions can be in any order</a:t>
            </a:r>
            <a:endParaRPr sz="2000">
              <a:solidFill>
                <a:schemeClr val="dk1"/>
              </a:solidFill>
              <a:latin typeface="Catamaran Light"/>
              <a:ea typeface="Catamaran Light"/>
              <a:cs typeface="Catamaran Light"/>
              <a:sym typeface="Catamaran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pic>
        <p:nvPicPr>
          <p:cNvPr id="187" name="Google Shape;187;p28"/>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88" name="Google Shape;188;p28"/>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8"/>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DIFFICULT TOPICS</a:t>
            </a:r>
            <a:endParaRPr>
              <a:solidFill>
                <a:schemeClr val="lt1"/>
              </a:solidFill>
            </a:endParaRPr>
          </a:p>
        </p:txBody>
      </p:sp>
      <p:sp>
        <p:nvSpPr>
          <p:cNvPr id="190" name="Google Shape;190;p28"/>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91" name="Google Shape;191;p28"/>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29"/>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9"/>
          <p:cNvSpPr txBox="1"/>
          <p:nvPr>
            <p:ph idx="4294967295" type="ctrTitle"/>
          </p:nvPr>
        </p:nvSpPr>
        <p:spPr>
          <a:xfrm>
            <a:off x="426075" y="238650"/>
            <a:ext cx="52383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1: Initiating Action</a:t>
            </a:r>
            <a:endParaRPr sz="3300">
              <a:solidFill>
                <a:schemeClr val="lt1"/>
              </a:solidFill>
              <a:latin typeface="Livvic"/>
              <a:ea typeface="Livvic"/>
              <a:cs typeface="Livvic"/>
              <a:sym typeface="Livvic"/>
            </a:endParaRPr>
          </a:p>
        </p:txBody>
      </p:sp>
      <p:sp>
        <p:nvSpPr>
          <p:cNvPr id="198" name="Google Shape;198;p29"/>
          <p:cNvSpPr txBox="1"/>
          <p:nvPr/>
        </p:nvSpPr>
        <p:spPr>
          <a:xfrm>
            <a:off x="419250" y="1485700"/>
            <a:ext cx="8298900" cy="30939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61950" lvl="0" marL="457200" rtl="0" algn="l">
              <a:spcBef>
                <a:spcPts val="0"/>
              </a:spcBef>
              <a:spcAft>
                <a:spcPts val="0"/>
              </a:spcAft>
              <a:buClr>
                <a:schemeClr val="dk1"/>
              </a:buClr>
              <a:buSzPts val="2100"/>
              <a:buFont typeface="Catamaran Light"/>
              <a:buChar char="●"/>
            </a:pPr>
            <a:r>
              <a:rPr lang="en" sz="2100">
                <a:solidFill>
                  <a:schemeClr val="dk1"/>
                </a:solidFill>
                <a:latin typeface="Catamaran Light"/>
                <a:ea typeface="Catamaran Light"/>
                <a:cs typeface="Catamaran Light"/>
                <a:sym typeface="Catamaran Light"/>
              </a:rPr>
              <a:t>Before triggering the next action, a scorable action must complete its own action. Meaning before making any contact with the trigger for the next action. </a:t>
            </a:r>
            <a:endParaRPr sz="2100">
              <a:solidFill>
                <a:schemeClr val="dk1"/>
              </a:solidFill>
              <a:latin typeface="Catamaran Light"/>
              <a:ea typeface="Catamaran Light"/>
              <a:cs typeface="Catamaran Light"/>
              <a:sym typeface="Catamaran Light"/>
            </a:endParaRPr>
          </a:p>
          <a:p>
            <a:pPr indent="-361950" lvl="0" marL="457200" rtl="0" algn="l">
              <a:spcBef>
                <a:spcPts val="0"/>
              </a:spcBef>
              <a:spcAft>
                <a:spcPts val="0"/>
              </a:spcAft>
              <a:buClr>
                <a:schemeClr val="dk1"/>
              </a:buClr>
              <a:buSzPts val="2100"/>
              <a:buFont typeface="Catamaran Light"/>
              <a:buChar char="●"/>
            </a:pPr>
            <a:r>
              <a:rPr lang="en" sz="2100">
                <a:solidFill>
                  <a:schemeClr val="dk1"/>
                </a:solidFill>
                <a:latin typeface="Catamaran Light"/>
                <a:ea typeface="Catamaran Light"/>
                <a:cs typeface="Catamaran Light"/>
                <a:sym typeface="Catamaran Light"/>
              </a:rPr>
              <a:t>For example:</a:t>
            </a:r>
            <a:endParaRPr sz="2100">
              <a:solidFill>
                <a:schemeClr val="dk1"/>
              </a:solidFill>
              <a:latin typeface="Catamaran Light"/>
              <a:ea typeface="Catamaran Light"/>
              <a:cs typeface="Catamaran Light"/>
              <a:sym typeface="Catamaran Light"/>
            </a:endParaRPr>
          </a:p>
          <a:p>
            <a:pPr indent="-361950" lvl="1" marL="914400" rtl="0" algn="l">
              <a:spcBef>
                <a:spcPts val="0"/>
              </a:spcBef>
              <a:spcAft>
                <a:spcPts val="0"/>
              </a:spcAft>
              <a:buClr>
                <a:schemeClr val="dk1"/>
              </a:buClr>
              <a:buSzPts val="2100"/>
              <a:buFont typeface="Catamaran Light"/>
              <a:buChar char="○"/>
            </a:pPr>
            <a:r>
              <a:rPr lang="en" sz="2100">
                <a:solidFill>
                  <a:schemeClr val="dk1"/>
                </a:solidFill>
                <a:latin typeface="Catamaran Light"/>
                <a:ea typeface="Catamaran Light"/>
                <a:cs typeface="Catamaran Light"/>
                <a:sym typeface="Catamaran Light"/>
              </a:rPr>
              <a:t>A lever raises a an object 10 cm </a:t>
            </a:r>
            <a:r>
              <a:rPr lang="en" sz="2100">
                <a:solidFill>
                  <a:schemeClr val="dk1"/>
                </a:solidFill>
                <a:latin typeface="Catamaran Light"/>
                <a:ea typeface="Catamaran Light"/>
                <a:cs typeface="Catamaran Light"/>
                <a:sym typeface="Catamaran Light"/>
              </a:rPr>
              <a:t>vertically</a:t>
            </a:r>
            <a:r>
              <a:rPr lang="en" sz="2100">
                <a:solidFill>
                  <a:schemeClr val="dk1"/>
                </a:solidFill>
                <a:latin typeface="Catamaran Light"/>
                <a:ea typeface="Catamaran Light"/>
                <a:cs typeface="Catamaran Light"/>
                <a:sym typeface="Catamaran Light"/>
              </a:rPr>
              <a:t> before initiating the next action. </a:t>
            </a:r>
            <a:endParaRPr sz="2100">
              <a:solidFill>
                <a:schemeClr val="dk1"/>
              </a:solidFill>
              <a:latin typeface="Catamaran Light"/>
              <a:ea typeface="Catamaran Light"/>
              <a:cs typeface="Catamaran Light"/>
              <a:sym typeface="Catamaran Light"/>
            </a:endParaRPr>
          </a:p>
          <a:p>
            <a:pPr indent="-361950" lvl="1" marL="914400" rtl="0" algn="l">
              <a:spcBef>
                <a:spcPts val="0"/>
              </a:spcBef>
              <a:spcAft>
                <a:spcPts val="0"/>
              </a:spcAft>
              <a:buClr>
                <a:schemeClr val="dk1"/>
              </a:buClr>
              <a:buSzPts val="2100"/>
              <a:buFont typeface="Catamaran Light"/>
              <a:buChar char="○"/>
            </a:pPr>
            <a:r>
              <a:rPr lang="en" sz="2100">
                <a:solidFill>
                  <a:schemeClr val="dk1"/>
                </a:solidFill>
                <a:latin typeface="Catamaran Light"/>
                <a:ea typeface="Catamaran Light"/>
                <a:cs typeface="Catamaran Light"/>
                <a:sym typeface="Catamaran Light"/>
              </a:rPr>
              <a:t>If the object raised by the lever makes contact </a:t>
            </a:r>
            <a:r>
              <a:rPr lang="en" sz="2100">
                <a:solidFill>
                  <a:schemeClr val="dk1"/>
                </a:solidFill>
                <a:latin typeface="Catamaran Light"/>
                <a:ea typeface="Catamaran Light"/>
                <a:cs typeface="Catamaran Light"/>
                <a:sym typeface="Catamaran Light"/>
              </a:rPr>
              <a:t>with the</a:t>
            </a:r>
            <a:r>
              <a:rPr lang="en" sz="2100">
                <a:solidFill>
                  <a:schemeClr val="dk1"/>
                </a:solidFill>
                <a:latin typeface="Catamaran Light"/>
                <a:ea typeface="Catamaran Light"/>
                <a:cs typeface="Catamaran Light"/>
                <a:sym typeface="Catamaran Light"/>
              </a:rPr>
              <a:t> next action before moving 10 cm, then the lever does not count as a scorable action.</a:t>
            </a:r>
            <a:endParaRPr sz="2100">
              <a:solidFill>
                <a:schemeClr val="dk1"/>
              </a:solidFill>
              <a:latin typeface="Catamaran Light"/>
              <a:ea typeface="Catamaran Light"/>
              <a:cs typeface="Catamaran Light"/>
              <a:sym typeface="Catamaran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30"/>
          <p:cNvSpPr/>
          <p:nvPr/>
        </p:nvSpPr>
        <p:spPr>
          <a:xfrm flipH="1">
            <a:off x="-25" y="0"/>
            <a:ext cx="67587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0"/>
          <p:cNvSpPr txBox="1"/>
          <p:nvPr>
            <p:ph idx="4294967295" type="ctrTitle"/>
          </p:nvPr>
        </p:nvSpPr>
        <p:spPr>
          <a:xfrm>
            <a:off x="426075" y="238650"/>
            <a:ext cx="62385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2: Wheel &amp; Axle Action</a:t>
            </a:r>
            <a:endParaRPr sz="3300">
              <a:solidFill>
                <a:schemeClr val="lt1"/>
              </a:solidFill>
              <a:latin typeface="Livvic"/>
              <a:ea typeface="Livvic"/>
              <a:cs typeface="Livvic"/>
              <a:sym typeface="Livvic"/>
            </a:endParaRPr>
          </a:p>
        </p:txBody>
      </p:sp>
      <p:sp>
        <p:nvSpPr>
          <p:cNvPr id="205" name="Google Shape;205;p30"/>
          <p:cNvSpPr txBox="1"/>
          <p:nvPr/>
        </p:nvSpPr>
        <p:spPr>
          <a:xfrm>
            <a:off x="426075" y="1449625"/>
            <a:ext cx="50457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Section 4.d.i.</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Rotate a wheel &amp; axle to raise an object at least 10 cm vertically before the raised object initiates the next action</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More difficult than it looks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Vague description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Open to many </a:t>
            </a:r>
            <a:r>
              <a:rPr lang="en" sz="1900">
                <a:solidFill>
                  <a:schemeClr val="dk1"/>
                </a:solidFill>
                <a:latin typeface="Catamaran Light"/>
                <a:ea typeface="Catamaran Light"/>
                <a:cs typeface="Catamaran Light"/>
                <a:sym typeface="Catamaran Light"/>
              </a:rPr>
              <a:t>different</a:t>
            </a:r>
            <a:r>
              <a:rPr lang="en" sz="1900">
                <a:solidFill>
                  <a:schemeClr val="dk1"/>
                </a:solidFill>
                <a:latin typeface="Catamaran Light"/>
                <a:ea typeface="Catamaran Light"/>
                <a:cs typeface="Catamaran Light"/>
                <a:sym typeface="Catamaran Light"/>
              </a:rPr>
              <a:t> possibilities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Possible action:</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Drop an object into a cup with a string to rotate the axel which in turn turns the wheel and can lift something on spokes.</a:t>
            </a:r>
            <a:endParaRPr sz="1900">
              <a:solidFill>
                <a:schemeClr val="dk1"/>
              </a:solidFill>
              <a:latin typeface="Catamaran Light"/>
              <a:ea typeface="Catamaran Light"/>
              <a:cs typeface="Catamaran Light"/>
              <a:sym typeface="Catamaran Light"/>
            </a:endParaRPr>
          </a:p>
        </p:txBody>
      </p:sp>
      <p:pic>
        <p:nvPicPr>
          <p:cNvPr id="206" name="Google Shape;206;p30"/>
          <p:cNvPicPr preferRelativeResize="0"/>
          <p:nvPr/>
        </p:nvPicPr>
        <p:blipFill>
          <a:blip r:embed="rId3">
            <a:alphaModFix/>
          </a:blip>
          <a:stretch>
            <a:fillRect/>
          </a:stretch>
        </p:blipFill>
        <p:spPr>
          <a:xfrm>
            <a:off x="5699963" y="1449625"/>
            <a:ext cx="3248025" cy="3181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