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Catamaran"/>
      <p:regular r:id="rId19"/>
      <p:bold r:id="rId20"/>
    </p:embeddedFont>
    <p:embeddedFont>
      <p:font typeface="Fira Sans Extra Condensed Medium"/>
      <p:regular r:id="rId21"/>
      <p:bold r:id="rId22"/>
      <p:italic r:id="rId23"/>
      <p:boldItalic r:id="rId24"/>
    </p:embeddedFont>
    <p:embeddedFont>
      <p:font typeface="Livvic"/>
      <p:regular r:id="rId25"/>
      <p:bold r:id="rId26"/>
      <p:italic r:id="rId27"/>
      <p:boldItalic r:id="rId28"/>
    </p:embeddedFont>
    <p:embeddedFont>
      <p:font typeface="Catamaran Light"/>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atamaran-bold.fntdata"/><Relationship Id="rId22" Type="http://schemas.openxmlformats.org/officeDocument/2006/relationships/font" Target="fonts/FiraSansExtraCondensedMedium-bold.fntdata"/><Relationship Id="rId21" Type="http://schemas.openxmlformats.org/officeDocument/2006/relationships/font" Target="fonts/FiraSansExtraCondensedMedium-regular.fntdata"/><Relationship Id="rId24" Type="http://schemas.openxmlformats.org/officeDocument/2006/relationships/font" Target="fonts/FiraSansExtraCondensedMedium-boldItalic.fntdata"/><Relationship Id="rId23" Type="http://schemas.openxmlformats.org/officeDocument/2006/relationships/font" Target="fonts/FiraSansExtraCondensed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vvic-bold.fntdata"/><Relationship Id="rId25" Type="http://schemas.openxmlformats.org/officeDocument/2006/relationships/font" Target="fonts/Livvic-regular.fntdata"/><Relationship Id="rId28" Type="http://schemas.openxmlformats.org/officeDocument/2006/relationships/font" Target="fonts/Livvic-boldItalic.fntdata"/><Relationship Id="rId27" Type="http://schemas.openxmlformats.org/officeDocument/2006/relationships/font" Target="fonts/Livvic-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atamaranLight-regular.fntdata"/><Relationship Id="rId7" Type="http://schemas.openxmlformats.org/officeDocument/2006/relationships/slide" Target="slides/slide3.xml"/><Relationship Id="rId8" Type="http://schemas.openxmlformats.org/officeDocument/2006/relationships/slide" Target="slides/slide4.xml"/><Relationship Id="rId30" Type="http://schemas.openxmlformats.org/officeDocument/2006/relationships/font" Target="fonts/CatamaranLight-bold.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Catamaran-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ea080508e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ea080508e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ea080508e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ea080508e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ea080508e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ea080508e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this section to talk about any strategies you used to navigate the event when you competed. For example, how did you manage your time, how did you organize your notes, how did you split topics up between you and your partner, etc.?</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5158d5a3ec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5158d5a3ec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Here, you can link or mention any online or book resources that helped you in this event when you were a competitor. Try to avoid general resources like scioly wiki, because they probably already are familiar with it.</a:t>
            </a:r>
            <a:endParaRPr b="1" sz="1200">
              <a:solidFill>
                <a:srgbClr val="3C4043"/>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C4043"/>
                </a:solidFill>
              </a:rPr>
              <a:t>For Builds: </a:t>
            </a:r>
            <a:r>
              <a:rPr lang="en" sz="1200">
                <a:solidFill>
                  <a:srgbClr val="3C4043"/>
                </a:solidFill>
              </a:rPr>
              <a:t>Replace</a:t>
            </a:r>
            <a:r>
              <a:rPr i="1" lang="en" sz="1200">
                <a:solidFill>
                  <a:srgbClr val="3C4043"/>
                </a:solidFill>
              </a:rPr>
              <a:t> difficult topics</a:t>
            </a:r>
            <a:r>
              <a:rPr lang="en" sz="1200">
                <a:solidFill>
                  <a:srgbClr val="3C4043"/>
                </a:solidFill>
              </a:rPr>
              <a:t> with </a:t>
            </a:r>
            <a:r>
              <a:rPr i="1" lang="en" sz="1200">
                <a:solidFill>
                  <a:srgbClr val="3C4043"/>
                </a:solidFill>
              </a:rPr>
              <a:t>physical principles</a:t>
            </a:r>
            <a:r>
              <a:rPr lang="en" sz="1200">
                <a:solidFill>
                  <a:srgbClr val="3C4043"/>
                </a:solidFill>
              </a:rPr>
              <a:t> </a:t>
            </a:r>
            <a:r>
              <a:rPr lang="en" sz="1200">
                <a:solidFill>
                  <a:srgbClr val="3C4043"/>
                </a:solidFill>
              </a:rPr>
              <a:t>involved</a:t>
            </a:r>
            <a:r>
              <a:rPr lang="en" sz="1200">
                <a:solidFill>
                  <a:srgbClr val="3C4043"/>
                </a:solidFill>
              </a:rPr>
              <a:t> in the build and replace </a:t>
            </a:r>
            <a:r>
              <a:rPr i="1" lang="en" sz="1200">
                <a:solidFill>
                  <a:srgbClr val="3C4043"/>
                </a:solidFill>
              </a:rPr>
              <a:t>common questions</a:t>
            </a:r>
            <a:r>
              <a:rPr lang="en" sz="1200">
                <a:solidFill>
                  <a:srgbClr val="3C4043"/>
                </a:solidFill>
              </a:rPr>
              <a:t> </a:t>
            </a:r>
            <a:r>
              <a:rPr lang="en" sz="1200">
                <a:solidFill>
                  <a:srgbClr val="3C4043"/>
                </a:solidFill>
              </a:rPr>
              <a:t>with</a:t>
            </a:r>
            <a:r>
              <a:rPr lang="en" sz="1200">
                <a:solidFill>
                  <a:srgbClr val="3C4043"/>
                </a:solidFill>
              </a:rPr>
              <a:t> </a:t>
            </a:r>
            <a:r>
              <a:rPr i="1" lang="en" sz="1200">
                <a:solidFill>
                  <a:srgbClr val="3C4043"/>
                </a:solidFill>
              </a:rPr>
              <a:t>common designs</a:t>
            </a:r>
            <a:endParaRPr i="1" sz="1200">
              <a:solidFill>
                <a:srgbClr val="3C40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a080508e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ea080508e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Feel free to add more topics and make sure that there are plenty of pictures/diagrams!</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3e13d9a7e_0_7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3e13d9a7e_0_7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ea080508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ea080508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scioly.org/wiki/index.php/Metric_Mastery" TargetMode="External"/><Relationship Id="rId4" Type="http://schemas.openxmlformats.org/officeDocument/2006/relationships/hyperlink" Target="https://www.soinc.org/sites/default/files/uploaded_files/METRIC%20UNIT%20TERMS.pdf" TargetMode="External"/><Relationship Id="rId5" Type="http://schemas.openxmlformats.org/officeDocument/2006/relationships/hyperlink" Target="https://quizlet.com/17321411/metric-mastery-flash-cards/" TargetMode="External"/><Relationship Id="rId6" Type="http://schemas.openxmlformats.org/officeDocument/2006/relationships/hyperlink" Target="https://byramhills.libguides.com/ld.php?content_id=79001272" TargetMode="External"/><Relationship Id="rId7" Type="http://schemas.openxmlformats.org/officeDocument/2006/relationships/hyperlink" Target="https://www.soinc.org/sites/default/files/uploaded_files/Metric%20Mastery%20Formulas%20and%20Conversions.pdf" TargetMode="External"/><Relationship Id="rId8" Type="http://schemas.openxmlformats.org/officeDocument/2006/relationships/hyperlink" Target="https://www.cuemath.com/measurement/metric-syste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wikihow.com/Use-Calipers" TargetMode="External"/><Relationship Id="rId4" Type="http://schemas.openxmlformats.org/officeDocument/2006/relationships/hyperlink" Target="https://www.homedepot.com/c/ah/how-to-read-a-micrometer/9ba683603be9fa5395fab901acccfe1e" TargetMode="External"/><Relationship Id="rId5" Type="http://schemas.openxmlformats.org/officeDocument/2006/relationships/hyperlink" Target="https://www.youtube.com/watch?v=n1efCd3AF1o" TargetMode="External"/><Relationship Id="rId6" Type="http://schemas.openxmlformats.org/officeDocument/2006/relationships/hyperlink" Target="https://www.canfortlab.com/Adjustment-usage-and-maintenance-of-double-beam-balance-n22.html" TargetMode="External"/><Relationship Id="rId7" Type="http://schemas.openxmlformats.org/officeDocument/2006/relationships/hyperlink" Target="https://en.wikipedia.org/wiki/Eureka_(word)" TargetMode="External"/><Relationship Id="rId8" Type="http://schemas.openxmlformats.org/officeDocument/2006/relationships/hyperlink" Target="https://www.vanderbilt.edu/AnS/Chemistry/courses/chem104/experiment1/volumetric/volumetric2.htm#:~:text=The%20Meniscus&amp;text=When%20observing%20a%20volume%20of,liquid%20is%20called%20the%20menisc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p:txBody>
      </p:sp>
      <p:sp>
        <p:nvSpPr>
          <p:cNvPr id="122" name="Google Shape;122;p22"/>
          <p:cNvSpPr txBox="1"/>
          <p:nvPr>
            <p:ph type="ctrTitle"/>
          </p:nvPr>
        </p:nvSpPr>
        <p:spPr>
          <a:xfrm>
            <a:off x="687650" y="918025"/>
            <a:ext cx="5033700" cy="16623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solidFill>
                  <a:schemeClr val="lt1"/>
                </a:solidFill>
              </a:rPr>
              <a:t>Metric </a:t>
            </a:r>
            <a:endParaRPr>
              <a:solidFill>
                <a:schemeClr val="lt1"/>
              </a:solidFill>
            </a:endParaRPr>
          </a:p>
          <a:p>
            <a:pPr indent="0" lvl="0" marL="0" rtl="0" algn="l">
              <a:spcBef>
                <a:spcPts val="0"/>
              </a:spcBef>
              <a:spcAft>
                <a:spcPts val="0"/>
              </a:spcAft>
              <a:buNone/>
            </a:pPr>
            <a:r>
              <a:rPr lang="en">
                <a:solidFill>
                  <a:schemeClr val="lt1"/>
                </a:solidFill>
              </a:rPr>
              <a:t>Mastery</a:t>
            </a:r>
            <a:endParaRPr>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B </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31"/>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1"/>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2</a:t>
            </a:r>
            <a:endParaRPr sz="3300">
              <a:solidFill>
                <a:schemeClr val="lt1"/>
              </a:solidFill>
              <a:latin typeface="Livvic"/>
              <a:ea typeface="Livvic"/>
              <a:cs typeface="Livvic"/>
              <a:sym typeface="Livvic"/>
            </a:endParaRPr>
          </a:p>
        </p:txBody>
      </p:sp>
      <p:sp>
        <p:nvSpPr>
          <p:cNvPr id="207" name="Google Shape;207;p31"/>
          <p:cNvSpPr txBox="1"/>
          <p:nvPr/>
        </p:nvSpPr>
        <p:spPr>
          <a:xfrm>
            <a:off x="419250" y="1485700"/>
            <a:ext cx="8298900" cy="477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Measure the mass of the Godzilla figure</a:t>
            </a:r>
            <a:endParaRPr sz="1900">
              <a:solidFill>
                <a:schemeClr val="dk1"/>
              </a:solidFill>
              <a:latin typeface="Catamaran Light"/>
              <a:ea typeface="Catamaran Light"/>
              <a:cs typeface="Catamaran Light"/>
              <a:sym typeface="Catamaran Light"/>
            </a:endParaRPr>
          </a:p>
        </p:txBody>
      </p:sp>
      <p:pic>
        <p:nvPicPr>
          <p:cNvPr id="208" name="Google Shape;208;p31"/>
          <p:cNvPicPr preferRelativeResize="0"/>
          <p:nvPr/>
        </p:nvPicPr>
        <p:blipFill>
          <a:blip r:embed="rId3">
            <a:alphaModFix/>
          </a:blip>
          <a:stretch>
            <a:fillRect/>
          </a:stretch>
        </p:blipFill>
        <p:spPr>
          <a:xfrm>
            <a:off x="2537863" y="2069300"/>
            <a:ext cx="4068265" cy="287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p3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2"/>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3</a:t>
            </a:r>
            <a:endParaRPr sz="3300">
              <a:solidFill>
                <a:schemeClr val="lt1"/>
              </a:solidFill>
              <a:latin typeface="Livvic"/>
              <a:ea typeface="Livvic"/>
              <a:cs typeface="Livvic"/>
              <a:sym typeface="Livvic"/>
            </a:endParaRPr>
          </a:p>
        </p:txBody>
      </p:sp>
      <p:sp>
        <p:nvSpPr>
          <p:cNvPr id="215" name="Google Shape;215;p32"/>
          <p:cNvSpPr txBox="1"/>
          <p:nvPr/>
        </p:nvSpPr>
        <p:spPr>
          <a:xfrm>
            <a:off x="419250" y="1485700"/>
            <a:ext cx="8298900" cy="477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Area of a notecard in giga meters</a:t>
            </a:r>
            <a:r>
              <a:rPr baseline="30000" lang="en" sz="1900">
                <a:solidFill>
                  <a:schemeClr val="dk1"/>
                </a:solidFill>
                <a:latin typeface="Catamaran Light"/>
                <a:ea typeface="Catamaran Light"/>
                <a:cs typeface="Catamaran Light"/>
                <a:sym typeface="Catamaran Light"/>
              </a:rPr>
              <a:t>2</a:t>
            </a:r>
            <a:endParaRPr sz="1900">
              <a:solidFill>
                <a:schemeClr val="dk1"/>
              </a:solidFill>
              <a:latin typeface="Catamaran Light"/>
              <a:ea typeface="Catamaran Light"/>
              <a:cs typeface="Catamaran Light"/>
              <a:sym typeface="Catamaran Light"/>
            </a:endParaRPr>
          </a:p>
        </p:txBody>
      </p:sp>
      <p:pic>
        <p:nvPicPr>
          <p:cNvPr id="216" name="Google Shape;216;p32"/>
          <p:cNvPicPr preferRelativeResize="0"/>
          <p:nvPr/>
        </p:nvPicPr>
        <p:blipFill>
          <a:blip r:embed="rId3">
            <a:alphaModFix/>
          </a:blip>
          <a:stretch>
            <a:fillRect/>
          </a:stretch>
        </p:blipFill>
        <p:spPr>
          <a:xfrm>
            <a:off x="3130700" y="2087625"/>
            <a:ext cx="2876001" cy="2876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3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3"/>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Tips from a Veteran</a:t>
            </a:r>
            <a:endParaRPr sz="3300">
              <a:solidFill>
                <a:schemeClr val="lt1"/>
              </a:solidFill>
              <a:latin typeface="Livvic"/>
              <a:ea typeface="Livvic"/>
              <a:cs typeface="Livvic"/>
              <a:sym typeface="Livvic"/>
            </a:endParaRPr>
          </a:p>
        </p:txBody>
      </p:sp>
      <p:sp>
        <p:nvSpPr>
          <p:cNvPr id="223" name="Google Shape;223;p33"/>
          <p:cNvSpPr txBox="1"/>
          <p:nvPr/>
        </p:nvSpPr>
        <p:spPr>
          <a:xfrm>
            <a:off x="419250" y="1485700"/>
            <a:ext cx="82989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Make quizlets to study and test your partner!</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What are things you need to memorize? (Metric prefixes, formulas)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What are things you need to </a:t>
            </a:r>
            <a:r>
              <a:rPr lang="en" sz="1900">
                <a:solidFill>
                  <a:schemeClr val="dk1"/>
                </a:solidFill>
                <a:latin typeface="Catamaran Light"/>
                <a:ea typeface="Catamaran Light"/>
                <a:cs typeface="Catamaran Light"/>
                <a:sym typeface="Catamaran Light"/>
              </a:rPr>
              <a:t>practice</a:t>
            </a:r>
            <a:r>
              <a:rPr lang="en" sz="1900">
                <a:solidFill>
                  <a:schemeClr val="dk1"/>
                </a:solidFill>
                <a:latin typeface="Catamaran Light"/>
                <a:ea typeface="Catamaran Light"/>
                <a:cs typeface="Catamaran Light"/>
                <a:sym typeface="Catamaran Light"/>
              </a:rPr>
              <a:t>? (Getting a feel for estimations)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Go </a:t>
            </a:r>
            <a:r>
              <a:rPr lang="en" sz="1900">
                <a:solidFill>
                  <a:schemeClr val="dk1"/>
                </a:solidFill>
                <a:latin typeface="Catamaran Light"/>
                <a:ea typeface="Catamaran Light"/>
                <a:cs typeface="Catamaran Light"/>
                <a:sym typeface="Catamaran Light"/>
              </a:rPr>
              <a:t>through</a:t>
            </a:r>
            <a:r>
              <a:rPr lang="en" sz="1900">
                <a:solidFill>
                  <a:schemeClr val="dk1"/>
                </a:solidFill>
                <a:latin typeface="Catamaran Light"/>
                <a:ea typeface="Catamaran Light"/>
                <a:cs typeface="Catamaran Light"/>
                <a:sym typeface="Catamaran Light"/>
              </a:rPr>
              <a:t> “practice rounds” of the event</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How will you and your partner work together?</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Could you work more efficiently is one person was responsible for measuring, while the other for doing math?</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Who will study for which topic?</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Precision is key!</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4"/>
          <p:cNvSpPr/>
          <p:nvPr/>
        </p:nvSpPr>
        <p:spPr>
          <a:xfrm flipH="1">
            <a:off x="-100" y="0"/>
            <a:ext cx="4568700" cy="669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4"/>
          <p:cNvSpPr/>
          <p:nvPr/>
        </p:nvSpPr>
        <p:spPr>
          <a:xfrm>
            <a:off x="4568700" y="669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4"/>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Yes, Saturn is the ringed one. This planet is a gas giant, and it’s composed mostly of hydrogen and helium</a:t>
            </a:r>
            <a:endParaRPr>
              <a:solidFill>
                <a:schemeClr val="lt1"/>
              </a:solidFill>
            </a:endParaRPr>
          </a:p>
        </p:txBody>
      </p:sp>
      <p:sp>
        <p:nvSpPr>
          <p:cNvPr id="231" name="Google Shape;231;p34"/>
          <p:cNvSpPr txBox="1"/>
          <p:nvPr>
            <p:ph idx="4" type="ctrTitle"/>
          </p:nvPr>
        </p:nvSpPr>
        <p:spPr>
          <a:xfrm>
            <a:off x="631883" y="3331927"/>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SUBWAY STATIONS</a:t>
            </a:r>
            <a:endParaRPr>
              <a:solidFill>
                <a:schemeClr val="lt1"/>
              </a:solidFill>
            </a:endParaRPr>
          </a:p>
        </p:txBody>
      </p:sp>
      <p:sp>
        <p:nvSpPr>
          <p:cNvPr id="232" name="Google Shape;232;p34"/>
          <p:cNvSpPr txBox="1"/>
          <p:nvPr>
            <p:ph type="ctrTitle"/>
          </p:nvPr>
        </p:nvSpPr>
        <p:spPr>
          <a:xfrm>
            <a:off x="1217775" y="1354775"/>
            <a:ext cx="2871300" cy="126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u="sng">
                <a:solidFill>
                  <a:srgbClr val="0000FF"/>
                </a:solidFill>
                <a:hlinkClick r:id="rId3">
                  <a:extLst>
                    <a:ext uri="{A12FA001-AC4F-418D-AE19-62706E023703}">
                      <ahyp:hlinkClr val="tx"/>
                    </a:ext>
                  </a:extLst>
                </a:hlinkClick>
              </a:rPr>
              <a:t>Sci Oly Metric Mastery Wiki</a:t>
            </a:r>
            <a:endParaRPr sz="2200">
              <a:solidFill>
                <a:srgbClr val="0000FF"/>
              </a:solidFill>
            </a:endParaRPr>
          </a:p>
          <a:p>
            <a:pPr indent="0" lvl="0" marL="0" rtl="0" algn="l">
              <a:spcBef>
                <a:spcPts val="0"/>
              </a:spcBef>
              <a:spcAft>
                <a:spcPts val="0"/>
              </a:spcAft>
              <a:buNone/>
            </a:pPr>
            <a:r>
              <a:t/>
            </a:r>
            <a:endParaRPr sz="2200">
              <a:solidFill>
                <a:srgbClr val="0000FF"/>
              </a:solidFill>
            </a:endParaRPr>
          </a:p>
          <a:p>
            <a:pPr indent="0" lvl="0" marL="0" rtl="0" algn="l">
              <a:spcBef>
                <a:spcPts val="0"/>
              </a:spcBef>
              <a:spcAft>
                <a:spcPts val="0"/>
              </a:spcAft>
              <a:buNone/>
            </a:pPr>
            <a:r>
              <a:rPr lang="en" sz="2200" u="sng">
                <a:solidFill>
                  <a:srgbClr val="0000FF"/>
                </a:solidFill>
                <a:hlinkClick r:id="rId4">
                  <a:extLst>
                    <a:ext uri="{A12FA001-AC4F-418D-AE19-62706E023703}">
                      <ahyp:hlinkClr val="tx"/>
                    </a:ext>
                  </a:extLst>
                </a:hlinkClick>
              </a:rPr>
              <a:t>Metric Units of Measurement</a:t>
            </a:r>
            <a:endParaRPr sz="2200">
              <a:solidFill>
                <a:srgbClr val="0000FF"/>
              </a:solidFill>
            </a:endParaRPr>
          </a:p>
        </p:txBody>
      </p:sp>
      <p:sp>
        <p:nvSpPr>
          <p:cNvPr id="233" name="Google Shape;233;p34"/>
          <p:cNvSpPr/>
          <p:nvPr/>
        </p:nvSpPr>
        <p:spPr>
          <a:xfrm>
            <a:off x="0" y="2915700"/>
            <a:ext cx="4568700" cy="2227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4"/>
          <p:cNvSpPr txBox="1"/>
          <p:nvPr>
            <p:ph type="ctrTitle"/>
          </p:nvPr>
        </p:nvSpPr>
        <p:spPr>
          <a:xfrm>
            <a:off x="171700" y="0"/>
            <a:ext cx="46167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solidFill>
                  <a:schemeClr val="lt1"/>
                </a:solidFill>
              </a:rPr>
              <a:t>Additional Resources</a:t>
            </a:r>
            <a:endParaRPr sz="2600">
              <a:solidFill>
                <a:schemeClr val="lt1"/>
              </a:solidFill>
            </a:endParaRPr>
          </a:p>
        </p:txBody>
      </p:sp>
      <p:sp>
        <p:nvSpPr>
          <p:cNvPr id="235" name="Google Shape;235;p34"/>
          <p:cNvSpPr txBox="1"/>
          <p:nvPr>
            <p:ph type="ctrTitle"/>
          </p:nvPr>
        </p:nvSpPr>
        <p:spPr>
          <a:xfrm>
            <a:off x="1217775" y="370725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u="sng">
                <a:solidFill>
                  <a:srgbClr val="0000FF"/>
                </a:solidFill>
                <a:hlinkClick r:id="rId5">
                  <a:extLst>
                    <a:ext uri="{A12FA001-AC4F-418D-AE19-62706E023703}">
                      <ahyp:hlinkClr val="tx"/>
                    </a:ext>
                  </a:extLst>
                </a:hlinkClick>
              </a:rPr>
              <a:t>Example Metric Mastery Quizlet</a:t>
            </a:r>
            <a:endParaRPr sz="2200">
              <a:solidFill>
                <a:srgbClr val="0000FF"/>
              </a:solidFill>
            </a:endParaRPr>
          </a:p>
        </p:txBody>
      </p:sp>
      <p:sp>
        <p:nvSpPr>
          <p:cNvPr id="236" name="Google Shape;236;p34"/>
          <p:cNvSpPr txBox="1"/>
          <p:nvPr>
            <p:ph type="ctrTitle"/>
          </p:nvPr>
        </p:nvSpPr>
        <p:spPr>
          <a:xfrm>
            <a:off x="5893800" y="3615100"/>
            <a:ext cx="2871300" cy="1088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u="sng">
                <a:solidFill>
                  <a:srgbClr val="0000FF"/>
                </a:solidFill>
                <a:hlinkClick r:id="rId6">
                  <a:extLst>
                    <a:ext uri="{A12FA001-AC4F-418D-AE19-62706E023703}">
                      <ahyp:hlinkClr val="tx"/>
                    </a:ext>
                  </a:extLst>
                </a:hlinkClick>
              </a:rPr>
              <a:t>Example Metric Mastery Exam</a:t>
            </a:r>
            <a:endParaRPr sz="2200">
              <a:solidFill>
                <a:srgbClr val="0000FF"/>
              </a:solidFill>
            </a:endParaRPr>
          </a:p>
          <a:p>
            <a:pPr indent="0" lvl="0" marL="0" rtl="0" algn="l">
              <a:spcBef>
                <a:spcPts val="0"/>
              </a:spcBef>
              <a:spcAft>
                <a:spcPts val="0"/>
              </a:spcAft>
              <a:buNone/>
            </a:pPr>
            <a:r>
              <a:t/>
            </a:r>
            <a:endParaRPr sz="2200">
              <a:solidFill>
                <a:srgbClr val="0000FF"/>
              </a:solidFill>
            </a:endParaRPr>
          </a:p>
          <a:p>
            <a:pPr indent="0" lvl="0" marL="0" rtl="0" algn="l">
              <a:spcBef>
                <a:spcPts val="0"/>
              </a:spcBef>
              <a:spcAft>
                <a:spcPts val="0"/>
              </a:spcAft>
              <a:buNone/>
            </a:pPr>
            <a:r>
              <a:rPr lang="en" sz="2200" u="sng">
                <a:solidFill>
                  <a:srgbClr val="0000FF"/>
                </a:solidFill>
                <a:hlinkClick r:id="rId7">
                  <a:extLst>
                    <a:ext uri="{A12FA001-AC4F-418D-AE19-62706E023703}">
                      <ahyp:hlinkClr val="tx"/>
                    </a:ext>
                  </a:extLst>
                </a:hlinkClick>
              </a:rPr>
              <a:t>Formulas</a:t>
            </a:r>
            <a:endParaRPr sz="2200">
              <a:solidFill>
                <a:srgbClr val="0000FF"/>
              </a:solidFill>
            </a:endParaRPr>
          </a:p>
        </p:txBody>
      </p:sp>
      <p:sp>
        <p:nvSpPr>
          <p:cNvPr id="237" name="Google Shape;237;p34"/>
          <p:cNvSpPr txBox="1"/>
          <p:nvPr>
            <p:ph type="ctrTitle"/>
          </p:nvPr>
        </p:nvSpPr>
        <p:spPr>
          <a:xfrm>
            <a:off x="5824450" y="1461250"/>
            <a:ext cx="2871300" cy="644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200" u="sng">
                <a:solidFill>
                  <a:srgbClr val="0000FF"/>
                </a:solidFill>
                <a:hlinkClick r:id="rId8">
                  <a:extLst>
                    <a:ext uri="{A12FA001-AC4F-418D-AE19-62706E023703}">
                      <ahyp:hlinkClr val="tx"/>
                    </a:ext>
                  </a:extLst>
                </a:hlinkClick>
              </a:rPr>
              <a:t>CueMath Website on Metric System</a:t>
            </a:r>
            <a:endParaRPr sz="2200">
              <a:solidFill>
                <a:srgbClr val="0000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pic>
        <p:nvPicPr>
          <p:cNvPr id="242" name="Google Shape;242;p35"/>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243" name="Google Shape;243;p35"/>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5"/>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245" name="Google Shape;245;p35"/>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46" name="Google Shape;246;p35"/>
          <p:cNvGrpSpPr/>
          <p:nvPr/>
        </p:nvGrpSpPr>
        <p:grpSpPr>
          <a:xfrm>
            <a:off x="4582431" y="2545611"/>
            <a:ext cx="346056" cy="345674"/>
            <a:chOff x="3303268" y="3817349"/>
            <a:chExt cx="346056" cy="345674"/>
          </a:xfrm>
        </p:grpSpPr>
        <p:sp>
          <p:nvSpPr>
            <p:cNvPr id="247" name="Google Shape;247;p35"/>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8" name="Google Shape;248;p35"/>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9" name="Google Shape;249;p35"/>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0" name="Google Shape;250;p35"/>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251" name="Google Shape;251;p35"/>
          <p:cNvGrpSpPr/>
          <p:nvPr/>
        </p:nvGrpSpPr>
        <p:grpSpPr>
          <a:xfrm>
            <a:off x="4582447" y="1968549"/>
            <a:ext cx="346024" cy="345674"/>
            <a:chOff x="4201447" y="3817349"/>
            <a:chExt cx="346024" cy="345674"/>
          </a:xfrm>
        </p:grpSpPr>
        <p:sp>
          <p:nvSpPr>
            <p:cNvPr id="252" name="Google Shape;252;p35"/>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53" name="Google Shape;253;p35"/>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1" name="Google Shape;131;p23"/>
          <p:cNvSpPr txBox="1"/>
          <p:nvPr>
            <p:ph type="ctrTitle"/>
          </p:nvPr>
        </p:nvSpPr>
        <p:spPr>
          <a:xfrm>
            <a:off x="2217925" y="802174"/>
            <a:ext cx="2215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RULES SHEET</a:t>
            </a:r>
            <a:endParaRPr sz="1600"/>
          </a:p>
        </p:txBody>
      </p:sp>
      <p:sp>
        <p:nvSpPr>
          <p:cNvPr id="132" name="Google Shape;132;p23"/>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3" name="Google Shape;133;p23"/>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4" name="Google Shape;134;p23"/>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35" name="Google Shape;135;p23"/>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36" name="Google Shape;136;p23"/>
          <p:cNvSpPr txBox="1"/>
          <p:nvPr>
            <p:ph type="ctrTitle"/>
          </p:nvPr>
        </p:nvSpPr>
        <p:spPr>
          <a:xfrm>
            <a:off x="2199949" y="2471513"/>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COMMON QUESTIONS</a:t>
            </a:r>
            <a:endParaRPr sz="1600"/>
          </a:p>
        </p:txBody>
      </p:sp>
      <p:sp>
        <p:nvSpPr>
          <p:cNvPr id="137" name="Google Shape;137;p23"/>
          <p:cNvSpPr txBox="1"/>
          <p:nvPr>
            <p:ph type="ctrTitle"/>
          </p:nvPr>
        </p:nvSpPr>
        <p:spPr>
          <a:xfrm>
            <a:off x="2199950" y="4140875"/>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OTHER FREE RESOURCES</a:t>
            </a:r>
            <a:endParaRPr sz="1600"/>
          </a:p>
        </p:txBody>
      </p:sp>
      <p:sp>
        <p:nvSpPr>
          <p:cNvPr id="138" name="Google Shape;138;p23"/>
          <p:cNvSpPr txBox="1"/>
          <p:nvPr>
            <p:ph type="ctrTitle"/>
          </p:nvPr>
        </p:nvSpPr>
        <p:spPr>
          <a:xfrm>
            <a:off x="2199949" y="1636838"/>
            <a:ext cx="2432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DIFFICULT TOPICS</a:t>
            </a:r>
            <a:endParaRPr sz="1600"/>
          </a:p>
        </p:txBody>
      </p:sp>
      <p:sp>
        <p:nvSpPr>
          <p:cNvPr id="139" name="Google Shape;139;p23"/>
          <p:cNvSpPr txBox="1"/>
          <p:nvPr>
            <p:ph type="ctrTitle"/>
          </p:nvPr>
        </p:nvSpPr>
        <p:spPr>
          <a:xfrm>
            <a:off x="2199950" y="330620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TIPS FROM A VETERAN</a:t>
            </a:r>
            <a:endParaRPr sz="1600"/>
          </a:p>
        </p:txBody>
      </p:sp>
      <p:pic>
        <p:nvPicPr>
          <p:cNvPr id="140" name="Google Shape;140;p23"/>
          <p:cNvPicPr preferRelativeResize="0"/>
          <p:nvPr/>
        </p:nvPicPr>
        <p:blipFill>
          <a:blip r:embed="rId3">
            <a:alphaModFix/>
          </a:blip>
          <a:stretch>
            <a:fillRect/>
          </a:stretch>
        </p:blipFill>
        <p:spPr>
          <a:xfrm>
            <a:off x="5403575" y="1490150"/>
            <a:ext cx="3266744" cy="165047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The Rules Sheet</a:t>
            </a:r>
            <a:endParaRPr sz="3300">
              <a:solidFill>
                <a:schemeClr val="lt1"/>
              </a:solidFill>
              <a:latin typeface="Livvic"/>
              <a:ea typeface="Livvic"/>
              <a:cs typeface="Livvic"/>
              <a:sym typeface="Livvic"/>
            </a:endParaRPr>
          </a:p>
        </p:txBody>
      </p:sp>
      <p:sp>
        <p:nvSpPr>
          <p:cNvPr id="147" name="Google Shape;147;p24"/>
          <p:cNvSpPr txBox="1"/>
          <p:nvPr/>
        </p:nvSpPr>
        <p:spPr>
          <a:xfrm>
            <a:off x="419250" y="1485700"/>
            <a:ext cx="54786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Event has 3 parts: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a:buAutoNum type="arabicPeriod"/>
            </a:pPr>
            <a:r>
              <a:rPr b="1" lang="en" sz="1900">
                <a:solidFill>
                  <a:schemeClr val="dk1"/>
                </a:solidFill>
                <a:latin typeface="Catamaran"/>
                <a:ea typeface="Catamaran"/>
                <a:cs typeface="Catamaran"/>
                <a:sym typeface="Catamaran"/>
              </a:rPr>
              <a:t>Estimation:</a:t>
            </a:r>
            <a:r>
              <a:rPr lang="en" sz="1900">
                <a:solidFill>
                  <a:schemeClr val="dk1"/>
                </a:solidFill>
                <a:latin typeface="Catamaran Light"/>
                <a:ea typeface="Catamaran Light"/>
                <a:cs typeface="Catamaran Light"/>
                <a:sym typeface="Catamaran Light"/>
              </a:rPr>
              <a:t> Have 30 seconds at 15-25 stations to estimate measurements of objects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a:buAutoNum type="arabicPeriod"/>
            </a:pPr>
            <a:r>
              <a:rPr b="1" lang="en" sz="1900">
                <a:solidFill>
                  <a:schemeClr val="dk1"/>
                </a:solidFill>
                <a:latin typeface="Catamaran"/>
                <a:ea typeface="Catamaran"/>
                <a:cs typeface="Catamaran"/>
                <a:sym typeface="Catamaran"/>
              </a:rPr>
              <a:t>Metric Unit Conversion:</a:t>
            </a:r>
            <a:r>
              <a:rPr lang="en" sz="1900">
                <a:solidFill>
                  <a:schemeClr val="dk1"/>
                </a:solidFill>
                <a:latin typeface="Catamaran Light"/>
                <a:ea typeface="Catamaran Light"/>
                <a:cs typeface="Catamaran Light"/>
                <a:sym typeface="Catamaran Light"/>
              </a:rPr>
              <a:t> Have 5 minutes to convert 5 numbers to different units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a:buAutoNum type="arabicPeriod"/>
            </a:pPr>
            <a:r>
              <a:rPr b="1" lang="en" sz="1900">
                <a:solidFill>
                  <a:schemeClr val="dk1"/>
                </a:solidFill>
                <a:latin typeface="Catamaran"/>
                <a:ea typeface="Catamaran"/>
                <a:cs typeface="Catamaran"/>
                <a:sym typeface="Catamaran"/>
              </a:rPr>
              <a:t>Measurement:</a:t>
            </a:r>
            <a:r>
              <a:rPr lang="en" sz="1900">
                <a:solidFill>
                  <a:schemeClr val="dk1"/>
                </a:solidFill>
                <a:latin typeface="Catamaran Light"/>
                <a:ea typeface="Catamaran Light"/>
                <a:cs typeface="Catamaran Light"/>
                <a:sym typeface="Catamaran Light"/>
              </a:rPr>
              <a:t> Have 60 seconds at 15-25 stations to actually calculate measurements of objects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What is a measurement? Density, surface area, velocity, ect…</a:t>
            </a:r>
            <a:endParaRPr sz="1900">
              <a:solidFill>
                <a:schemeClr val="dk1"/>
              </a:solidFill>
              <a:latin typeface="Catamaran Light"/>
              <a:ea typeface="Catamaran Light"/>
              <a:cs typeface="Catamaran Light"/>
              <a:sym typeface="Catamaran Light"/>
            </a:endParaRPr>
          </a:p>
        </p:txBody>
      </p:sp>
      <p:pic>
        <p:nvPicPr>
          <p:cNvPr id="148" name="Google Shape;148;p24"/>
          <p:cNvPicPr preferRelativeResize="0"/>
          <p:nvPr/>
        </p:nvPicPr>
        <p:blipFill>
          <a:blip r:embed="rId3">
            <a:alphaModFix/>
          </a:blip>
          <a:stretch>
            <a:fillRect/>
          </a:stretch>
        </p:blipFill>
        <p:spPr>
          <a:xfrm>
            <a:off x="6297800" y="82525"/>
            <a:ext cx="2029201" cy="2438799"/>
          </a:xfrm>
          <a:prstGeom prst="rect">
            <a:avLst/>
          </a:prstGeom>
          <a:noFill/>
          <a:ln>
            <a:noFill/>
          </a:ln>
        </p:spPr>
      </p:pic>
      <p:pic>
        <p:nvPicPr>
          <p:cNvPr id="149" name="Google Shape;149;p24"/>
          <p:cNvPicPr preferRelativeResize="0"/>
          <p:nvPr/>
        </p:nvPicPr>
        <p:blipFill>
          <a:blip r:embed="rId4">
            <a:alphaModFix/>
          </a:blip>
          <a:stretch>
            <a:fillRect/>
          </a:stretch>
        </p:blipFill>
        <p:spPr>
          <a:xfrm>
            <a:off x="6050250" y="2591199"/>
            <a:ext cx="2599497" cy="2399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3" name="Shape 153"/>
        <p:cNvGrpSpPr/>
        <p:nvPr/>
      </p:nvGrpSpPr>
      <p:grpSpPr>
        <a:xfrm>
          <a:off x="0" y="0"/>
          <a:ext cx="0" cy="0"/>
          <a:chOff x="0" y="0"/>
          <a:chExt cx="0" cy="0"/>
        </a:xfrm>
      </p:grpSpPr>
      <p:pic>
        <p:nvPicPr>
          <p:cNvPr id="154" name="Google Shape;154;p25"/>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55" name="Google Shape;155;p25"/>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DIFFICULT TOPICS</a:t>
            </a:r>
            <a:endParaRPr>
              <a:solidFill>
                <a:schemeClr val="lt1"/>
              </a:solidFill>
            </a:endParaRPr>
          </a:p>
        </p:txBody>
      </p:sp>
      <p:sp>
        <p:nvSpPr>
          <p:cNvPr id="157" name="Google Shape;157;p25"/>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58" name="Google Shape;158;p25"/>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2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6"/>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1: How to use…</a:t>
            </a:r>
            <a:endParaRPr sz="3300">
              <a:solidFill>
                <a:schemeClr val="lt1"/>
              </a:solidFill>
              <a:latin typeface="Livvic"/>
              <a:ea typeface="Livvic"/>
              <a:cs typeface="Livvic"/>
              <a:sym typeface="Livvic"/>
            </a:endParaRPr>
          </a:p>
        </p:txBody>
      </p:sp>
      <p:sp>
        <p:nvSpPr>
          <p:cNvPr id="165" name="Google Shape;165;p26"/>
          <p:cNvSpPr txBox="1"/>
          <p:nvPr/>
        </p:nvSpPr>
        <p:spPr>
          <a:xfrm>
            <a:off x="419250" y="1485700"/>
            <a:ext cx="4852500" cy="31092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Calipers - </a:t>
            </a:r>
            <a:r>
              <a:rPr lang="en" sz="1900" u="sng">
                <a:solidFill>
                  <a:srgbClr val="0000FF"/>
                </a:solidFill>
                <a:latin typeface="Catamaran Light"/>
                <a:ea typeface="Catamaran Light"/>
                <a:cs typeface="Catamaran Light"/>
                <a:sym typeface="Catamaran Light"/>
                <a:hlinkClick r:id="rId3">
                  <a:extLst>
                    <a:ext uri="{A12FA001-AC4F-418D-AE19-62706E023703}">
                      <ahyp:hlinkClr val="tx"/>
                    </a:ext>
                  </a:extLst>
                </a:hlinkClick>
              </a:rPr>
              <a:t>Wikihow</a:t>
            </a:r>
            <a:endParaRPr sz="1900">
              <a:solidFill>
                <a:srgbClr val="0000FF"/>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Micrometers - </a:t>
            </a:r>
            <a:r>
              <a:rPr lang="en" sz="1900" u="sng">
                <a:solidFill>
                  <a:srgbClr val="0000FF"/>
                </a:solidFill>
                <a:latin typeface="Catamaran Light"/>
                <a:ea typeface="Catamaran Light"/>
                <a:cs typeface="Catamaran Light"/>
                <a:sym typeface="Catamaran Light"/>
                <a:hlinkClick r:id="rId4">
                  <a:extLst>
                    <a:ext uri="{A12FA001-AC4F-418D-AE19-62706E023703}">
                      <ahyp:hlinkClr val="tx"/>
                    </a:ext>
                  </a:extLst>
                </a:hlinkClick>
              </a:rPr>
              <a:t>Home Depot Guide</a:t>
            </a:r>
            <a:endParaRPr sz="1900">
              <a:solidFill>
                <a:srgbClr val="0000FF"/>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Pipettes - </a:t>
            </a:r>
            <a:r>
              <a:rPr lang="en" sz="1900" u="sng">
                <a:solidFill>
                  <a:srgbClr val="0000FF"/>
                </a:solidFill>
                <a:latin typeface="Catamaran Light"/>
                <a:ea typeface="Catamaran Light"/>
                <a:cs typeface="Catamaran Light"/>
                <a:sym typeface="Catamaran Light"/>
                <a:hlinkClick r:id="rId5">
                  <a:extLst>
                    <a:ext uri="{A12FA001-AC4F-418D-AE19-62706E023703}">
                      <ahyp:hlinkClr val="tx"/>
                    </a:ext>
                  </a:extLst>
                </a:hlinkClick>
              </a:rPr>
              <a:t>Youtube Video</a:t>
            </a:r>
            <a:endParaRPr sz="1900">
              <a:solidFill>
                <a:srgbClr val="0000FF"/>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Double Pan Balance - </a:t>
            </a:r>
            <a:r>
              <a:rPr lang="en" sz="1900" u="sng">
                <a:solidFill>
                  <a:srgbClr val="0000FF"/>
                </a:solidFill>
                <a:latin typeface="Catamaran Light"/>
                <a:ea typeface="Catamaran Light"/>
                <a:cs typeface="Catamaran Light"/>
                <a:sym typeface="Catamaran Light"/>
                <a:hlinkClick r:id="rId6">
                  <a:extLst>
                    <a:ext uri="{A12FA001-AC4F-418D-AE19-62706E023703}">
                      <ahyp:hlinkClr val="tx"/>
                    </a:ext>
                  </a:extLst>
                </a:hlinkClick>
              </a:rPr>
              <a:t>Website Guide</a:t>
            </a:r>
            <a:endParaRPr sz="1900">
              <a:solidFill>
                <a:srgbClr val="0000FF"/>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Tare Mass - </a:t>
            </a:r>
            <a:r>
              <a:rPr lang="en" sz="1900" u="sng">
                <a:solidFill>
                  <a:srgbClr val="0000FF"/>
                </a:solidFill>
                <a:latin typeface="Catamaran Light"/>
                <a:ea typeface="Catamaran Light"/>
                <a:cs typeface="Catamaran Light"/>
                <a:sym typeface="Catamaran Light"/>
                <a:hlinkClick r:id="rId7">
                  <a:extLst>
                    <a:ext uri="{A12FA001-AC4F-418D-AE19-62706E023703}">
                      <ahyp:hlinkClr val="tx"/>
                    </a:ext>
                  </a:extLst>
                </a:hlinkClick>
              </a:rPr>
              <a:t>EUREKA!</a:t>
            </a:r>
            <a:endParaRPr sz="1900">
              <a:solidFill>
                <a:srgbClr val="0000FF"/>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Ruler</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Stopwatch</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Spring Scale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Graduated Cylinder - </a:t>
            </a:r>
            <a:r>
              <a:rPr lang="en" sz="1900" u="sng">
                <a:solidFill>
                  <a:srgbClr val="0000FF"/>
                </a:solidFill>
                <a:latin typeface="Catamaran Light"/>
                <a:ea typeface="Catamaran Light"/>
                <a:cs typeface="Catamaran Light"/>
                <a:sym typeface="Catamaran Light"/>
                <a:hlinkClick r:id="rId8">
                  <a:extLst>
                    <a:ext uri="{A12FA001-AC4F-418D-AE19-62706E023703}">
                      <ahyp:hlinkClr val="tx"/>
                    </a:ext>
                  </a:extLst>
                </a:hlinkClick>
              </a:rPr>
              <a:t>Read the Meniscus</a:t>
            </a:r>
            <a:endParaRPr sz="1900">
              <a:solidFill>
                <a:srgbClr val="0000FF"/>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Thermometer</a:t>
            </a:r>
            <a:endParaRPr sz="1900">
              <a:solidFill>
                <a:schemeClr val="dk1"/>
              </a:solidFill>
              <a:latin typeface="Catamaran Light"/>
              <a:ea typeface="Catamaran Light"/>
              <a:cs typeface="Catamaran Light"/>
              <a:sym typeface="Catamaran Light"/>
            </a:endParaRPr>
          </a:p>
        </p:txBody>
      </p:sp>
      <p:sp>
        <p:nvSpPr>
          <p:cNvPr id="166" name="Google Shape;166;p26"/>
          <p:cNvSpPr txBox="1"/>
          <p:nvPr/>
        </p:nvSpPr>
        <p:spPr>
          <a:xfrm>
            <a:off x="5968650" y="1485700"/>
            <a:ext cx="2457300" cy="1417500"/>
          </a:xfrm>
          <a:prstGeom prst="rect">
            <a:avLst/>
          </a:prstGeom>
          <a:solidFill>
            <a:srgbClr val="EFD67E"/>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latin typeface="Catamaran"/>
                <a:ea typeface="Catamaran"/>
                <a:cs typeface="Catamaran"/>
                <a:sym typeface="Catamaran"/>
              </a:rPr>
              <a:t>MEASURE the SMALLEST graduation or markings on the instrument plus one estimated digit</a:t>
            </a:r>
            <a:endParaRPr b="1" sz="1700">
              <a:solidFill>
                <a:schemeClr val="dk1"/>
              </a:solidFill>
              <a:latin typeface="Catamaran"/>
              <a:ea typeface="Catamaran"/>
              <a:cs typeface="Catamaran"/>
              <a:sym typeface="Catamar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2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txBox="1"/>
          <p:nvPr>
            <p:ph idx="4294967295" type="ctrTitle"/>
          </p:nvPr>
        </p:nvSpPr>
        <p:spPr>
          <a:xfrm>
            <a:off x="426075" y="238650"/>
            <a:ext cx="55455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2: How to estimate?</a:t>
            </a:r>
            <a:endParaRPr sz="3300">
              <a:solidFill>
                <a:schemeClr val="lt1"/>
              </a:solidFill>
              <a:latin typeface="Livvic"/>
              <a:ea typeface="Livvic"/>
              <a:cs typeface="Livvic"/>
              <a:sym typeface="Livvic"/>
            </a:endParaRPr>
          </a:p>
        </p:txBody>
      </p:sp>
      <p:sp>
        <p:nvSpPr>
          <p:cNvPr id="173" name="Google Shape;173;p27"/>
          <p:cNvSpPr txBox="1"/>
          <p:nvPr/>
        </p:nvSpPr>
        <p:spPr>
          <a:xfrm>
            <a:off x="419250" y="1485700"/>
            <a:ext cx="8298900" cy="34017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Use reference points and logic!</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Boiling, freezing, room temperature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Per rules: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rPr lang="en" sz="1900">
                <a:solidFill>
                  <a:schemeClr val="dk1"/>
                </a:solidFill>
                <a:latin typeface="Catamaran Light"/>
                <a:ea typeface="Catamaran Light"/>
                <a:cs typeface="Catamaran Light"/>
                <a:sym typeface="Catamaran Light"/>
              </a:rPr>
              <a:t>What are “things” that you can visually see and “secretly” use as reference points?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Size of letter paper</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Sizes of tables and chairs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74" name="Google Shape;174;p27"/>
          <p:cNvPicPr preferRelativeResize="0"/>
          <p:nvPr/>
        </p:nvPicPr>
        <p:blipFill>
          <a:blip r:embed="rId3">
            <a:alphaModFix/>
          </a:blip>
          <a:stretch>
            <a:fillRect/>
          </a:stretch>
        </p:blipFill>
        <p:spPr>
          <a:xfrm>
            <a:off x="522050" y="2487225"/>
            <a:ext cx="7940548" cy="825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28"/>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8"/>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Topic 3: Doing Math</a:t>
            </a:r>
            <a:endParaRPr sz="3300">
              <a:solidFill>
                <a:schemeClr val="lt1"/>
              </a:solidFill>
              <a:latin typeface="Livvic"/>
              <a:ea typeface="Livvic"/>
              <a:cs typeface="Livvic"/>
              <a:sym typeface="Livvic"/>
            </a:endParaRPr>
          </a:p>
        </p:txBody>
      </p:sp>
      <p:sp>
        <p:nvSpPr>
          <p:cNvPr id="181" name="Google Shape;181;p28"/>
          <p:cNvSpPr txBox="1"/>
          <p:nvPr/>
        </p:nvSpPr>
        <p:spPr>
          <a:xfrm>
            <a:off x="419250" y="1485700"/>
            <a:ext cx="8298900" cy="1647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Converting metric unit to metric unit</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Use </a:t>
            </a:r>
            <a:r>
              <a:rPr b="1" lang="en" sz="1900">
                <a:solidFill>
                  <a:schemeClr val="dk1"/>
                </a:solidFill>
                <a:latin typeface="Catamaran"/>
                <a:ea typeface="Catamaran"/>
                <a:cs typeface="Catamaran"/>
                <a:sym typeface="Catamaran"/>
              </a:rPr>
              <a:t>Dimensional Analysis</a:t>
            </a:r>
            <a:endParaRPr b="1" sz="1900">
              <a:solidFill>
                <a:schemeClr val="dk1"/>
              </a:solidFill>
              <a:latin typeface="Catamaran"/>
              <a:ea typeface="Catamaran"/>
              <a:cs typeface="Catamaran"/>
              <a:sym typeface="Catamaran"/>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Write the units as fractions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Cancel same units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Keep remaining units in final solution</a:t>
            </a:r>
            <a:endParaRPr sz="1900">
              <a:solidFill>
                <a:schemeClr val="dk1"/>
              </a:solidFill>
              <a:latin typeface="Catamaran Light"/>
              <a:ea typeface="Catamaran Light"/>
              <a:cs typeface="Catamaran Light"/>
              <a:sym typeface="Catamaran Light"/>
            </a:endParaRPr>
          </a:p>
        </p:txBody>
      </p:sp>
      <p:pic>
        <p:nvPicPr>
          <p:cNvPr id="182" name="Google Shape;182;p28"/>
          <p:cNvPicPr preferRelativeResize="0"/>
          <p:nvPr/>
        </p:nvPicPr>
        <p:blipFill>
          <a:blip r:embed="rId3">
            <a:alphaModFix/>
          </a:blip>
          <a:stretch>
            <a:fillRect/>
          </a:stretch>
        </p:blipFill>
        <p:spPr>
          <a:xfrm>
            <a:off x="152400" y="3285100"/>
            <a:ext cx="8839200" cy="876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29"/>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188" name="Google Shape;188;p29"/>
          <p:cNvPicPr preferRelativeResize="0"/>
          <p:nvPr/>
        </p:nvPicPr>
        <p:blipFill rotWithShape="1">
          <a:blip r:embed="rId4">
            <a:alphaModFix amt="72000"/>
          </a:blip>
          <a:srcRect b="0" l="0" r="6533" t="0"/>
          <a:stretch/>
        </p:blipFill>
        <p:spPr>
          <a:xfrm>
            <a:off x="0" y="-3825"/>
            <a:ext cx="9157500" cy="5143500"/>
          </a:xfrm>
          <a:prstGeom prst="rect">
            <a:avLst/>
          </a:prstGeom>
          <a:noFill/>
          <a:ln>
            <a:noFill/>
          </a:ln>
        </p:spPr>
      </p:pic>
      <p:sp>
        <p:nvSpPr>
          <p:cNvPr id="189" name="Google Shape;189;p29"/>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9"/>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9"/>
          <p:cNvSpPr txBox="1"/>
          <p:nvPr>
            <p:ph type="ctrTitle"/>
          </p:nvPr>
        </p:nvSpPr>
        <p:spPr>
          <a:xfrm>
            <a:off x="850650" y="540000"/>
            <a:ext cx="34302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lt1"/>
                </a:solidFill>
              </a:rPr>
              <a:t>COMMON QUESTIONS</a:t>
            </a:r>
            <a:endParaRPr>
              <a:solidFill>
                <a:schemeClr val="lt1"/>
              </a:solidFill>
            </a:endParaRPr>
          </a:p>
        </p:txBody>
      </p:sp>
      <p:sp>
        <p:nvSpPr>
          <p:cNvPr id="192" name="Google Shape;192;p29"/>
          <p:cNvSpPr txBox="1"/>
          <p:nvPr/>
        </p:nvSpPr>
        <p:spPr>
          <a:xfrm>
            <a:off x="485450" y="4212200"/>
            <a:ext cx="78744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lt1"/>
                </a:solidFill>
                <a:latin typeface="Catamaran Light"/>
                <a:ea typeface="Catamaran Light"/>
                <a:cs typeface="Catamaran Light"/>
                <a:sym typeface="Catamaran Light"/>
              </a:rPr>
              <a:t>All of the following questions have been pulled from past YJI exams (which can be found on our website) or the Text Exchange on SciOly Wiki</a:t>
            </a:r>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30"/>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0"/>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Question 1</a:t>
            </a:r>
            <a:endParaRPr sz="3300">
              <a:solidFill>
                <a:schemeClr val="lt1"/>
              </a:solidFill>
              <a:latin typeface="Livvic"/>
              <a:ea typeface="Livvic"/>
              <a:cs typeface="Livvic"/>
              <a:sym typeface="Livvic"/>
            </a:endParaRPr>
          </a:p>
        </p:txBody>
      </p:sp>
      <p:sp>
        <p:nvSpPr>
          <p:cNvPr id="199" name="Google Shape;199;p30"/>
          <p:cNvSpPr txBox="1"/>
          <p:nvPr/>
        </p:nvSpPr>
        <p:spPr>
          <a:xfrm>
            <a:off x="419250" y="1485700"/>
            <a:ext cx="8298900" cy="477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Measure the period of the pendulum</a:t>
            </a:r>
            <a:endParaRPr sz="1900">
              <a:solidFill>
                <a:schemeClr val="dk1"/>
              </a:solidFill>
              <a:latin typeface="Catamaran Light"/>
              <a:ea typeface="Catamaran Light"/>
              <a:cs typeface="Catamaran Light"/>
              <a:sym typeface="Catamaran Light"/>
            </a:endParaRPr>
          </a:p>
        </p:txBody>
      </p:sp>
      <p:pic>
        <p:nvPicPr>
          <p:cNvPr id="200" name="Google Shape;200;p30"/>
          <p:cNvPicPr preferRelativeResize="0"/>
          <p:nvPr/>
        </p:nvPicPr>
        <p:blipFill>
          <a:blip r:embed="rId3">
            <a:alphaModFix/>
          </a:blip>
          <a:stretch>
            <a:fillRect/>
          </a:stretch>
        </p:blipFill>
        <p:spPr>
          <a:xfrm>
            <a:off x="3134000" y="2050975"/>
            <a:ext cx="2876000" cy="2876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