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5143500" cx="9144000"/>
  <p:notesSz cx="6858000" cy="9144000"/>
  <p:embeddedFontLst>
    <p:embeddedFont>
      <p:font typeface="Catamaran"/>
      <p:regular r:id="rId37"/>
      <p:bold r:id="rId38"/>
    </p:embeddedFont>
    <p:embeddedFont>
      <p:font typeface="Fira Sans Extra Condensed Medium"/>
      <p:regular r:id="rId39"/>
      <p:bold r:id="rId40"/>
      <p:italic r:id="rId41"/>
      <p:boldItalic r:id="rId42"/>
    </p:embeddedFont>
    <p:embeddedFont>
      <p:font typeface="Livvic"/>
      <p:regular r:id="rId43"/>
      <p:bold r:id="rId44"/>
      <p:italic r:id="rId45"/>
      <p:boldItalic r:id="rId46"/>
    </p:embeddedFont>
    <p:embeddedFont>
      <p:font typeface="Catamaran Light"/>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bold.fntdata"/><Relationship Id="rId20" Type="http://schemas.openxmlformats.org/officeDocument/2006/relationships/slide" Target="slides/slide16.xml"/><Relationship Id="rId42" Type="http://schemas.openxmlformats.org/officeDocument/2006/relationships/font" Target="fonts/FiraSansExtraCondensedMedium-boldItalic.fntdata"/><Relationship Id="rId41" Type="http://schemas.openxmlformats.org/officeDocument/2006/relationships/font" Target="fonts/FiraSansExtraCondensedMedium-italic.fntdata"/><Relationship Id="rId22" Type="http://schemas.openxmlformats.org/officeDocument/2006/relationships/slide" Target="slides/slide18.xml"/><Relationship Id="rId44" Type="http://schemas.openxmlformats.org/officeDocument/2006/relationships/font" Target="fonts/Livvic-bold.fntdata"/><Relationship Id="rId21" Type="http://schemas.openxmlformats.org/officeDocument/2006/relationships/slide" Target="slides/slide17.xml"/><Relationship Id="rId43" Type="http://schemas.openxmlformats.org/officeDocument/2006/relationships/font" Target="fonts/Livvic-regular.fntdata"/><Relationship Id="rId24" Type="http://schemas.openxmlformats.org/officeDocument/2006/relationships/slide" Target="slides/slide20.xml"/><Relationship Id="rId46" Type="http://schemas.openxmlformats.org/officeDocument/2006/relationships/font" Target="fonts/Livvic-boldItalic.fntdata"/><Relationship Id="rId23" Type="http://schemas.openxmlformats.org/officeDocument/2006/relationships/slide" Target="slides/slide19.xml"/><Relationship Id="rId45" Type="http://schemas.openxmlformats.org/officeDocument/2006/relationships/font" Target="fonts/Livvic-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CatamaranLight-bold.fntdata"/><Relationship Id="rId25" Type="http://schemas.openxmlformats.org/officeDocument/2006/relationships/slide" Target="slides/slide21.xml"/><Relationship Id="rId47" Type="http://schemas.openxmlformats.org/officeDocument/2006/relationships/font" Target="fonts/CatamaranLight-regular.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atamaran-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FiraSansExtraCondensedMedium-regular.fntdata"/><Relationship Id="rId16" Type="http://schemas.openxmlformats.org/officeDocument/2006/relationships/slide" Target="slides/slide12.xml"/><Relationship Id="rId38" Type="http://schemas.openxmlformats.org/officeDocument/2006/relationships/font" Target="fonts/Catamaran-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14f92958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14f92958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14f92958c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14f92958c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14f92958c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14f92958c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14f92958c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14f92958c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14f92958c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14f92958c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14f92958c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14f92958c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14f92958c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14f92958c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14f92958c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14f92958c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14f92958c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14f92958c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bb51ffa4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bb51ffa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14f92958c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14f92958c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14f92958c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14f92958c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14f92958c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14f92958c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14f92958c6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14f92958c6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ea080508e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ea080508e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14f92958c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14f92958c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bb51ffa4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0bb51ffa4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bb51ffa4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bb51ffa4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4f92958c6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14f92958c6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762175" y="1451125"/>
            <a:ext cx="45924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Fossils</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B/C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3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txBox="1"/>
          <p:nvPr>
            <p:ph idx="4294967295" type="ctrTitle"/>
          </p:nvPr>
        </p:nvSpPr>
        <p:spPr>
          <a:xfrm>
            <a:off x="426075" y="238650"/>
            <a:ext cx="4592400" cy="585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rPr>
              <a:t>Topic 1: Teeth</a:t>
            </a:r>
            <a:endParaRPr sz="2600">
              <a:solidFill>
                <a:schemeClr val="lt1"/>
              </a:solidFill>
              <a:latin typeface="Livvic"/>
              <a:ea typeface="Livvic"/>
              <a:cs typeface="Livvic"/>
              <a:sym typeface="Livvic"/>
            </a:endParaRPr>
          </a:p>
        </p:txBody>
      </p:sp>
      <p:sp>
        <p:nvSpPr>
          <p:cNvPr id="206" name="Google Shape;206;p31"/>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Mammoth vs Mastodon</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07" name="Google Shape;207;p31"/>
          <p:cNvPicPr preferRelativeResize="0"/>
          <p:nvPr/>
        </p:nvPicPr>
        <p:blipFill>
          <a:blip r:embed="rId3">
            <a:alphaModFix/>
          </a:blip>
          <a:stretch>
            <a:fillRect/>
          </a:stretch>
        </p:blipFill>
        <p:spPr>
          <a:xfrm>
            <a:off x="5136366" y="1616025"/>
            <a:ext cx="2634909" cy="2848550"/>
          </a:xfrm>
          <a:prstGeom prst="rect">
            <a:avLst/>
          </a:prstGeom>
          <a:noFill/>
          <a:ln>
            <a:noFill/>
          </a:ln>
        </p:spPr>
      </p:pic>
      <p:pic>
        <p:nvPicPr>
          <p:cNvPr id="208" name="Google Shape;208;p31"/>
          <p:cNvPicPr preferRelativeResize="0"/>
          <p:nvPr/>
        </p:nvPicPr>
        <p:blipFill>
          <a:blip r:embed="rId4">
            <a:alphaModFix/>
          </a:blip>
          <a:stretch>
            <a:fillRect/>
          </a:stretch>
        </p:blipFill>
        <p:spPr>
          <a:xfrm>
            <a:off x="870975" y="2505475"/>
            <a:ext cx="3563100" cy="157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2"/>
          <p:cNvSpPr txBox="1"/>
          <p:nvPr>
            <p:ph idx="4294967295" type="ctrTitle"/>
          </p:nvPr>
        </p:nvSpPr>
        <p:spPr>
          <a:xfrm>
            <a:off x="426075" y="238650"/>
            <a:ext cx="4592400" cy="585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rPr>
              <a:t>Topic 1: Teeth</a:t>
            </a:r>
            <a:endParaRPr sz="2600">
              <a:solidFill>
                <a:schemeClr val="lt1"/>
              </a:solidFill>
              <a:latin typeface="Livvic"/>
              <a:ea typeface="Livvic"/>
              <a:cs typeface="Livvic"/>
              <a:sym typeface="Livvic"/>
            </a:endParaRPr>
          </a:p>
        </p:txBody>
      </p:sp>
      <p:sp>
        <p:nvSpPr>
          <p:cNvPr id="215" name="Google Shape;215;p32"/>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Equus </a:t>
            </a:r>
            <a:r>
              <a:rPr lang="en" sz="1900">
                <a:solidFill>
                  <a:schemeClr val="dk1"/>
                </a:solidFill>
                <a:latin typeface="Catamaran Light"/>
                <a:ea typeface="Catamaran Light"/>
                <a:cs typeface="Catamaran Light"/>
                <a:sym typeface="Catamaran Light"/>
              </a:rPr>
              <a:t>vs Mesohippus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16" name="Google Shape;216;p32"/>
          <p:cNvPicPr preferRelativeResize="0"/>
          <p:nvPr/>
        </p:nvPicPr>
        <p:blipFill>
          <a:blip r:embed="rId3">
            <a:alphaModFix/>
          </a:blip>
          <a:stretch>
            <a:fillRect/>
          </a:stretch>
        </p:blipFill>
        <p:spPr>
          <a:xfrm>
            <a:off x="5018475" y="2346975"/>
            <a:ext cx="2257425" cy="1714500"/>
          </a:xfrm>
          <a:prstGeom prst="rect">
            <a:avLst/>
          </a:prstGeom>
          <a:noFill/>
          <a:ln>
            <a:noFill/>
          </a:ln>
        </p:spPr>
      </p:pic>
      <p:pic>
        <p:nvPicPr>
          <p:cNvPr id="217" name="Google Shape;217;p32"/>
          <p:cNvPicPr preferRelativeResize="0"/>
          <p:nvPr/>
        </p:nvPicPr>
        <p:blipFill>
          <a:blip r:embed="rId4">
            <a:alphaModFix/>
          </a:blip>
          <a:stretch>
            <a:fillRect/>
          </a:stretch>
        </p:blipFill>
        <p:spPr>
          <a:xfrm>
            <a:off x="853450" y="2708925"/>
            <a:ext cx="1962150" cy="1352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3"/>
          <p:cNvSpPr txBox="1"/>
          <p:nvPr>
            <p:ph idx="4294967295" type="ctrTitle"/>
          </p:nvPr>
        </p:nvSpPr>
        <p:spPr>
          <a:xfrm>
            <a:off x="426075" y="238650"/>
            <a:ext cx="4592400" cy="585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rPr>
              <a:t>Topic 1: Teeth</a:t>
            </a:r>
            <a:endParaRPr sz="2600">
              <a:solidFill>
                <a:schemeClr val="lt1"/>
              </a:solidFill>
              <a:latin typeface="Livvic"/>
              <a:ea typeface="Livvic"/>
              <a:cs typeface="Livvic"/>
              <a:sym typeface="Livvic"/>
            </a:endParaRPr>
          </a:p>
        </p:txBody>
      </p:sp>
      <p:sp>
        <p:nvSpPr>
          <p:cNvPr id="224" name="Google Shape;224;p33"/>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Mosasaurus </a:t>
            </a:r>
            <a:r>
              <a:rPr lang="en" sz="1900">
                <a:solidFill>
                  <a:schemeClr val="dk1"/>
                </a:solidFill>
                <a:latin typeface="Catamaran Light"/>
                <a:ea typeface="Catamaran Light"/>
                <a:cs typeface="Catamaran Light"/>
                <a:sym typeface="Catamaran Light"/>
              </a:rPr>
              <a:t>vs T. Rex</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25" name="Google Shape;225;p33"/>
          <p:cNvPicPr preferRelativeResize="0"/>
          <p:nvPr/>
        </p:nvPicPr>
        <p:blipFill>
          <a:blip r:embed="rId3">
            <a:alphaModFix/>
          </a:blip>
          <a:stretch>
            <a:fillRect/>
          </a:stretch>
        </p:blipFill>
        <p:spPr>
          <a:xfrm>
            <a:off x="893050" y="2302113"/>
            <a:ext cx="1971675" cy="1476375"/>
          </a:xfrm>
          <a:prstGeom prst="rect">
            <a:avLst/>
          </a:prstGeom>
          <a:noFill/>
          <a:ln>
            <a:noFill/>
          </a:ln>
        </p:spPr>
      </p:pic>
      <p:pic>
        <p:nvPicPr>
          <p:cNvPr id="226" name="Google Shape;226;p33"/>
          <p:cNvPicPr preferRelativeResize="0"/>
          <p:nvPr/>
        </p:nvPicPr>
        <p:blipFill>
          <a:blip r:embed="rId4">
            <a:alphaModFix/>
          </a:blip>
          <a:stretch>
            <a:fillRect/>
          </a:stretch>
        </p:blipFill>
        <p:spPr>
          <a:xfrm>
            <a:off x="5900925" y="2140188"/>
            <a:ext cx="2305050" cy="1800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3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4"/>
          <p:cNvSpPr txBox="1"/>
          <p:nvPr>
            <p:ph idx="4294967295" type="ctrTitle"/>
          </p:nvPr>
        </p:nvSpPr>
        <p:spPr>
          <a:xfrm>
            <a:off x="426075" y="238650"/>
            <a:ext cx="4592400" cy="985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rPr>
              <a:t>Topic 2: Evolution and Geologic History</a:t>
            </a:r>
            <a:endParaRPr sz="2600">
              <a:solidFill>
                <a:schemeClr val="lt1"/>
              </a:solidFill>
              <a:latin typeface="Livvic"/>
              <a:ea typeface="Livvic"/>
              <a:cs typeface="Livvic"/>
              <a:sym typeface="Livvic"/>
            </a:endParaRPr>
          </a:p>
        </p:txBody>
      </p:sp>
      <p:sp>
        <p:nvSpPr>
          <p:cNvPr id="233" name="Google Shape;233;p34"/>
          <p:cNvSpPr txBox="1"/>
          <p:nvPr/>
        </p:nvSpPr>
        <p:spPr>
          <a:xfrm>
            <a:off x="419250" y="1485700"/>
            <a:ext cx="8298900" cy="281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First life on earth is debated</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Oldest evidence of life in total is a debated graphite grain inside Australian Zircon</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Jack Hills formation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Oldest large scale stratigraphic evidence is in a Greenland metasedimentary layer</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Isua Supracrustal Belt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a:buChar char="○"/>
            </a:pPr>
            <a:r>
              <a:rPr b="1" lang="en" sz="1900">
                <a:solidFill>
                  <a:schemeClr val="dk1"/>
                </a:solidFill>
                <a:latin typeface="Catamaran"/>
                <a:ea typeface="Catamaran"/>
                <a:cs typeface="Catamaran"/>
                <a:sym typeface="Catamaran"/>
              </a:rPr>
              <a:t>THE EARLIEST KNOWN DIRECT LIFE</a:t>
            </a:r>
            <a:r>
              <a:rPr lang="en" sz="1900">
                <a:solidFill>
                  <a:schemeClr val="dk1"/>
                </a:solidFill>
                <a:latin typeface="Catamaran Light"/>
                <a:ea typeface="Catamaran Light"/>
                <a:cs typeface="Catamaran Light"/>
                <a:sym typeface="Catamaran Light"/>
              </a:rPr>
              <a:t>(not earliest life) are </a:t>
            </a:r>
            <a:r>
              <a:rPr lang="en" sz="1900">
                <a:solidFill>
                  <a:schemeClr val="dk1"/>
                </a:solidFill>
                <a:latin typeface="Catamaran Light"/>
                <a:ea typeface="Catamaran Light"/>
                <a:cs typeface="Catamaran Light"/>
                <a:sym typeface="Catamaran Light"/>
              </a:rPr>
              <a:t>stromatolites</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Dresser Formation of the Pilbara Craton of Western Australia</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3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5"/>
          <p:cNvSpPr txBox="1"/>
          <p:nvPr>
            <p:ph idx="4294967295" type="ctrTitle"/>
          </p:nvPr>
        </p:nvSpPr>
        <p:spPr>
          <a:xfrm>
            <a:off x="426075" y="238650"/>
            <a:ext cx="4592400" cy="985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rPr>
              <a:t>Topic 2: Evolution and Geologic History</a:t>
            </a:r>
            <a:endParaRPr sz="2600">
              <a:solidFill>
                <a:schemeClr val="lt1"/>
              </a:solidFill>
              <a:latin typeface="Livvic"/>
              <a:ea typeface="Livvic"/>
              <a:cs typeface="Livvic"/>
              <a:sym typeface="Livvic"/>
            </a:endParaRPr>
          </a:p>
        </p:txBody>
      </p:sp>
      <p:sp>
        <p:nvSpPr>
          <p:cNvPr id="240" name="Google Shape;240;p35"/>
          <p:cNvSpPr txBox="1"/>
          <p:nvPr/>
        </p:nvSpPr>
        <p:spPr>
          <a:xfrm>
            <a:off x="419250" y="1485700"/>
            <a:ext cx="8298900" cy="369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Stromatolites</a:t>
            </a:r>
            <a:r>
              <a:rPr lang="en" sz="1900">
                <a:solidFill>
                  <a:schemeClr val="dk1"/>
                </a:solidFill>
                <a:latin typeface="Catamaran Light"/>
                <a:ea typeface="Catamaran Light"/>
                <a:cs typeface="Catamaran Light"/>
                <a:sym typeface="Catamaran Light"/>
              </a:rPr>
              <a:t> are like microbial mats that mixed </a:t>
            </a:r>
            <a:r>
              <a:rPr lang="en" sz="1900">
                <a:solidFill>
                  <a:schemeClr val="dk1"/>
                </a:solidFill>
                <a:latin typeface="Catamaran Light"/>
                <a:ea typeface="Catamaran Light"/>
                <a:cs typeface="Catamaran Light"/>
                <a:sym typeface="Catamaran Light"/>
              </a:rPr>
              <a:t>with</a:t>
            </a:r>
            <a:r>
              <a:rPr lang="en" sz="1900">
                <a:solidFill>
                  <a:schemeClr val="dk1"/>
                </a:solidFill>
                <a:latin typeface="Catamaran Light"/>
                <a:ea typeface="Catamaran Light"/>
                <a:cs typeface="Catamaran Light"/>
                <a:sym typeface="Catamaran Light"/>
              </a:rPr>
              <a:t> sediment and ended up getting preserved in </a:t>
            </a:r>
            <a:r>
              <a:rPr lang="en" sz="1900">
                <a:solidFill>
                  <a:schemeClr val="dk1"/>
                </a:solidFill>
                <a:latin typeface="Catamaran Light"/>
                <a:ea typeface="Catamaran Light"/>
                <a:cs typeface="Catamaran Light"/>
                <a:sym typeface="Catamaran Light"/>
              </a:rPr>
              <a:t>Geyserite</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Hypersaline environments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41" name="Google Shape;241;p35"/>
          <p:cNvPicPr preferRelativeResize="0"/>
          <p:nvPr/>
        </p:nvPicPr>
        <p:blipFill>
          <a:blip r:embed="rId3">
            <a:alphaModFix/>
          </a:blip>
          <a:stretch>
            <a:fillRect/>
          </a:stretch>
        </p:blipFill>
        <p:spPr>
          <a:xfrm>
            <a:off x="1131712" y="2463925"/>
            <a:ext cx="3181123" cy="2242951"/>
          </a:xfrm>
          <a:prstGeom prst="rect">
            <a:avLst/>
          </a:prstGeom>
          <a:noFill/>
          <a:ln>
            <a:noFill/>
          </a:ln>
        </p:spPr>
      </p:pic>
      <p:pic>
        <p:nvPicPr>
          <p:cNvPr id="242" name="Google Shape;242;p35"/>
          <p:cNvPicPr preferRelativeResize="0"/>
          <p:nvPr/>
        </p:nvPicPr>
        <p:blipFill>
          <a:blip r:embed="rId4">
            <a:alphaModFix/>
          </a:blip>
          <a:stretch>
            <a:fillRect/>
          </a:stretch>
        </p:blipFill>
        <p:spPr>
          <a:xfrm>
            <a:off x="5018475" y="2225400"/>
            <a:ext cx="3143250" cy="2343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3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6"/>
          <p:cNvSpPr txBox="1"/>
          <p:nvPr>
            <p:ph idx="4294967295" type="ctrTitle"/>
          </p:nvPr>
        </p:nvSpPr>
        <p:spPr>
          <a:xfrm>
            <a:off x="426075" y="238650"/>
            <a:ext cx="4592400" cy="985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rPr>
              <a:t>Topic 2: Evolution and Geologic History</a:t>
            </a:r>
            <a:endParaRPr sz="2600">
              <a:solidFill>
                <a:schemeClr val="lt1"/>
              </a:solidFill>
              <a:latin typeface="Livvic"/>
              <a:ea typeface="Livvic"/>
              <a:cs typeface="Livvic"/>
              <a:sym typeface="Livvic"/>
            </a:endParaRPr>
          </a:p>
        </p:txBody>
      </p:sp>
      <p:sp>
        <p:nvSpPr>
          <p:cNvPr id="249" name="Google Shape;249;p36"/>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Banded Iron Formations (BIF’s) also display the effects of cyanobacteria</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50" name="Google Shape;250;p36"/>
          <p:cNvPicPr preferRelativeResize="0"/>
          <p:nvPr/>
        </p:nvPicPr>
        <p:blipFill>
          <a:blip r:embed="rId3">
            <a:alphaModFix/>
          </a:blip>
          <a:stretch>
            <a:fillRect/>
          </a:stretch>
        </p:blipFill>
        <p:spPr>
          <a:xfrm>
            <a:off x="3082675" y="1911575"/>
            <a:ext cx="3143250" cy="2257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3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txBox="1"/>
          <p:nvPr>
            <p:ph idx="4294967295" type="ctrTitle"/>
          </p:nvPr>
        </p:nvSpPr>
        <p:spPr>
          <a:xfrm>
            <a:off x="426075" y="238650"/>
            <a:ext cx="4592400" cy="985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rPr>
              <a:t>Topic 2: Evolution and Geologic History</a:t>
            </a:r>
            <a:endParaRPr sz="2600">
              <a:solidFill>
                <a:schemeClr val="lt1"/>
              </a:solidFill>
              <a:latin typeface="Livvic"/>
              <a:ea typeface="Livvic"/>
              <a:cs typeface="Livvic"/>
              <a:sym typeface="Livvic"/>
            </a:endParaRPr>
          </a:p>
        </p:txBody>
      </p:sp>
      <p:pic>
        <p:nvPicPr>
          <p:cNvPr id="257" name="Google Shape;257;p37"/>
          <p:cNvPicPr preferRelativeResize="0"/>
          <p:nvPr/>
        </p:nvPicPr>
        <p:blipFill>
          <a:blip r:embed="rId3">
            <a:alphaModFix/>
          </a:blip>
          <a:stretch>
            <a:fillRect/>
          </a:stretch>
        </p:blipFill>
        <p:spPr>
          <a:xfrm>
            <a:off x="2514600" y="1509600"/>
            <a:ext cx="4649724" cy="3633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3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8"/>
          <p:cNvSpPr txBox="1"/>
          <p:nvPr>
            <p:ph idx="4294967295" type="ctrTitle"/>
          </p:nvPr>
        </p:nvSpPr>
        <p:spPr>
          <a:xfrm>
            <a:off x="426075" y="238650"/>
            <a:ext cx="4592400" cy="861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rPr>
              <a:t>Topic 2: Evolution and Geologic History: Precambrian</a:t>
            </a:r>
            <a:endParaRPr sz="2200">
              <a:solidFill>
                <a:schemeClr val="lt1"/>
              </a:solidFill>
              <a:latin typeface="Livvic"/>
              <a:ea typeface="Livvic"/>
              <a:cs typeface="Livvic"/>
              <a:sym typeface="Livvic"/>
            </a:endParaRPr>
          </a:p>
        </p:txBody>
      </p:sp>
      <p:sp>
        <p:nvSpPr>
          <p:cNvPr id="264" name="Google Shape;264;p38"/>
          <p:cNvSpPr txBox="1"/>
          <p:nvPr/>
        </p:nvSpPr>
        <p:spPr>
          <a:xfrm>
            <a:off x="419250" y="1485700"/>
            <a:ext cx="8298900" cy="3586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Catamaran"/>
              <a:buChar char="●"/>
            </a:pPr>
            <a:r>
              <a:rPr b="1" lang="en" sz="1700">
                <a:solidFill>
                  <a:schemeClr val="dk1"/>
                </a:solidFill>
                <a:latin typeface="Catamaran"/>
                <a:ea typeface="Catamaran"/>
                <a:cs typeface="Catamaran"/>
                <a:sym typeface="Catamaran"/>
              </a:rPr>
              <a:t>Hadean</a:t>
            </a:r>
            <a:endParaRPr b="1" sz="1700">
              <a:solidFill>
                <a:schemeClr val="dk1"/>
              </a:solidFill>
              <a:latin typeface="Catamaran"/>
              <a:ea typeface="Catamaran"/>
              <a:cs typeface="Catamaran"/>
              <a:sym typeface="Catamaran"/>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Not much life stuff, earth was very hot; </a:t>
            </a:r>
            <a:r>
              <a:rPr lang="en" sz="1700">
                <a:solidFill>
                  <a:schemeClr val="dk1"/>
                </a:solidFill>
                <a:latin typeface="Catamaran Light"/>
                <a:ea typeface="Catamaran Light"/>
                <a:cs typeface="Catamaran Light"/>
                <a:sym typeface="Catamaran Light"/>
              </a:rPr>
              <a:t>Defined by lack of life</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a:buChar char="●"/>
            </a:pPr>
            <a:r>
              <a:rPr b="1" lang="en" sz="1700">
                <a:solidFill>
                  <a:schemeClr val="dk1"/>
                </a:solidFill>
                <a:latin typeface="Catamaran"/>
                <a:ea typeface="Catamaran"/>
                <a:cs typeface="Catamaran"/>
                <a:sym typeface="Catamaran"/>
              </a:rPr>
              <a:t>Archean</a:t>
            </a:r>
            <a:endParaRPr b="1" sz="1700">
              <a:solidFill>
                <a:schemeClr val="dk1"/>
              </a:solidFill>
              <a:latin typeface="Catamaran"/>
              <a:ea typeface="Catamaran"/>
              <a:cs typeface="Catamaran"/>
              <a:sym typeface="Catamaran"/>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4100 MYA: Jack Hills Graphite</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3800 MYA: Bacteria and </a:t>
            </a:r>
            <a:r>
              <a:rPr lang="en" sz="1700">
                <a:solidFill>
                  <a:schemeClr val="dk1"/>
                </a:solidFill>
                <a:latin typeface="Catamaran Light"/>
                <a:ea typeface="Catamaran Light"/>
                <a:cs typeface="Catamaran Light"/>
                <a:sym typeface="Catamaran Light"/>
              </a:rPr>
              <a:t>Archaea’s last common ancestor</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3000 MYA: Cyanobacteria creating free oxygens into environment</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a:buChar char="●"/>
            </a:pPr>
            <a:r>
              <a:rPr b="1" lang="en" sz="1700">
                <a:solidFill>
                  <a:schemeClr val="dk1"/>
                </a:solidFill>
                <a:latin typeface="Catamaran"/>
                <a:ea typeface="Catamaran"/>
                <a:cs typeface="Catamaran"/>
                <a:sym typeface="Catamaran"/>
              </a:rPr>
              <a:t>Proterozoic Eon</a:t>
            </a:r>
            <a:endParaRPr b="1" sz="1700">
              <a:solidFill>
                <a:schemeClr val="dk1"/>
              </a:solidFill>
              <a:latin typeface="Catamaran"/>
              <a:ea typeface="Catamaran"/>
              <a:cs typeface="Catamaran"/>
              <a:sym typeface="Catamaran"/>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2500 MYA: Great Oxygenation (defines start of the Proterozoic)</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By 1850 MYA: Eukaryotes and Viruses soon after</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750 MYA: Animalia gets on stage</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600 MYA: Ozone</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580 MYA: Start of the Cambrian explosion(mostly coral and jellies</a:t>
            </a:r>
            <a:endParaRPr sz="1700">
              <a:solidFill>
                <a:schemeClr val="dk1"/>
              </a:solidFill>
              <a:latin typeface="Catamaran Light"/>
              <a:ea typeface="Catamaran Light"/>
              <a:cs typeface="Catamaran Light"/>
              <a:sym typeface="Catamaran Light"/>
            </a:endParaRPr>
          </a:p>
          <a:p>
            <a:pPr indent="-336550" lvl="2" marL="13716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Phanerozoic is defined by the diversification of Life</a:t>
            </a:r>
            <a:endParaRPr sz="1700">
              <a:solidFill>
                <a:schemeClr val="dk1"/>
              </a:solidFill>
              <a:latin typeface="Catamaran Light"/>
              <a:ea typeface="Catamaran Light"/>
              <a:cs typeface="Catamaran Light"/>
              <a:sym typeface="Catamaran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3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9"/>
          <p:cNvSpPr txBox="1"/>
          <p:nvPr>
            <p:ph idx="4294967295" type="ctrTitle"/>
          </p:nvPr>
        </p:nvSpPr>
        <p:spPr>
          <a:xfrm>
            <a:off x="426075" y="238650"/>
            <a:ext cx="4592400" cy="861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rPr>
              <a:t>Topic 2: Evolution and Geologic History: Life</a:t>
            </a:r>
            <a:endParaRPr sz="2200">
              <a:solidFill>
                <a:schemeClr val="lt1"/>
              </a:solidFill>
              <a:latin typeface="Livvic"/>
              <a:ea typeface="Livvic"/>
              <a:cs typeface="Livvic"/>
              <a:sym typeface="Livvic"/>
            </a:endParaRPr>
          </a:p>
        </p:txBody>
      </p:sp>
      <p:pic>
        <p:nvPicPr>
          <p:cNvPr id="271" name="Google Shape;271;p39"/>
          <p:cNvPicPr preferRelativeResize="0"/>
          <p:nvPr/>
        </p:nvPicPr>
        <p:blipFill>
          <a:blip r:embed="rId3">
            <a:alphaModFix/>
          </a:blip>
          <a:stretch>
            <a:fillRect/>
          </a:stretch>
        </p:blipFill>
        <p:spPr>
          <a:xfrm>
            <a:off x="2226038" y="1419350"/>
            <a:ext cx="4691925" cy="3635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4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0"/>
          <p:cNvSpPr txBox="1"/>
          <p:nvPr>
            <p:ph idx="4294967295" type="ctrTitle"/>
          </p:nvPr>
        </p:nvSpPr>
        <p:spPr>
          <a:xfrm>
            <a:off x="426075" y="238650"/>
            <a:ext cx="4592400" cy="861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rPr>
              <a:t>Topic 2: Evolution and Geologic History: Extinction</a:t>
            </a:r>
            <a:endParaRPr sz="2200">
              <a:solidFill>
                <a:schemeClr val="lt1"/>
              </a:solidFill>
              <a:latin typeface="Livvic"/>
              <a:ea typeface="Livvic"/>
              <a:cs typeface="Livvic"/>
              <a:sym typeface="Livvic"/>
            </a:endParaRPr>
          </a:p>
        </p:txBody>
      </p:sp>
      <p:sp>
        <p:nvSpPr>
          <p:cNvPr id="278" name="Google Shape;278;p40"/>
          <p:cNvSpPr txBox="1"/>
          <p:nvPr/>
        </p:nvSpPr>
        <p:spPr>
          <a:xfrm>
            <a:off x="419250" y="12303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298450" lvl="0" marL="457200" rtl="0" algn="l">
              <a:lnSpc>
                <a:spcPct val="150000"/>
              </a:lnSpc>
              <a:spcBef>
                <a:spcPts val="0"/>
              </a:spcBef>
              <a:spcAft>
                <a:spcPts val="0"/>
              </a:spcAft>
              <a:buSzPts val="1100"/>
              <a:buChar char="●"/>
            </a:pPr>
            <a:r>
              <a:rPr b="1" lang="en" sz="1100">
                <a:highlight>
                  <a:srgbClr val="FFFF00"/>
                </a:highlight>
              </a:rPr>
              <a:t>Ordovician–Silurian extinction</a:t>
            </a:r>
            <a:r>
              <a:rPr lang="en" sz="1100"/>
              <a:t> events (End Ordovician or O–S): 450–440 Ma at the Ordovician–Silurian transition.</a:t>
            </a:r>
            <a:r>
              <a:rPr lang="en" sz="1100"/>
              <a:t> Two events occurred that killed off 27% of all families, 57% of all genera and 60% to 70% of all species. </a:t>
            </a:r>
            <a:endParaRPr sz="1100"/>
          </a:p>
          <a:p>
            <a:pPr indent="-298450" lvl="0" marL="457200" rtl="0" algn="l">
              <a:lnSpc>
                <a:spcPct val="150000"/>
              </a:lnSpc>
              <a:spcBef>
                <a:spcPts val="0"/>
              </a:spcBef>
              <a:spcAft>
                <a:spcPts val="0"/>
              </a:spcAft>
              <a:buSzPts val="1100"/>
              <a:buChar char="●"/>
            </a:pPr>
            <a:r>
              <a:rPr b="1" lang="en" sz="1100">
                <a:highlight>
                  <a:srgbClr val="FFFF00"/>
                </a:highlight>
              </a:rPr>
              <a:t>Late Devonian extinction</a:t>
            </a:r>
            <a:r>
              <a:rPr lang="en" sz="1100"/>
              <a:t>: 375–360 Ma near the Devonian–Carboniferous transition.</a:t>
            </a:r>
            <a:r>
              <a:rPr lang="en" sz="1100"/>
              <a:t> At the end of the Frasnian Age in the later part(s) of the Devonian Period, a prolonged series of extinctions eliminated about 19% of all families, 50% of all genera and at least 70% of all species. </a:t>
            </a:r>
            <a:endParaRPr sz="1100"/>
          </a:p>
          <a:p>
            <a:pPr indent="-298450" lvl="0" marL="457200" rtl="0" algn="l">
              <a:lnSpc>
                <a:spcPct val="150000"/>
              </a:lnSpc>
              <a:spcBef>
                <a:spcPts val="0"/>
              </a:spcBef>
              <a:spcAft>
                <a:spcPts val="0"/>
              </a:spcAft>
              <a:buSzPts val="1100"/>
              <a:buChar char="●"/>
            </a:pPr>
            <a:r>
              <a:rPr b="1" lang="en" sz="1100">
                <a:highlight>
                  <a:srgbClr val="FFFF00"/>
                </a:highlight>
              </a:rPr>
              <a:t>Permian–Triassic extinction AKA “The Great Dying</a:t>
            </a:r>
            <a:r>
              <a:rPr lang="en" sz="1100">
                <a:highlight>
                  <a:srgbClr val="FFFF00"/>
                </a:highlight>
              </a:rPr>
              <a:t>”</a:t>
            </a:r>
            <a:r>
              <a:rPr lang="en" sz="1100"/>
              <a:t> event (End Permian): 252 Ma at the Permian–Triassic transition. Earth's largest extinction killed 57% of all families, 83% of all genera and 90% to 96% of all species (53% of marine families, 84% of marine genera, about 96% of all marine species and an estimated 70% of land species, including insects). </a:t>
            </a:r>
            <a:endParaRPr sz="1100"/>
          </a:p>
          <a:p>
            <a:pPr indent="-298450" lvl="0" marL="457200" rtl="0" algn="l">
              <a:lnSpc>
                <a:spcPct val="150000"/>
              </a:lnSpc>
              <a:spcBef>
                <a:spcPts val="0"/>
              </a:spcBef>
              <a:spcAft>
                <a:spcPts val="0"/>
              </a:spcAft>
              <a:buSzPts val="1100"/>
              <a:buChar char="●"/>
            </a:pPr>
            <a:r>
              <a:rPr b="1" lang="en" sz="1100">
                <a:highlight>
                  <a:srgbClr val="FFFF00"/>
                </a:highlight>
              </a:rPr>
              <a:t>Triassic–Jurassic extinction</a:t>
            </a:r>
            <a:r>
              <a:rPr lang="en" sz="1100"/>
              <a:t> event (End Triassic): 201.3 Ma at the Triassic–Jurassic transition. About 23% of all families, 48% of all genera (20% of marine families and 55% of marine genera) and 70% to 75% of all species became extinct. </a:t>
            </a:r>
            <a:endParaRPr sz="1100"/>
          </a:p>
          <a:p>
            <a:pPr indent="-298450" lvl="0" marL="457200" rtl="0" algn="l">
              <a:lnSpc>
                <a:spcPct val="150000"/>
              </a:lnSpc>
              <a:spcBef>
                <a:spcPts val="0"/>
              </a:spcBef>
              <a:spcAft>
                <a:spcPts val="0"/>
              </a:spcAft>
              <a:buSzPts val="1100"/>
              <a:buChar char="●"/>
            </a:pPr>
            <a:r>
              <a:rPr b="1" lang="en" sz="1100">
                <a:highlight>
                  <a:srgbClr val="FFFF00"/>
                </a:highlight>
              </a:rPr>
              <a:t>Cretaceous–Paleogene</a:t>
            </a:r>
            <a:r>
              <a:rPr lang="en" sz="1100"/>
              <a:t> extinction event (End Cretaceous, K–Pg extinction, or formerly K–T extinction): 66 Ma at the Cretaceous (Maastrichtian) – Paleogene (Danian) transition interval. About 17% of all families, 50% of all genera and 75% of all species became extinct. </a:t>
            </a:r>
            <a:endParaRPr b="1" sz="1800">
              <a:solidFill>
                <a:schemeClr val="dk1"/>
              </a:solidFill>
              <a:latin typeface="Catamaran"/>
              <a:ea typeface="Catamaran"/>
              <a:cs typeface="Catamaran"/>
              <a:sym typeface="Catamar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30" name="Google Shape;130;p23"/>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txBox="1"/>
          <p:nvPr>
            <p:ph type="title"/>
          </p:nvPr>
        </p:nvSpPr>
        <p:spPr>
          <a:xfrm>
            <a:off x="2403150" y="1724275"/>
            <a:ext cx="4337700" cy="125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Introductions</a:t>
            </a:r>
            <a:endParaRPr>
              <a:solidFill>
                <a:schemeClr val="lt1"/>
              </a:solidFill>
            </a:endParaRPr>
          </a:p>
        </p:txBody>
      </p:sp>
      <p:sp>
        <p:nvSpPr>
          <p:cNvPr id="132" name="Google Shape;132;p23"/>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33" name="Google Shape;133;p23"/>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p4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1"/>
          <p:cNvSpPr txBox="1"/>
          <p:nvPr>
            <p:ph idx="4294967295" type="ctrTitle"/>
          </p:nvPr>
        </p:nvSpPr>
        <p:spPr>
          <a:xfrm>
            <a:off x="426075" y="238650"/>
            <a:ext cx="4592400" cy="861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rPr>
              <a:t>Topic 2: Evolution and Geologic History: 6th Extinction</a:t>
            </a:r>
            <a:endParaRPr sz="2200">
              <a:solidFill>
                <a:schemeClr val="lt1"/>
              </a:solidFill>
              <a:latin typeface="Livvic"/>
              <a:ea typeface="Livvic"/>
              <a:cs typeface="Livvic"/>
              <a:sym typeface="Livvic"/>
            </a:endParaRPr>
          </a:p>
        </p:txBody>
      </p:sp>
      <p:sp>
        <p:nvSpPr>
          <p:cNvPr id="285" name="Google Shape;285;p41"/>
          <p:cNvSpPr txBox="1"/>
          <p:nvPr/>
        </p:nvSpPr>
        <p:spPr>
          <a:xfrm>
            <a:off x="419250" y="1230300"/>
            <a:ext cx="5732400" cy="3555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Char char="●"/>
            </a:pPr>
            <a:r>
              <a:rPr b="1" lang="en" sz="1500">
                <a:highlight>
                  <a:srgbClr val="FFFF00"/>
                </a:highlight>
              </a:rPr>
              <a:t>Holocene extinction</a:t>
            </a:r>
            <a:r>
              <a:rPr b="1" lang="en" sz="1500"/>
              <a:t>:</a:t>
            </a:r>
            <a:r>
              <a:rPr lang="en" sz="1500"/>
              <a:t> Currently ongoing. Extinctions have occurred at over 1000 times the background extinction rate since 1900. The mass extinction is a result of human activity, driven by population growth and overconsumption of the earth's natural resources. The 2019 global biodiversity assessment by IPBES asserts that out of an estimated 8 million species, 1 million plant and animal species are currently threatened with extinction. 50 times higher is the rate of extinction of the Pleistocene-Holocene extinction than that of any other major mass extinction.</a:t>
            </a:r>
            <a:endParaRPr b="1" sz="2300">
              <a:solidFill>
                <a:schemeClr val="dk1"/>
              </a:solidFill>
              <a:latin typeface="Catamaran"/>
              <a:ea typeface="Catamaran"/>
              <a:cs typeface="Catamaran"/>
              <a:sym typeface="Catamaran"/>
            </a:endParaRPr>
          </a:p>
        </p:txBody>
      </p:sp>
      <p:pic>
        <p:nvPicPr>
          <p:cNvPr id="286" name="Google Shape;286;p41"/>
          <p:cNvPicPr preferRelativeResize="0"/>
          <p:nvPr/>
        </p:nvPicPr>
        <p:blipFill>
          <a:blip r:embed="rId3">
            <a:alphaModFix/>
          </a:blip>
          <a:stretch>
            <a:fillRect/>
          </a:stretch>
        </p:blipFill>
        <p:spPr>
          <a:xfrm>
            <a:off x="6389673" y="430188"/>
            <a:ext cx="2754324" cy="42831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4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2"/>
          <p:cNvSpPr txBox="1"/>
          <p:nvPr>
            <p:ph idx="4294967295" type="ctrTitle"/>
          </p:nvPr>
        </p:nvSpPr>
        <p:spPr>
          <a:xfrm>
            <a:off x="426075" y="238650"/>
            <a:ext cx="4592400" cy="861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rPr>
              <a:t>Topic 3: Bird or Reptile?: </a:t>
            </a:r>
            <a:r>
              <a:rPr lang="en" sz="2200">
                <a:solidFill>
                  <a:schemeClr val="lt1"/>
                </a:solidFill>
              </a:rPr>
              <a:t>Ornithischians</a:t>
            </a:r>
            <a:endParaRPr sz="2200">
              <a:solidFill>
                <a:schemeClr val="lt1"/>
              </a:solidFill>
              <a:latin typeface="Livvic"/>
              <a:ea typeface="Livvic"/>
              <a:cs typeface="Livvic"/>
              <a:sym typeface="Livvic"/>
            </a:endParaRPr>
          </a:p>
        </p:txBody>
      </p:sp>
      <p:pic>
        <p:nvPicPr>
          <p:cNvPr id="293" name="Google Shape;293;p42"/>
          <p:cNvPicPr preferRelativeResize="0"/>
          <p:nvPr/>
        </p:nvPicPr>
        <p:blipFill>
          <a:blip r:embed="rId3">
            <a:alphaModFix/>
          </a:blip>
          <a:stretch>
            <a:fillRect/>
          </a:stretch>
        </p:blipFill>
        <p:spPr>
          <a:xfrm>
            <a:off x="640225" y="1307525"/>
            <a:ext cx="7863560" cy="366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4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3"/>
          <p:cNvSpPr txBox="1"/>
          <p:nvPr>
            <p:ph idx="4294967295" type="ctrTitle"/>
          </p:nvPr>
        </p:nvSpPr>
        <p:spPr>
          <a:xfrm>
            <a:off x="426075" y="238650"/>
            <a:ext cx="4592400" cy="861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rPr>
              <a:t>Topic 3: Bird or Reptile?: Ornithischians</a:t>
            </a:r>
            <a:endParaRPr sz="2200">
              <a:solidFill>
                <a:schemeClr val="lt1"/>
              </a:solidFill>
              <a:latin typeface="Livvic"/>
              <a:ea typeface="Livvic"/>
              <a:cs typeface="Livvic"/>
              <a:sym typeface="Livvic"/>
            </a:endParaRPr>
          </a:p>
        </p:txBody>
      </p:sp>
      <p:pic>
        <p:nvPicPr>
          <p:cNvPr id="300" name="Google Shape;300;p43"/>
          <p:cNvPicPr preferRelativeResize="0"/>
          <p:nvPr/>
        </p:nvPicPr>
        <p:blipFill>
          <a:blip r:embed="rId3">
            <a:alphaModFix/>
          </a:blip>
          <a:stretch>
            <a:fillRect/>
          </a:stretch>
        </p:blipFill>
        <p:spPr>
          <a:xfrm>
            <a:off x="1870363" y="1367025"/>
            <a:ext cx="5403274" cy="366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4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4"/>
          <p:cNvSpPr txBox="1"/>
          <p:nvPr>
            <p:ph idx="4294967295" type="ctrTitle"/>
          </p:nvPr>
        </p:nvSpPr>
        <p:spPr>
          <a:xfrm>
            <a:off x="426075" y="238650"/>
            <a:ext cx="4592400" cy="1062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lt1"/>
                </a:solidFill>
              </a:rPr>
              <a:t>Topic 3: Bird or Reptile?: Ornithischians and Birds → Convergent</a:t>
            </a:r>
            <a:endParaRPr sz="1900">
              <a:solidFill>
                <a:schemeClr val="lt1"/>
              </a:solidFill>
              <a:latin typeface="Livvic"/>
              <a:ea typeface="Livvic"/>
              <a:cs typeface="Livvic"/>
              <a:sym typeface="Livvic"/>
            </a:endParaRPr>
          </a:p>
        </p:txBody>
      </p:sp>
      <p:sp>
        <p:nvSpPr>
          <p:cNvPr id="307" name="Google Shape;307;p44"/>
          <p:cNvSpPr txBox="1"/>
          <p:nvPr/>
        </p:nvSpPr>
        <p:spPr>
          <a:xfrm>
            <a:off x="419250" y="14857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Birds actually evolved from Saurischian (not bird hips) carnivorous </a:t>
            </a:r>
            <a:r>
              <a:rPr lang="en" sz="1900">
                <a:solidFill>
                  <a:schemeClr val="dk1"/>
                </a:solidFill>
                <a:latin typeface="Catamaran Light"/>
                <a:ea typeface="Catamaran Light"/>
                <a:cs typeface="Catamaran Light"/>
                <a:sym typeface="Catamaran Light"/>
              </a:rPr>
              <a:t>dinosaurs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The Ischium rotation had evolutionary twice</a:t>
            </a:r>
            <a:r>
              <a:rPr lang="en" sz="1900">
                <a:solidFill>
                  <a:schemeClr val="dk1"/>
                </a:solidFill>
                <a:latin typeface="Catamaran Light"/>
                <a:ea typeface="Catamaran Light"/>
                <a:cs typeface="Catamaran Light"/>
                <a:sym typeface="Catamaran Light"/>
              </a:rPr>
              <a:t>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308" name="Google Shape;308;p44"/>
          <p:cNvPicPr preferRelativeResize="0"/>
          <p:nvPr/>
        </p:nvPicPr>
        <p:blipFill>
          <a:blip r:embed="rId3">
            <a:alphaModFix/>
          </a:blip>
          <a:stretch>
            <a:fillRect/>
          </a:stretch>
        </p:blipFill>
        <p:spPr>
          <a:xfrm>
            <a:off x="2852422" y="2383450"/>
            <a:ext cx="3432550" cy="2374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12" name="Shape 312"/>
        <p:cNvGrpSpPr/>
        <p:nvPr/>
      </p:nvGrpSpPr>
      <p:grpSpPr>
        <a:xfrm>
          <a:off x="0" y="0"/>
          <a:ext cx="0" cy="0"/>
          <a:chOff x="0" y="0"/>
          <a:chExt cx="0" cy="0"/>
        </a:xfrm>
      </p:grpSpPr>
      <p:sp>
        <p:nvSpPr>
          <p:cNvPr id="313" name="Google Shape;313;p4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5"/>
          <p:cNvSpPr txBox="1"/>
          <p:nvPr>
            <p:ph idx="4294967295" type="ctrTitle"/>
          </p:nvPr>
        </p:nvSpPr>
        <p:spPr>
          <a:xfrm>
            <a:off x="426075" y="238650"/>
            <a:ext cx="4592400" cy="861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rPr>
              <a:t>Topic 2: Evolution and Geologic History: Paleozoic</a:t>
            </a:r>
            <a:endParaRPr sz="3300">
              <a:solidFill>
                <a:schemeClr val="lt1"/>
              </a:solidFill>
              <a:latin typeface="Livvic"/>
              <a:ea typeface="Livvic"/>
              <a:cs typeface="Livvic"/>
              <a:sym typeface="Livvic"/>
            </a:endParaRPr>
          </a:p>
        </p:txBody>
      </p:sp>
      <p:sp>
        <p:nvSpPr>
          <p:cNvPr id="315" name="Google Shape;315;p45"/>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a:buChar char="●"/>
            </a:pPr>
            <a:r>
              <a:rPr b="1" lang="en" sz="1900">
                <a:solidFill>
                  <a:schemeClr val="dk1"/>
                </a:solidFill>
                <a:latin typeface="Catamaran"/>
                <a:ea typeface="Catamaran"/>
                <a:cs typeface="Catamaran"/>
                <a:sym typeface="Catamaran"/>
              </a:rPr>
              <a:t>Paleozoic</a:t>
            </a:r>
            <a:endParaRPr b="1" sz="1900">
              <a:solidFill>
                <a:schemeClr val="dk1"/>
              </a:solidFill>
              <a:latin typeface="Catamaran"/>
              <a:ea typeface="Catamaran"/>
              <a:cs typeface="Catamaran"/>
              <a:sym typeface="Catamaran"/>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highlight>
                  <a:schemeClr val="accent3"/>
                </a:highlight>
                <a:latin typeface="Catamaran Light"/>
                <a:ea typeface="Catamaran Light"/>
                <a:cs typeface="Catamaran Light"/>
                <a:sym typeface="Catamaran Light"/>
              </a:rPr>
              <a:t>535 MYA: </a:t>
            </a:r>
            <a:r>
              <a:rPr lang="en" sz="1900">
                <a:solidFill>
                  <a:schemeClr val="dk1"/>
                </a:solidFill>
                <a:highlight>
                  <a:schemeClr val="accent3"/>
                </a:highlight>
                <a:latin typeface="Catamaran Light"/>
                <a:ea typeface="Catamaran Light"/>
                <a:cs typeface="Catamaran Light"/>
                <a:sym typeface="Catamaran Light"/>
              </a:rPr>
              <a:t>Crazy</a:t>
            </a:r>
            <a:r>
              <a:rPr lang="en" sz="1900">
                <a:solidFill>
                  <a:schemeClr val="dk1"/>
                </a:solidFill>
                <a:highlight>
                  <a:schemeClr val="accent3"/>
                </a:highlight>
                <a:latin typeface="Catamaran Light"/>
                <a:ea typeface="Catamaran Light"/>
                <a:cs typeface="Catamaran Light"/>
                <a:sym typeface="Catamaran Light"/>
              </a:rPr>
              <a:t> diversification of invertebrates</a:t>
            </a:r>
            <a:endParaRPr sz="1900">
              <a:solidFill>
                <a:schemeClr val="dk1"/>
              </a:solidFill>
              <a:highlight>
                <a:schemeClr val="accent3"/>
              </a:highlight>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highlight>
                  <a:schemeClr val="accent3"/>
                </a:highlight>
                <a:latin typeface="Catamaran Light"/>
                <a:ea typeface="Catamaran Light"/>
                <a:cs typeface="Catamaran Light"/>
                <a:sym typeface="Catamaran Light"/>
              </a:rPr>
              <a:t>485 MYA: Vertebrates</a:t>
            </a:r>
            <a:endParaRPr sz="1900">
              <a:solidFill>
                <a:schemeClr val="dk1"/>
              </a:solidFill>
              <a:highlight>
                <a:srgbClr val="EFD67E"/>
              </a:highlight>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highlight>
                  <a:schemeClr val="accent3"/>
                </a:highlight>
                <a:latin typeface="Catamaran Light"/>
                <a:ea typeface="Catamaran Light"/>
                <a:cs typeface="Catamaran Light"/>
                <a:sym typeface="Catamaran Light"/>
              </a:rPr>
              <a:t>430 MYA: First agnathan fishes (IN LIST)</a:t>
            </a:r>
            <a:endParaRPr sz="1900">
              <a:solidFill>
                <a:schemeClr val="dk1"/>
              </a:solidFill>
              <a:highlight>
                <a:schemeClr val="accent3"/>
              </a:highlight>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highlight>
                  <a:srgbClr val="EFD67E"/>
                </a:highlight>
                <a:latin typeface="Catamaran Light"/>
                <a:ea typeface="Catamaran Light"/>
                <a:cs typeface="Catamaran Light"/>
                <a:sym typeface="Catamaran Light"/>
              </a:rPr>
              <a:t>420 MYA: First ray finned fish and land invertebrates</a:t>
            </a:r>
            <a:endParaRPr sz="1900">
              <a:solidFill>
                <a:schemeClr val="dk1"/>
              </a:solidFill>
              <a:highlight>
                <a:srgbClr val="EFD67E"/>
              </a:highlight>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highlight>
                  <a:srgbClr val="EFD67E"/>
                </a:highlight>
                <a:latin typeface="Catamaran Light"/>
                <a:ea typeface="Catamaran Light"/>
                <a:cs typeface="Catamaran Light"/>
                <a:sym typeface="Catamaran Light"/>
              </a:rPr>
              <a:t>410 MYA: First fish with teeth and nautilida</a:t>
            </a:r>
            <a:endParaRPr sz="1900">
              <a:solidFill>
                <a:schemeClr val="dk1"/>
              </a:solidFill>
              <a:highlight>
                <a:srgbClr val="EFD67E"/>
              </a:highlight>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highlight>
                  <a:srgbClr val="EFD67E"/>
                </a:highlight>
                <a:latin typeface="Catamaran Light"/>
                <a:ea typeface="Catamaran Light"/>
                <a:cs typeface="Catamaran Light"/>
                <a:sym typeface="Catamaran Light"/>
              </a:rPr>
              <a:t>395 MYA: Zachelmie Trackways: oldest </a:t>
            </a:r>
            <a:r>
              <a:rPr lang="en" sz="1900">
                <a:solidFill>
                  <a:schemeClr val="dk1"/>
                </a:solidFill>
                <a:highlight>
                  <a:srgbClr val="EFD67E"/>
                </a:highlight>
                <a:latin typeface="Catamaran Light"/>
                <a:ea typeface="Catamaran Light"/>
                <a:cs typeface="Catamaran Light"/>
                <a:sym typeface="Catamaran Light"/>
              </a:rPr>
              <a:t>terrestrial</a:t>
            </a:r>
            <a:r>
              <a:rPr lang="en" sz="1900">
                <a:solidFill>
                  <a:schemeClr val="dk1"/>
                </a:solidFill>
                <a:highlight>
                  <a:srgbClr val="EFD67E"/>
                </a:highlight>
                <a:latin typeface="Catamaran Light"/>
                <a:ea typeface="Catamaran Light"/>
                <a:cs typeface="Catamaran Light"/>
                <a:sym typeface="Catamaran Light"/>
              </a:rPr>
              <a:t> prints</a:t>
            </a:r>
            <a:endParaRPr sz="1900">
              <a:solidFill>
                <a:schemeClr val="dk1"/>
              </a:solidFill>
              <a:highlight>
                <a:srgbClr val="EFD67E"/>
              </a:highlight>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highlight>
                  <a:srgbClr val="EFD67E"/>
                </a:highlight>
                <a:latin typeface="Catamaran Light"/>
                <a:ea typeface="Catamaran Light"/>
                <a:cs typeface="Catamaran Light"/>
                <a:sym typeface="Catamaran Light"/>
              </a:rPr>
              <a:t>375-365 MYA: Tiktaalik and Acanthostega fossils were found</a:t>
            </a:r>
            <a:endParaRPr sz="1900">
              <a:solidFill>
                <a:schemeClr val="dk1"/>
              </a:solidFill>
              <a:highlight>
                <a:srgbClr val="EFD67E"/>
              </a:highlight>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highlight>
                  <a:schemeClr val="accent3"/>
                </a:highlight>
                <a:latin typeface="Catamaran Light"/>
                <a:ea typeface="Catamaran Light"/>
                <a:cs typeface="Catamaran Light"/>
                <a:sym typeface="Catamaran Light"/>
              </a:rPr>
              <a:t>360 MYA: First firns, and seed </a:t>
            </a:r>
            <a:r>
              <a:rPr lang="en" sz="1900">
                <a:solidFill>
                  <a:schemeClr val="dk1"/>
                </a:solidFill>
                <a:highlight>
                  <a:schemeClr val="accent3"/>
                </a:highlight>
                <a:latin typeface="Catamaran Light"/>
                <a:ea typeface="Catamaran Light"/>
                <a:cs typeface="Catamaran Light"/>
                <a:sym typeface="Catamaran Light"/>
              </a:rPr>
              <a:t>ferns dominate land plants</a:t>
            </a:r>
            <a:endParaRPr sz="1900">
              <a:solidFill>
                <a:schemeClr val="dk1"/>
              </a:solidFill>
              <a:highlight>
                <a:schemeClr val="accent3"/>
              </a:highlight>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highlight>
                  <a:schemeClr val="accent3"/>
                </a:highlight>
                <a:latin typeface="Catamaran Light"/>
                <a:ea typeface="Catamaran Light"/>
                <a:cs typeface="Catamaran Light"/>
                <a:sym typeface="Catamaran Light"/>
              </a:rPr>
              <a:t>350 MYA: Diversification of Amphibians</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p46"/>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321" name="Google Shape;321;p46"/>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322" name="Google Shape;322;p46"/>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6"/>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6"/>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COMMON QUESTIONS</a:t>
            </a:r>
            <a:endParaRPr>
              <a:solidFill>
                <a:schemeClr val="lt1"/>
              </a:solidFill>
            </a:endParaRPr>
          </a:p>
        </p:txBody>
      </p:sp>
      <p:sp>
        <p:nvSpPr>
          <p:cNvPr id="325" name="Google Shape;325;p46"/>
          <p:cNvSpPr txBox="1"/>
          <p:nvPr/>
        </p:nvSpPr>
        <p:spPr>
          <a:xfrm>
            <a:off x="485450" y="4212200"/>
            <a:ext cx="78744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All of the following questions have been pulled from past YJI exams (which can be found on our website) or the Text Exchange on SciOly Wiki</a:t>
            </a:r>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4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7"/>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1</a:t>
            </a:r>
            <a:endParaRPr sz="3300">
              <a:solidFill>
                <a:schemeClr val="lt1"/>
              </a:solidFill>
              <a:latin typeface="Livvic"/>
              <a:ea typeface="Livvic"/>
              <a:cs typeface="Livvic"/>
              <a:sym typeface="Livvic"/>
            </a:endParaRPr>
          </a:p>
        </p:txBody>
      </p:sp>
      <p:pic>
        <p:nvPicPr>
          <p:cNvPr id="332" name="Google Shape;332;p47"/>
          <p:cNvPicPr preferRelativeResize="0"/>
          <p:nvPr/>
        </p:nvPicPr>
        <p:blipFill>
          <a:blip r:embed="rId3">
            <a:alphaModFix/>
          </a:blip>
          <a:stretch>
            <a:fillRect/>
          </a:stretch>
        </p:blipFill>
        <p:spPr>
          <a:xfrm>
            <a:off x="764600" y="1307525"/>
            <a:ext cx="7614808" cy="3668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4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8"/>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a:t>
            </a:r>
            <a:endParaRPr sz="3300">
              <a:solidFill>
                <a:schemeClr val="lt1"/>
              </a:solidFill>
              <a:latin typeface="Livvic"/>
              <a:ea typeface="Livvic"/>
              <a:cs typeface="Livvic"/>
              <a:sym typeface="Livvic"/>
            </a:endParaRPr>
          </a:p>
        </p:txBody>
      </p:sp>
      <p:pic>
        <p:nvPicPr>
          <p:cNvPr id="339" name="Google Shape;339;p48"/>
          <p:cNvPicPr preferRelativeResize="0"/>
          <p:nvPr/>
        </p:nvPicPr>
        <p:blipFill>
          <a:blip r:embed="rId3">
            <a:alphaModFix/>
          </a:blip>
          <a:stretch>
            <a:fillRect/>
          </a:stretch>
        </p:blipFill>
        <p:spPr>
          <a:xfrm>
            <a:off x="2794126" y="1444700"/>
            <a:ext cx="3555751" cy="2955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4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9"/>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3</a:t>
            </a:r>
            <a:endParaRPr sz="3300">
              <a:solidFill>
                <a:schemeClr val="lt1"/>
              </a:solidFill>
              <a:latin typeface="Livvic"/>
              <a:ea typeface="Livvic"/>
              <a:cs typeface="Livvic"/>
              <a:sym typeface="Livvic"/>
            </a:endParaRPr>
          </a:p>
        </p:txBody>
      </p:sp>
      <p:pic>
        <p:nvPicPr>
          <p:cNvPr id="346" name="Google Shape;346;p49"/>
          <p:cNvPicPr preferRelativeResize="0"/>
          <p:nvPr/>
        </p:nvPicPr>
        <p:blipFill>
          <a:blip r:embed="rId3">
            <a:alphaModFix/>
          </a:blip>
          <a:stretch>
            <a:fillRect/>
          </a:stretch>
        </p:blipFill>
        <p:spPr>
          <a:xfrm>
            <a:off x="1009650" y="1679175"/>
            <a:ext cx="7124700" cy="2019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5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0"/>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4</a:t>
            </a:r>
            <a:endParaRPr sz="3300">
              <a:solidFill>
                <a:schemeClr val="lt1"/>
              </a:solidFill>
              <a:latin typeface="Livvic"/>
              <a:ea typeface="Livvic"/>
              <a:cs typeface="Livvic"/>
              <a:sym typeface="Livvic"/>
            </a:endParaRPr>
          </a:p>
        </p:txBody>
      </p:sp>
      <p:pic>
        <p:nvPicPr>
          <p:cNvPr id="353" name="Google Shape;353;p50"/>
          <p:cNvPicPr preferRelativeResize="0"/>
          <p:nvPr/>
        </p:nvPicPr>
        <p:blipFill>
          <a:blip r:embed="rId3">
            <a:alphaModFix/>
          </a:blip>
          <a:stretch>
            <a:fillRect/>
          </a:stretch>
        </p:blipFill>
        <p:spPr>
          <a:xfrm>
            <a:off x="1066800" y="1856588"/>
            <a:ext cx="7010400" cy="77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Akul Rana</a:t>
            </a:r>
            <a:endParaRPr sz="3300">
              <a:solidFill>
                <a:schemeClr val="lt1"/>
              </a:solidFill>
              <a:latin typeface="Livvic"/>
              <a:ea typeface="Livvic"/>
              <a:cs typeface="Livvic"/>
              <a:sym typeface="Livvic"/>
            </a:endParaRPr>
          </a:p>
        </p:txBody>
      </p:sp>
      <p:sp>
        <p:nvSpPr>
          <p:cNvPr id="140" name="Google Shape;140;p24"/>
          <p:cNvSpPr txBox="1"/>
          <p:nvPr/>
        </p:nvSpPr>
        <p:spPr>
          <a:xfrm>
            <a:off x="419250" y="1485700"/>
            <a:ext cx="5478600" cy="1939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The Westminster Schools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Emory BS and BBA ‘28</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Scioly for 4 years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USESO ‘23 National Camper</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Educator at natural history museum in Georgia</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2nd GA States in Fossils</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5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1"/>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360" name="Google Shape;360;p51"/>
          <p:cNvSpPr txBox="1"/>
          <p:nvPr/>
        </p:nvSpPr>
        <p:spPr>
          <a:xfrm>
            <a:off x="419250" y="1485700"/>
            <a:ext cx="8298900" cy="252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ID, ID, ID</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You shouldn’t be having to flip through your binder to </a:t>
            </a:r>
            <a:r>
              <a:rPr lang="en" sz="1900">
                <a:solidFill>
                  <a:schemeClr val="dk1"/>
                </a:solidFill>
                <a:latin typeface="Catamaran Light"/>
                <a:ea typeface="Catamaran Light"/>
                <a:cs typeface="Catamaran Light"/>
                <a:sym typeface="Catamaran Light"/>
              </a:rPr>
              <a:t>identify</a:t>
            </a:r>
            <a:r>
              <a:rPr lang="en" sz="1900">
                <a:solidFill>
                  <a:schemeClr val="dk1"/>
                </a:solidFill>
                <a:latin typeface="Catamaran Light"/>
                <a:ea typeface="Catamaran Light"/>
                <a:cs typeface="Catamaran Light"/>
                <a:sym typeface="Catamaran Light"/>
              </a:rPr>
              <a:t> something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Make your own binder</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Allows you to make your own system that is most efficient for YOU</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Practice tests!!!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Since fossils covers so many topics, you can use practice tests to patch up cracks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2"/>
          <p:cNvSpPr/>
          <p:nvPr/>
        </p:nvSpPr>
        <p:spPr>
          <a:xfrm>
            <a:off x="4568700" y="669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2"/>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368" name="Google Shape;368;p52"/>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369" name="Google Shape;369;p52"/>
          <p:cNvSpPr txBox="1"/>
          <p:nvPr>
            <p:ph type="ctrTitle"/>
          </p:nvPr>
        </p:nvSpPr>
        <p:spPr>
          <a:xfrm>
            <a:off x="1217775" y="1354775"/>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Sci Oly Wiki</a:t>
            </a:r>
            <a:endParaRPr sz="2200">
              <a:solidFill>
                <a:schemeClr val="dk1"/>
              </a:solidFill>
            </a:endParaRPr>
          </a:p>
        </p:txBody>
      </p:sp>
      <p:sp>
        <p:nvSpPr>
          <p:cNvPr id="370" name="Google Shape;370;p52"/>
          <p:cNvSpPr/>
          <p:nvPr/>
        </p:nvSpPr>
        <p:spPr>
          <a:xfrm>
            <a:off x="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2"/>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372" name="Google Shape;372;p52"/>
          <p:cNvSpPr txBox="1"/>
          <p:nvPr>
            <p:ph type="ctrTitle"/>
          </p:nvPr>
        </p:nvSpPr>
        <p:spPr>
          <a:xfrm>
            <a:off x="5824450" y="14612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chemeClr val="lt1"/>
                </a:solidFill>
              </a:rPr>
              <a:t>Wikipedia</a:t>
            </a:r>
            <a:endParaRPr sz="2200">
              <a:solidFill>
                <a:schemeClr val="lt1"/>
              </a:solidFill>
            </a:endParaRPr>
          </a:p>
        </p:txBody>
      </p:sp>
      <p:sp>
        <p:nvSpPr>
          <p:cNvPr id="373" name="Google Shape;373;p52"/>
          <p:cNvSpPr txBox="1"/>
          <p:nvPr>
            <p:ph type="ctrTitle"/>
          </p:nvPr>
        </p:nvSpPr>
        <p:spPr>
          <a:xfrm>
            <a:off x="1217775" y="37072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chemeClr val="lt1"/>
                </a:solidFill>
              </a:rPr>
              <a:t>Tarbuck Earth Science</a:t>
            </a:r>
            <a:endParaRPr sz="2200">
              <a:solidFill>
                <a:schemeClr val="lt1"/>
              </a:solidFill>
            </a:endParaRPr>
          </a:p>
        </p:txBody>
      </p:sp>
      <p:sp>
        <p:nvSpPr>
          <p:cNvPr id="374" name="Google Shape;374;p52"/>
          <p:cNvSpPr txBox="1"/>
          <p:nvPr>
            <p:ph type="ctrTitle"/>
          </p:nvPr>
        </p:nvSpPr>
        <p:spPr>
          <a:xfrm>
            <a:off x="5893800" y="361510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ID bot on Discord</a:t>
            </a:r>
            <a:endParaRPr sz="22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pic>
        <p:nvPicPr>
          <p:cNvPr id="379" name="Google Shape;379;p53"/>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380" name="Google Shape;380;p53"/>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3"/>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382" name="Google Shape;382;p53"/>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383" name="Google Shape;383;p53"/>
          <p:cNvGrpSpPr/>
          <p:nvPr/>
        </p:nvGrpSpPr>
        <p:grpSpPr>
          <a:xfrm>
            <a:off x="4582431" y="2545611"/>
            <a:ext cx="346056" cy="345674"/>
            <a:chOff x="3303268" y="3817349"/>
            <a:chExt cx="346056" cy="345674"/>
          </a:xfrm>
        </p:grpSpPr>
        <p:sp>
          <p:nvSpPr>
            <p:cNvPr id="384" name="Google Shape;384;p53"/>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 name="Google Shape;385;p53"/>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 name="Google Shape;386;p53"/>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 name="Google Shape;387;p53"/>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388" name="Google Shape;388;p53"/>
          <p:cNvGrpSpPr/>
          <p:nvPr/>
        </p:nvGrpSpPr>
        <p:grpSpPr>
          <a:xfrm>
            <a:off x="4582447" y="1968549"/>
            <a:ext cx="346024" cy="345674"/>
            <a:chOff x="4201447" y="3817349"/>
            <a:chExt cx="346024" cy="345674"/>
          </a:xfrm>
        </p:grpSpPr>
        <p:sp>
          <p:nvSpPr>
            <p:cNvPr id="389" name="Google Shape;389;p53"/>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 name="Google Shape;390;p53"/>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Victor Hesu</a:t>
            </a:r>
            <a:endParaRPr sz="3300">
              <a:solidFill>
                <a:schemeClr val="lt1"/>
              </a:solidFill>
              <a:latin typeface="Livvic"/>
              <a:ea typeface="Livvic"/>
              <a:cs typeface="Livvic"/>
              <a:sym typeface="Livvic"/>
            </a:endParaRPr>
          </a:p>
        </p:txBody>
      </p:sp>
      <p:sp>
        <p:nvSpPr>
          <p:cNvPr id="147" name="Google Shape;147;p25"/>
          <p:cNvSpPr txBox="1"/>
          <p:nvPr/>
        </p:nvSpPr>
        <p:spPr>
          <a:xfrm>
            <a:off x="419250" y="1485700"/>
            <a:ext cx="5478600" cy="1647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The Westminster Schools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Georgia Tech BSME ‘26</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Scioly for 4 years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Helped with 20+ </a:t>
            </a:r>
            <a:r>
              <a:rPr lang="en" sz="1900">
                <a:solidFill>
                  <a:schemeClr val="dk1"/>
                </a:solidFill>
                <a:latin typeface="Catamaran Light"/>
                <a:ea typeface="Catamaran Light"/>
                <a:cs typeface="Catamaran Light"/>
                <a:sym typeface="Catamaran Light"/>
              </a:rPr>
              <a:t>tournaments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2nd GA States in Fossils</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1" name="Shape 151"/>
        <p:cNvGrpSpPr/>
        <p:nvPr/>
      </p:nvGrpSpPr>
      <p:grpSpPr>
        <a:xfrm>
          <a:off x="0" y="0"/>
          <a:ext cx="0" cy="0"/>
          <a:chOff x="0" y="0"/>
          <a:chExt cx="0" cy="0"/>
        </a:xfrm>
      </p:grpSpPr>
      <p:sp>
        <p:nvSpPr>
          <p:cNvPr id="152" name="Google Shape;152;p26"/>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54" name="Google Shape;154;p26"/>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55" name="Google Shape;155;p26"/>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56" name="Google Shape;156;p26"/>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57" name="Google Shape;157;p26"/>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58" name="Google Shape;158;p26"/>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59" name="Google Shape;159;p26"/>
          <p:cNvSpPr/>
          <p:nvPr/>
        </p:nvSpPr>
        <p:spPr>
          <a:xfrm>
            <a:off x="5792025" y="1135225"/>
            <a:ext cx="2519700" cy="2687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60" name="Google Shape;160;p26"/>
          <p:cNvSpPr txBox="1"/>
          <p:nvPr>
            <p:ph type="ctrTitle"/>
          </p:nvPr>
        </p:nvSpPr>
        <p:spPr>
          <a:xfrm>
            <a:off x="5925977" y="2214226"/>
            <a:ext cx="2251800" cy="52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rPr lang="en" sz="2000"/>
              <a:t>[Event-Related Image]</a:t>
            </a:r>
            <a:endParaRPr sz="2000"/>
          </a:p>
        </p:txBody>
      </p:sp>
      <p:sp>
        <p:nvSpPr>
          <p:cNvPr id="161" name="Google Shape;161;p26"/>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QUESTIONS</a:t>
            </a:r>
            <a:endParaRPr sz="1600"/>
          </a:p>
        </p:txBody>
      </p:sp>
      <p:sp>
        <p:nvSpPr>
          <p:cNvPr id="162" name="Google Shape;162;p26"/>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63" name="Google Shape;163;p26"/>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64" name="Google Shape;164;p26"/>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65" name="Google Shape;165;p26"/>
          <p:cNvPicPr preferRelativeResize="0"/>
          <p:nvPr/>
        </p:nvPicPr>
        <p:blipFill>
          <a:blip r:embed="rId3">
            <a:alphaModFix/>
          </a:blip>
          <a:stretch>
            <a:fillRect/>
          </a:stretch>
        </p:blipFill>
        <p:spPr>
          <a:xfrm>
            <a:off x="5253451" y="501313"/>
            <a:ext cx="3596850" cy="4140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72" name="Google Shape;172;p27"/>
          <p:cNvSpPr txBox="1"/>
          <p:nvPr>
            <p:ph idx="4294967295" type="ctrTitle"/>
          </p:nvPr>
        </p:nvSpPr>
        <p:spPr>
          <a:xfrm>
            <a:off x="6441750" y="2267324"/>
            <a:ext cx="2251800" cy="11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p>
        </p:txBody>
      </p:sp>
      <p:sp>
        <p:nvSpPr>
          <p:cNvPr id="173" name="Google Shape;173;p27"/>
          <p:cNvSpPr txBox="1"/>
          <p:nvPr/>
        </p:nvSpPr>
        <p:spPr>
          <a:xfrm>
            <a:off x="426075" y="1375950"/>
            <a:ext cx="5646600" cy="369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Common Topics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Identify the fossil and be able to determine mode of preservation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Determine past environments and ecosystems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Determine the age of </a:t>
            </a:r>
            <a:r>
              <a:rPr lang="en" sz="1900">
                <a:solidFill>
                  <a:schemeClr val="dk1"/>
                </a:solidFill>
                <a:latin typeface="Catamaran Light"/>
                <a:ea typeface="Catamaran Light"/>
                <a:cs typeface="Catamaran Light"/>
                <a:sym typeface="Catamaran Light"/>
              </a:rPr>
              <a:t>assemblages</a:t>
            </a:r>
            <a:r>
              <a:rPr lang="en" sz="1900">
                <a:solidFill>
                  <a:schemeClr val="dk1"/>
                </a:solidFill>
                <a:latin typeface="Catamaran Light"/>
                <a:ea typeface="Catamaran Light"/>
                <a:cs typeface="Catamaran Light"/>
                <a:sym typeface="Catamaran Light"/>
              </a:rPr>
              <a:t> and fossils with relative and absolute dating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Major evolutionary trends and events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What's</a:t>
            </a:r>
            <a:r>
              <a:rPr lang="en" sz="1900">
                <a:solidFill>
                  <a:schemeClr val="dk1"/>
                </a:solidFill>
                <a:latin typeface="Catamaran Light"/>
                <a:ea typeface="Catamaran Light"/>
                <a:cs typeface="Catamaran Light"/>
                <a:sym typeface="Catamaran Light"/>
              </a:rPr>
              <a:t> allowed</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1 three ring binder of any size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Magnifying glass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Annotated and labeled field guide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1 individual copy of the official list outside of binder</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pic>
        <p:nvPicPr>
          <p:cNvPr id="178" name="Google Shape;178;p28"/>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79" name="Google Shape;179;p28"/>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81" name="Google Shape;181;p28"/>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82" name="Google Shape;182;p28"/>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2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txBox="1"/>
          <p:nvPr>
            <p:ph idx="4294967295" type="ctrTitle"/>
          </p:nvPr>
        </p:nvSpPr>
        <p:spPr>
          <a:xfrm>
            <a:off x="426075" y="238650"/>
            <a:ext cx="4592400" cy="585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rPr>
              <a:t>Topic 1: Teeth</a:t>
            </a:r>
            <a:endParaRPr sz="2600">
              <a:solidFill>
                <a:schemeClr val="lt1"/>
              </a:solidFill>
              <a:latin typeface="Livvic"/>
              <a:ea typeface="Livvic"/>
              <a:cs typeface="Livvic"/>
              <a:sym typeface="Livvic"/>
            </a:endParaRPr>
          </a:p>
        </p:txBody>
      </p:sp>
      <p:sp>
        <p:nvSpPr>
          <p:cNvPr id="189" name="Google Shape;189;p29"/>
          <p:cNvSpPr txBox="1"/>
          <p:nvPr/>
        </p:nvSpPr>
        <p:spPr>
          <a:xfrm>
            <a:off x="422550" y="1499425"/>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Basilosaurus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90" name="Google Shape;190;p29"/>
          <p:cNvPicPr preferRelativeResize="0"/>
          <p:nvPr/>
        </p:nvPicPr>
        <p:blipFill>
          <a:blip r:embed="rId3">
            <a:alphaModFix/>
          </a:blip>
          <a:stretch>
            <a:fillRect/>
          </a:stretch>
        </p:blipFill>
        <p:spPr>
          <a:xfrm>
            <a:off x="1510275" y="2192013"/>
            <a:ext cx="2305050" cy="1724025"/>
          </a:xfrm>
          <a:prstGeom prst="rect">
            <a:avLst/>
          </a:prstGeom>
          <a:noFill/>
          <a:ln>
            <a:noFill/>
          </a:ln>
        </p:spPr>
      </p:pic>
      <p:pic>
        <p:nvPicPr>
          <p:cNvPr id="191" name="Google Shape;191;p29"/>
          <p:cNvPicPr preferRelativeResize="0"/>
          <p:nvPr/>
        </p:nvPicPr>
        <p:blipFill>
          <a:blip r:embed="rId4">
            <a:alphaModFix/>
          </a:blip>
          <a:stretch>
            <a:fillRect/>
          </a:stretch>
        </p:blipFill>
        <p:spPr>
          <a:xfrm>
            <a:off x="5018475" y="1738085"/>
            <a:ext cx="2781300" cy="278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0"/>
          <p:cNvSpPr txBox="1"/>
          <p:nvPr>
            <p:ph idx="4294967295" type="ctrTitle"/>
          </p:nvPr>
        </p:nvSpPr>
        <p:spPr>
          <a:xfrm>
            <a:off x="426075" y="238650"/>
            <a:ext cx="4592400" cy="585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rPr>
              <a:t>Topic 1: Teeth</a:t>
            </a:r>
            <a:endParaRPr sz="2600">
              <a:solidFill>
                <a:schemeClr val="lt1"/>
              </a:solidFill>
              <a:latin typeface="Livvic"/>
              <a:ea typeface="Livvic"/>
              <a:cs typeface="Livvic"/>
              <a:sym typeface="Livvic"/>
            </a:endParaRPr>
          </a:p>
        </p:txBody>
      </p:sp>
      <p:sp>
        <p:nvSpPr>
          <p:cNvPr id="198" name="Google Shape;198;p30"/>
          <p:cNvSpPr txBox="1"/>
          <p:nvPr/>
        </p:nvSpPr>
        <p:spPr>
          <a:xfrm>
            <a:off x="422550" y="1499425"/>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Batoidea</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99" name="Google Shape;199;p30"/>
          <p:cNvPicPr preferRelativeResize="0"/>
          <p:nvPr/>
        </p:nvPicPr>
        <p:blipFill>
          <a:blip r:embed="rId3">
            <a:alphaModFix/>
          </a:blip>
          <a:stretch>
            <a:fillRect/>
          </a:stretch>
        </p:blipFill>
        <p:spPr>
          <a:xfrm>
            <a:off x="3319450" y="2139625"/>
            <a:ext cx="2505075" cy="1828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