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Catamaran"/>
      <p:regular r:id="rId28"/>
      <p:bold r:id="rId29"/>
    </p:embeddedFont>
    <p:embeddedFont>
      <p:font typeface="Fira Sans Extra Condensed Medium"/>
      <p:regular r:id="rId30"/>
      <p:bold r:id="rId31"/>
      <p:italic r:id="rId32"/>
      <p:boldItalic r:id="rId33"/>
    </p:embeddedFont>
    <p:embeddedFont>
      <p:font typeface="Livvic"/>
      <p:regular r:id="rId34"/>
      <p:bold r:id="rId35"/>
      <p:italic r:id="rId36"/>
      <p:boldItalic r:id="rId37"/>
    </p:embeddedFont>
    <p:embeddedFont>
      <p:font typeface="Catamaran Light"/>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Catamaran-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atamaran-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ExtraCondensedMedium-bold.fntdata"/><Relationship Id="rId30" Type="http://schemas.openxmlformats.org/officeDocument/2006/relationships/font" Target="fonts/FiraSansExtraCondensedMedium-regular.fntdata"/><Relationship Id="rId11" Type="http://schemas.openxmlformats.org/officeDocument/2006/relationships/slide" Target="slides/slide7.xml"/><Relationship Id="rId33" Type="http://schemas.openxmlformats.org/officeDocument/2006/relationships/font" Target="fonts/FiraSansExtraCondensedMedium-boldItalic.fntdata"/><Relationship Id="rId10" Type="http://schemas.openxmlformats.org/officeDocument/2006/relationships/slide" Target="slides/slide6.xml"/><Relationship Id="rId32" Type="http://schemas.openxmlformats.org/officeDocument/2006/relationships/font" Target="fonts/FiraSansExtraCondensedMedium-italic.fntdata"/><Relationship Id="rId13" Type="http://schemas.openxmlformats.org/officeDocument/2006/relationships/slide" Target="slides/slide9.xml"/><Relationship Id="rId35" Type="http://schemas.openxmlformats.org/officeDocument/2006/relationships/font" Target="fonts/Livvic-bold.fntdata"/><Relationship Id="rId12" Type="http://schemas.openxmlformats.org/officeDocument/2006/relationships/slide" Target="slides/slide8.xml"/><Relationship Id="rId34" Type="http://schemas.openxmlformats.org/officeDocument/2006/relationships/font" Target="fonts/Livvic-regular.fntdata"/><Relationship Id="rId15" Type="http://schemas.openxmlformats.org/officeDocument/2006/relationships/slide" Target="slides/slide11.xml"/><Relationship Id="rId37" Type="http://schemas.openxmlformats.org/officeDocument/2006/relationships/font" Target="fonts/Livvic-boldItalic.fntdata"/><Relationship Id="rId14" Type="http://schemas.openxmlformats.org/officeDocument/2006/relationships/slide" Target="slides/slide10.xml"/><Relationship Id="rId36" Type="http://schemas.openxmlformats.org/officeDocument/2006/relationships/font" Target="fonts/Livvic-italic.fntdata"/><Relationship Id="rId17" Type="http://schemas.openxmlformats.org/officeDocument/2006/relationships/slide" Target="slides/slide13.xml"/><Relationship Id="rId39" Type="http://schemas.openxmlformats.org/officeDocument/2006/relationships/font" Target="fonts/CatamaranLight-bold.fntdata"/><Relationship Id="rId16" Type="http://schemas.openxmlformats.org/officeDocument/2006/relationships/slide" Target="slides/slide12.xml"/><Relationship Id="rId38" Type="http://schemas.openxmlformats.org/officeDocument/2006/relationships/font" Target="fonts/CatamaranLigh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0e12f592c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0e12f592c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0e12f592c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0e12f592c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0e12f592c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0e12f592c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0e12f592c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0e12f592c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e2da37ab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e2da37ab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e2da37ab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0e2da37ab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0f251d6df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0f251d6df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dfefcf0f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0dfefcf0f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e12f592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0e12f592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e12f592c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0e12f592c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0e12f592c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0e12f592c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7.jpg"/><Relationship Id="rId5"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soinc.org/experimental-design-b" TargetMode="External"/><Relationship Id="rId4" Type="http://schemas.openxmlformats.org/officeDocument/2006/relationships/hyperlink" Target="https://www.soinc.org/experimental-design-c" TargetMode="External"/><Relationship Id="rId5" Type="http://schemas.openxmlformats.org/officeDocument/2006/relationships/hyperlink" Target="https://scioly.org/wiki/index.php/Experimental_Design" TargetMode="External"/><Relationship Id="rId6" Type="http://schemas.openxmlformats.org/officeDocument/2006/relationships/hyperlink" Target="https://drive.google.com/file/d/14pS56pYiemFTe2BhSUXgk_BtP_aEoWHH/view?usp=sharing" TargetMode="External"/><Relationship Id="rId7" Type="http://schemas.openxmlformats.org/officeDocument/2006/relationships/hyperlink" Target="https://scioly.org/test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scioly.org/wiki/index.php/Significant_Figur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scioly.org/wiki/index.php/Significant_Figures" TargetMode="External"/><Relationship Id="rId4" Type="http://schemas.openxmlformats.org/officeDocument/2006/relationships/image" Target="../media/image9.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55550" y="1112425"/>
            <a:ext cx="4114800" cy="14775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lang="en" sz="4200">
                <a:solidFill>
                  <a:schemeClr val="lt1"/>
                </a:solidFill>
              </a:rPr>
              <a:t>Experimental Design</a:t>
            </a:r>
            <a:endParaRPr sz="4200">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516750" y="2589925"/>
            <a:ext cx="4592400" cy="5850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txBox="1"/>
          <p:nvPr>
            <p:ph idx="4294967295" type="ctrTitle"/>
          </p:nvPr>
        </p:nvSpPr>
        <p:spPr>
          <a:xfrm>
            <a:off x="372775" y="-15300"/>
            <a:ext cx="55968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Significant Figures</a:t>
            </a:r>
            <a:endParaRPr sz="3300">
              <a:solidFill>
                <a:schemeClr val="lt1"/>
              </a:solidFill>
            </a:endParaRPr>
          </a:p>
          <a:p>
            <a:pPr indent="0" lvl="0" marL="0" rtl="0" algn="l">
              <a:spcBef>
                <a:spcPts val="0"/>
              </a:spcBef>
              <a:spcAft>
                <a:spcPts val="0"/>
              </a:spcAft>
              <a:buNone/>
            </a:pPr>
            <a:r>
              <a:rPr lang="en" sz="3300">
                <a:solidFill>
                  <a:schemeClr val="lt1"/>
                </a:solidFill>
              </a:rPr>
              <a:t>Common Mistakes</a:t>
            </a:r>
            <a:endParaRPr sz="3300">
              <a:solidFill>
                <a:schemeClr val="lt1"/>
              </a:solidFill>
            </a:endParaRPr>
          </a:p>
        </p:txBody>
      </p:sp>
      <p:pic>
        <p:nvPicPr>
          <p:cNvPr id="199" name="Google Shape;199;p31"/>
          <p:cNvPicPr preferRelativeResize="0"/>
          <p:nvPr/>
        </p:nvPicPr>
        <p:blipFill>
          <a:blip r:embed="rId3">
            <a:alphaModFix/>
          </a:blip>
          <a:stretch>
            <a:fillRect/>
          </a:stretch>
        </p:blipFill>
        <p:spPr>
          <a:xfrm>
            <a:off x="232350" y="1322400"/>
            <a:ext cx="4481650" cy="3668700"/>
          </a:xfrm>
          <a:prstGeom prst="rect">
            <a:avLst/>
          </a:prstGeom>
          <a:noFill/>
          <a:ln>
            <a:noFill/>
          </a:ln>
        </p:spPr>
      </p:pic>
      <p:pic>
        <p:nvPicPr>
          <p:cNvPr descr="thermometer - Students | Britannica Kids | Homework Help" id="200" name="Google Shape;200;p31"/>
          <p:cNvPicPr preferRelativeResize="0"/>
          <p:nvPr/>
        </p:nvPicPr>
        <p:blipFill>
          <a:blip r:embed="rId4">
            <a:alphaModFix/>
          </a:blip>
          <a:stretch>
            <a:fillRect/>
          </a:stretch>
        </p:blipFill>
        <p:spPr>
          <a:xfrm>
            <a:off x="4714000" y="1918825"/>
            <a:ext cx="995975" cy="2355350"/>
          </a:xfrm>
          <a:prstGeom prst="rect">
            <a:avLst/>
          </a:prstGeom>
          <a:noFill/>
          <a:ln>
            <a:noFill/>
          </a:ln>
        </p:spPr>
      </p:pic>
      <p:pic>
        <p:nvPicPr>
          <p:cNvPr id="201" name="Google Shape;201;p31"/>
          <p:cNvPicPr preferRelativeResize="0"/>
          <p:nvPr/>
        </p:nvPicPr>
        <p:blipFill>
          <a:blip r:embed="rId5">
            <a:alphaModFix/>
          </a:blip>
          <a:stretch>
            <a:fillRect/>
          </a:stretch>
        </p:blipFill>
        <p:spPr>
          <a:xfrm>
            <a:off x="6065900" y="1322400"/>
            <a:ext cx="2911524" cy="29115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2"/>
          <p:cNvSpPr txBox="1"/>
          <p:nvPr>
            <p:ph idx="4294967295" type="ctrTitle"/>
          </p:nvPr>
        </p:nvSpPr>
        <p:spPr>
          <a:xfrm>
            <a:off x="469100" y="52100"/>
            <a:ext cx="55968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Significant Figures</a:t>
            </a:r>
            <a:endParaRPr sz="3300">
              <a:solidFill>
                <a:schemeClr val="lt1"/>
              </a:solidFill>
            </a:endParaRPr>
          </a:p>
          <a:p>
            <a:pPr indent="0" lvl="0" marL="0" rtl="0" algn="l">
              <a:spcBef>
                <a:spcPts val="0"/>
              </a:spcBef>
              <a:spcAft>
                <a:spcPts val="0"/>
              </a:spcAft>
              <a:buNone/>
            </a:pPr>
            <a:r>
              <a:rPr lang="en" sz="3300">
                <a:solidFill>
                  <a:schemeClr val="lt1"/>
                </a:solidFill>
              </a:rPr>
              <a:t>Common Mistakes</a:t>
            </a:r>
            <a:endParaRPr sz="3300">
              <a:solidFill>
                <a:schemeClr val="lt1"/>
              </a:solidFill>
            </a:endParaRPr>
          </a:p>
        </p:txBody>
      </p:sp>
      <p:pic>
        <p:nvPicPr>
          <p:cNvPr id="208" name="Google Shape;208;p32"/>
          <p:cNvPicPr preferRelativeResize="0"/>
          <p:nvPr/>
        </p:nvPicPr>
        <p:blipFill>
          <a:blip r:embed="rId3">
            <a:alphaModFix/>
          </a:blip>
          <a:stretch>
            <a:fillRect/>
          </a:stretch>
        </p:blipFill>
        <p:spPr>
          <a:xfrm>
            <a:off x="276775" y="1298500"/>
            <a:ext cx="4431425" cy="3771775"/>
          </a:xfrm>
          <a:prstGeom prst="rect">
            <a:avLst/>
          </a:prstGeom>
          <a:noFill/>
          <a:ln>
            <a:noFill/>
          </a:ln>
        </p:spPr>
      </p:pic>
      <p:pic>
        <p:nvPicPr>
          <p:cNvPr id="209" name="Google Shape;209;p32"/>
          <p:cNvPicPr preferRelativeResize="0"/>
          <p:nvPr/>
        </p:nvPicPr>
        <p:blipFill>
          <a:blip r:embed="rId4">
            <a:alphaModFix/>
          </a:blip>
          <a:stretch>
            <a:fillRect/>
          </a:stretch>
        </p:blipFill>
        <p:spPr>
          <a:xfrm>
            <a:off x="5276675" y="1599025"/>
            <a:ext cx="1567875" cy="2876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3"/>
          <p:cNvPicPr preferRelativeResize="0"/>
          <p:nvPr/>
        </p:nvPicPr>
        <p:blipFill>
          <a:blip r:embed="rId3">
            <a:alphaModFix/>
          </a:blip>
          <a:stretch>
            <a:fillRect/>
          </a:stretch>
        </p:blipFill>
        <p:spPr>
          <a:xfrm>
            <a:off x="1129575" y="262850"/>
            <a:ext cx="3048000" cy="2286000"/>
          </a:xfrm>
          <a:prstGeom prst="rect">
            <a:avLst/>
          </a:prstGeom>
          <a:noFill/>
          <a:ln>
            <a:noFill/>
          </a:ln>
        </p:spPr>
      </p:pic>
      <p:pic>
        <p:nvPicPr>
          <p:cNvPr id="215" name="Google Shape;215;p33"/>
          <p:cNvPicPr preferRelativeResize="0"/>
          <p:nvPr/>
        </p:nvPicPr>
        <p:blipFill>
          <a:blip r:embed="rId4">
            <a:alphaModFix/>
          </a:blip>
          <a:stretch>
            <a:fillRect/>
          </a:stretch>
        </p:blipFill>
        <p:spPr>
          <a:xfrm>
            <a:off x="4329975" y="262850"/>
            <a:ext cx="3048000" cy="2286000"/>
          </a:xfrm>
          <a:prstGeom prst="rect">
            <a:avLst/>
          </a:prstGeom>
          <a:noFill/>
          <a:ln>
            <a:noFill/>
          </a:ln>
        </p:spPr>
      </p:pic>
      <p:pic>
        <p:nvPicPr>
          <p:cNvPr id="216" name="Google Shape;216;p33"/>
          <p:cNvPicPr preferRelativeResize="0"/>
          <p:nvPr/>
        </p:nvPicPr>
        <p:blipFill>
          <a:blip r:embed="rId5">
            <a:alphaModFix/>
          </a:blip>
          <a:stretch>
            <a:fillRect/>
          </a:stretch>
        </p:blipFill>
        <p:spPr>
          <a:xfrm>
            <a:off x="1129575" y="2701250"/>
            <a:ext cx="3048000" cy="2286000"/>
          </a:xfrm>
          <a:prstGeom prst="rect">
            <a:avLst/>
          </a:prstGeom>
          <a:noFill/>
          <a:ln>
            <a:noFill/>
          </a:ln>
        </p:spPr>
      </p:pic>
      <p:pic>
        <p:nvPicPr>
          <p:cNvPr id="217" name="Google Shape;217;p33"/>
          <p:cNvPicPr preferRelativeResize="0"/>
          <p:nvPr/>
        </p:nvPicPr>
        <p:blipFill>
          <a:blip r:embed="rId6">
            <a:alphaModFix/>
          </a:blip>
          <a:stretch>
            <a:fillRect/>
          </a:stretch>
        </p:blipFill>
        <p:spPr>
          <a:xfrm>
            <a:off x="4329975" y="2701250"/>
            <a:ext cx="3048000" cy="228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sp>
        <p:nvSpPr>
          <p:cNvPr id="222" name="Google Shape;222;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4"/>
          <p:cNvSpPr txBox="1"/>
          <p:nvPr>
            <p:ph idx="4294967295" type="ctrTitle"/>
          </p:nvPr>
        </p:nvSpPr>
        <p:spPr>
          <a:xfrm>
            <a:off x="426075" y="238650"/>
            <a:ext cx="52326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CER Template</a:t>
            </a:r>
            <a:endParaRPr sz="3300">
              <a:solidFill>
                <a:schemeClr val="lt1"/>
              </a:solidFill>
              <a:latin typeface="Livvic"/>
              <a:ea typeface="Livvic"/>
              <a:cs typeface="Livvic"/>
              <a:sym typeface="Livvic"/>
            </a:endParaRPr>
          </a:p>
        </p:txBody>
      </p:sp>
      <p:pic>
        <p:nvPicPr>
          <p:cNvPr id="224" name="Google Shape;224;p34"/>
          <p:cNvPicPr preferRelativeResize="0"/>
          <p:nvPr/>
        </p:nvPicPr>
        <p:blipFill>
          <a:blip r:embed="rId3">
            <a:alphaModFix/>
          </a:blip>
          <a:stretch>
            <a:fillRect/>
          </a:stretch>
        </p:blipFill>
        <p:spPr>
          <a:xfrm>
            <a:off x="6219775" y="177675"/>
            <a:ext cx="2720801" cy="1456875"/>
          </a:xfrm>
          <a:prstGeom prst="rect">
            <a:avLst/>
          </a:prstGeom>
          <a:noFill/>
          <a:ln>
            <a:noFill/>
          </a:ln>
        </p:spPr>
      </p:pic>
      <p:sp>
        <p:nvSpPr>
          <p:cNvPr id="225" name="Google Shape;225;p34"/>
          <p:cNvSpPr txBox="1"/>
          <p:nvPr/>
        </p:nvSpPr>
        <p:spPr>
          <a:xfrm>
            <a:off x="259950" y="1401975"/>
            <a:ext cx="8624100" cy="2680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tamaran"/>
              <a:buChar char="●"/>
            </a:pPr>
            <a:r>
              <a:rPr b="1" lang="en">
                <a:solidFill>
                  <a:schemeClr val="dk1"/>
                </a:solidFill>
                <a:latin typeface="Catamaran"/>
                <a:ea typeface="Catamaran"/>
                <a:cs typeface="Catamaran"/>
                <a:sym typeface="Catamaran"/>
              </a:rPr>
              <a:t>Variation: </a:t>
            </a:r>
            <a:endParaRPr b="1">
              <a:solidFill>
                <a:schemeClr val="dk1"/>
              </a:solidFill>
              <a:latin typeface="Catamaran"/>
              <a:ea typeface="Catamaran"/>
              <a:cs typeface="Catamaran"/>
              <a:sym typeface="Catamaran"/>
            </a:endParaRPr>
          </a:p>
          <a:p>
            <a:pPr indent="-317500" lvl="1" marL="914400" rtl="0" algn="l">
              <a:spcBef>
                <a:spcPts val="0"/>
              </a:spcBef>
              <a:spcAft>
                <a:spcPts val="0"/>
              </a:spcAft>
              <a:buClr>
                <a:schemeClr val="dk1"/>
              </a:buClr>
              <a:buSzPts val="1400"/>
              <a:buFont typeface="Catamaran"/>
              <a:buChar char="○"/>
            </a:pPr>
            <a:r>
              <a:rPr b="1" lang="en">
                <a:solidFill>
                  <a:schemeClr val="dk1"/>
                </a:solidFill>
                <a:latin typeface="Catamaran"/>
                <a:ea typeface="Catamaran"/>
                <a:cs typeface="Catamaran"/>
                <a:sym typeface="Catamaran"/>
              </a:rPr>
              <a:t>Claim: </a:t>
            </a:r>
            <a:r>
              <a:rPr lang="en">
                <a:solidFill>
                  <a:schemeClr val="dk1"/>
                </a:solidFill>
                <a:latin typeface="Catamaran Light"/>
                <a:ea typeface="Catamaran Light"/>
                <a:cs typeface="Catamaran Light"/>
                <a:sym typeface="Catamaran Light"/>
              </a:rPr>
              <a:t>As the [Insert IV] increased, the variation of the dataset for each IV level [increased/decreased].</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a:buChar char="○"/>
            </a:pPr>
            <a:r>
              <a:rPr b="1" lang="en">
                <a:solidFill>
                  <a:schemeClr val="dk1"/>
                </a:solidFill>
                <a:latin typeface="Catamaran"/>
                <a:ea typeface="Catamaran"/>
                <a:cs typeface="Catamaran"/>
                <a:sym typeface="Catamaran"/>
              </a:rPr>
              <a:t>Evidence: </a:t>
            </a:r>
            <a:r>
              <a:rPr lang="en">
                <a:solidFill>
                  <a:schemeClr val="dk1"/>
                </a:solidFill>
                <a:latin typeface="Catamaran Light"/>
                <a:ea typeface="Catamaran Light"/>
                <a:cs typeface="Catamaran Light"/>
                <a:sym typeface="Catamaran Light"/>
              </a:rPr>
              <a:t>The standard deviation for [Insert IV level #1] is [Insert SD for IV level #1]. The standard deviation for [Insert IV level #2] is [Insert SD for IV level #2]. The standard deviation for [Insert IV level #3] is [Insert SD for IV level #3]. </a:t>
            </a:r>
            <a:r>
              <a:rPr lang="en">
                <a:solidFill>
                  <a:schemeClr val="dk1"/>
                </a:solidFill>
                <a:latin typeface="Catamaran Light"/>
                <a:ea typeface="Catamaran Light"/>
                <a:cs typeface="Catamaran Light"/>
                <a:sym typeface="Catamaran Light"/>
              </a:rPr>
              <a:t>The standard deviation for [Insert IV level #4] is [Insert SD for IV level #4].</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a:buChar char="○"/>
            </a:pPr>
            <a:r>
              <a:rPr b="1" lang="en">
                <a:solidFill>
                  <a:schemeClr val="dk1"/>
                </a:solidFill>
                <a:latin typeface="Catamaran"/>
                <a:ea typeface="Catamaran"/>
                <a:cs typeface="Catamaran"/>
                <a:sym typeface="Catamaran"/>
              </a:rPr>
              <a:t>Reasoning: </a:t>
            </a:r>
            <a:r>
              <a:rPr lang="en">
                <a:solidFill>
                  <a:schemeClr val="dk1"/>
                </a:solidFill>
                <a:latin typeface="Catamaran Light"/>
                <a:ea typeface="Catamaran Light"/>
                <a:cs typeface="Catamaran Light"/>
                <a:sym typeface="Catamaran Light"/>
              </a:rPr>
              <a:t>The standard deviation of each dataset increases as the [insert IV] increases. Since standard deviation indicates how far data points are typically from the mean, this increase in standard deviation indicates that the data points are becoming more spread out. Therefore, the increase in [Insert IV] is increasing the variability of each dataset.</a:t>
            </a:r>
            <a:endParaRPr b="1">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26" name="Google Shape;226;p34"/>
          <p:cNvPicPr preferRelativeResize="0"/>
          <p:nvPr/>
        </p:nvPicPr>
        <p:blipFill rotWithShape="1">
          <a:blip r:embed="rId4">
            <a:alphaModFix/>
          </a:blip>
          <a:srcRect b="0" l="4915" r="0" t="0"/>
          <a:stretch/>
        </p:blipFill>
        <p:spPr>
          <a:xfrm>
            <a:off x="657374" y="3666325"/>
            <a:ext cx="7690350" cy="756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5"/>
          <p:cNvSpPr txBox="1"/>
          <p:nvPr>
            <p:ph idx="4294967295" type="ctrTitle"/>
          </p:nvPr>
        </p:nvSpPr>
        <p:spPr>
          <a:xfrm>
            <a:off x="426075" y="238650"/>
            <a:ext cx="52326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CER Template</a:t>
            </a:r>
            <a:endParaRPr sz="3300">
              <a:solidFill>
                <a:schemeClr val="lt1"/>
              </a:solidFill>
              <a:latin typeface="Livvic"/>
              <a:ea typeface="Livvic"/>
              <a:cs typeface="Livvic"/>
              <a:sym typeface="Livvic"/>
            </a:endParaRPr>
          </a:p>
        </p:txBody>
      </p:sp>
      <p:pic>
        <p:nvPicPr>
          <p:cNvPr id="233" name="Google Shape;233;p35"/>
          <p:cNvPicPr preferRelativeResize="0"/>
          <p:nvPr/>
        </p:nvPicPr>
        <p:blipFill>
          <a:blip r:embed="rId3">
            <a:alphaModFix/>
          </a:blip>
          <a:stretch>
            <a:fillRect/>
          </a:stretch>
        </p:blipFill>
        <p:spPr>
          <a:xfrm>
            <a:off x="6219775" y="177675"/>
            <a:ext cx="2720801" cy="1456875"/>
          </a:xfrm>
          <a:prstGeom prst="rect">
            <a:avLst/>
          </a:prstGeom>
          <a:noFill/>
          <a:ln>
            <a:noFill/>
          </a:ln>
        </p:spPr>
      </p:pic>
      <p:sp>
        <p:nvSpPr>
          <p:cNvPr id="234" name="Google Shape;234;p35"/>
          <p:cNvSpPr txBox="1"/>
          <p:nvPr/>
        </p:nvSpPr>
        <p:spPr>
          <a:xfrm>
            <a:off x="259950" y="1231500"/>
            <a:ext cx="8624100" cy="2680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Outliers</a:t>
            </a:r>
            <a:r>
              <a:rPr b="1" lang="en" sz="1300">
                <a:solidFill>
                  <a:schemeClr val="dk1"/>
                </a:solidFill>
                <a:latin typeface="Catamaran"/>
                <a:ea typeface="Catamaran"/>
                <a:cs typeface="Catamaran"/>
                <a:sym typeface="Catamaran"/>
              </a:rPr>
              <a:t>: </a:t>
            </a:r>
            <a:endParaRPr b="1" sz="1300">
              <a:solidFill>
                <a:schemeClr val="dk1"/>
              </a:solidFill>
              <a:latin typeface="Catamaran"/>
              <a:ea typeface="Catamaran"/>
              <a:cs typeface="Catamaran"/>
              <a:sym typeface="Catamaran"/>
            </a:endParaRPr>
          </a:p>
          <a:p>
            <a:pPr indent="-311150" lvl="1" marL="9144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Claim: </a:t>
            </a:r>
            <a:r>
              <a:rPr lang="en" sz="1300">
                <a:solidFill>
                  <a:schemeClr val="dk1"/>
                </a:solidFill>
                <a:latin typeface="Catamaran Light"/>
                <a:ea typeface="Catamaran Light"/>
                <a:cs typeface="Catamaran Light"/>
                <a:sym typeface="Catamaran Light"/>
              </a:rPr>
              <a:t>There are [insert # of outliers] outliers in the data</a:t>
            </a:r>
            <a:r>
              <a:rPr lang="en" sz="1300">
                <a:solidFill>
                  <a:schemeClr val="dk1"/>
                </a:solidFill>
                <a:latin typeface="Catamaran Light"/>
                <a:ea typeface="Catamaran Light"/>
                <a:cs typeface="Catamaran Light"/>
                <a:sym typeface="Catamaran Light"/>
              </a:rPr>
              <a:t>.</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Evidence: </a:t>
            </a:r>
            <a:r>
              <a:rPr lang="en" sz="1300">
                <a:solidFill>
                  <a:schemeClr val="dk1"/>
                </a:solidFill>
                <a:latin typeface="Catamaran Light"/>
                <a:ea typeface="Catamaran Light"/>
                <a:cs typeface="Catamaran Light"/>
                <a:sym typeface="Catamaran Light"/>
              </a:rPr>
              <a:t>Create a table with the header as “1.5 IQR Rule.” In the table make the columns labeled as “IV Levels,” “lower bound,” and “upper bound” (remember units). Also, below the table, write down the following formulas…</a:t>
            </a:r>
            <a:endParaRPr sz="1300">
              <a:solidFill>
                <a:schemeClr val="dk1"/>
              </a:solidFill>
              <a:latin typeface="Catamaran Light"/>
              <a:ea typeface="Catamaran Light"/>
              <a:cs typeface="Catamaran Light"/>
              <a:sym typeface="Catamaran Light"/>
            </a:endParaRPr>
          </a:p>
          <a:p>
            <a:pPr indent="-311150" lvl="2" marL="1371600" rtl="0" algn="l">
              <a:spcBef>
                <a:spcPts val="0"/>
              </a:spcBef>
              <a:spcAft>
                <a:spcPts val="0"/>
              </a:spcAft>
              <a:buClr>
                <a:schemeClr val="dk1"/>
              </a:buClr>
              <a:buSzPts val="1300"/>
              <a:buFont typeface="Catamaran Light"/>
              <a:buChar char="■"/>
            </a:pPr>
            <a:r>
              <a:rPr lang="en" sz="1300">
                <a:solidFill>
                  <a:schemeClr val="dk1"/>
                </a:solidFill>
                <a:latin typeface="Catamaran Light"/>
                <a:ea typeface="Catamaran Light"/>
                <a:cs typeface="Catamaran Light"/>
                <a:sym typeface="Catamaran Light"/>
              </a:rPr>
              <a:t>Lower Bound = Q</a:t>
            </a:r>
            <a:r>
              <a:rPr baseline="-25000" lang="en" sz="1300">
                <a:solidFill>
                  <a:schemeClr val="dk1"/>
                </a:solidFill>
                <a:latin typeface="Catamaran Light"/>
                <a:ea typeface="Catamaran Light"/>
                <a:cs typeface="Catamaran Light"/>
                <a:sym typeface="Catamaran Light"/>
              </a:rPr>
              <a:t>1</a:t>
            </a:r>
            <a:r>
              <a:rPr lang="en" sz="1300">
                <a:solidFill>
                  <a:schemeClr val="dk1"/>
                </a:solidFill>
                <a:latin typeface="Catamaran Light"/>
                <a:ea typeface="Catamaran Light"/>
                <a:cs typeface="Catamaran Light"/>
                <a:sym typeface="Catamaran Light"/>
              </a:rPr>
              <a:t> - 1.5*IQR</a:t>
            </a:r>
            <a:endParaRPr sz="1300">
              <a:solidFill>
                <a:schemeClr val="dk1"/>
              </a:solidFill>
              <a:latin typeface="Catamaran Light"/>
              <a:ea typeface="Catamaran Light"/>
              <a:cs typeface="Catamaran Light"/>
              <a:sym typeface="Catamaran Light"/>
            </a:endParaRPr>
          </a:p>
          <a:p>
            <a:pPr indent="-311150" lvl="2" marL="1371600" rtl="0" algn="l">
              <a:spcBef>
                <a:spcPts val="0"/>
              </a:spcBef>
              <a:spcAft>
                <a:spcPts val="0"/>
              </a:spcAft>
              <a:buClr>
                <a:schemeClr val="dk1"/>
              </a:buClr>
              <a:buSzPts val="1300"/>
              <a:buFont typeface="Catamaran Light"/>
              <a:buChar char="■"/>
            </a:pPr>
            <a:r>
              <a:rPr lang="en" sz="1300">
                <a:solidFill>
                  <a:schemeClr val="dk1"/>
                </a:solidFill>
                <a:latin typeface="Catamaran Light"/>
                <a:ea typeface="Catamaran Light"/>
                <a:cs typeface="Catamaran Light"/>
                <a:sym typeface="Catamaran Light"/>
              </a:rPr>
              <a:t>Upper Bound = Q</a:t>
            </a:r>
            <a:r>
              <a:rPr baseline="-25000" lang="en" sz="1300">
                <a:solidFill>
                  <a:schemeClr val="dk1"/>
                </a:solidFill>
                <a:latin typeface="Catamaran Light"/>
                <a:ea typeface="Catamaran Light"/>
                <a:cs typeface="Catamaran Light"/>
                <a:sym typeface="Catamaran Light"/>
              </a:rPr>
              <a:t>3</a:t>
            </a:r>
            <a:r>
              <a:rPr lang="en" sz="1300">
                <a:solidFill>
                  <a:schemeClr val="dk1"/>
                </a:solidFill>
                <a:latin typeface="Catamaran Light"/>
                <a:ea typeface="Catamaran Light"/>
                <a:cs typeface="Catamaran Light"/>
                <a:sym typeface="Catamaran Light"/>
              </a:rPr>
              <a:t> - 1.5*IQR</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Reasoning: </a:t>
            </a:r>
            <a:endParaRPr sz="1300">
              <a:solidFill>
                <a:schemeClr val="dk1"/>
              </a:solidFill>
              <a:latin typeface="Catamaran Light"/>
              <a:ea typeface="Catamaran Light"/>
              <a:cs typeface="Catamaran Light"/>
              <a:sym typeface="Catamaran Light"/>
            </a:endParaRPr>
          </a:p>
          <a:p>
            <a:pPr indent="-311150" lvl="2" marL="1371600" rtl="0" algn="l">
              <a:spcBef>
                <a:spcPts val="0"/>
              </a:spcBef>
              <a:spcAft>
                <a:spcPts val="0"/>
              </a:spcAft>
              <a:buClr>
                <a:schemeClr val="dk1"/>
              </a:buClr>
              <a:buSzPts val="1300"/>
              <a:buFont typeface="Catamaran Light"/>
              <a:buChar char="■"/>
            </a:pPr>
            <a:r>
              <a:rPr b="1" lang="en" sz="1300">
                <a:solidFill>
                  <a:schemeClr val="dk1"/>
                </a:solidFill>
                <a:latin typeface="Catamaran"/>
                <a:ea typeface="Catamaran"/>
                <a:cs typeface="Catamaran"/>
                <a:sym typeface="Catamaran"/>
              </a:rPr>
              <a:t>If there are no outliers:</a:t>
            </a:r>
            <a:r>
              <a:rPr lang="en" sz="1300">
                <a:solidFill>
                  <a:schemeClr val="dk1"/>
                </a:solidFill>
                <a:latin typeface="Catamaran Light"/>
                <a:ea typeface="Catamaran Light"/>
                <a:cs typeface="Catamaran Light"/>
                <a:sym typeface="Catamaran Light"/>
              </a:rPr>
              <a:t> Since all of the data points fall within the range of the lower and upper bound for each IV level, there are no outliers in the data based on the 1.5 IQR rule.</a:t>
            </a:r>
            <a:endParaRPr sz="1300">
              <a:solidFill>
                <a:schemeClr val="dk1"/>
              </a:solidFill>
              <a:latin typeface="Catamaran Light"/>
              <a:ea typeface="Catamaran Light"/>
              <a:cs typeface="Catamaran Light"/>
              <a:sym typeface="Catamaran Light"/>
            </a:endParaRPr>
          </a:p>
          <a:p>
            <a:pPr indent="-311150" lvl="2" marL="13716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If there are outliers: </a:t>
            </a:r>
            <a:r>
              <a:rPr lang="en" sz="1300">
                <a:solidFill>
                  <a:schemeClr val="dk1"/>
                </a:solidFill>
                <a:latin typeface="Catamaran Light"/>
                <a:ea typeface="Catamaran Light"/>
                <a:cs typeface="Catamaran Light"/>
                <a:sym typeface="Catamaran Light"/>
              </a:rPr>
              <a:t>Since the [1st/2nd/3rd] trial of the [insert IV level] IV level, which has a value of [insert value], [is greater/less than the upper/lower bound], which has a value of [insert lower/upper bound], that value is an outlier.</a:t>
            </a:r>
            <a:endParaRPr sz="13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p:txBody>
      </p:sp>
      <p:pic>
        <p:nvPicPr>
          <p:cNvPr id="235" name="Google Shape;235;p35"/>
          <p:cNvPicPr preferRelativeResize="0"/>
          <p:nvPr/>
        </p:nvPicPr>
        <p:blipFill>
          <a:blip r:embed="rId4">
            <a:alphaModFix/>
          </a:blip>
          <a:stretch>
            <a:fillRect/>
          </a:stretch>
        </p:blipFill>
        <p:spPr>
          <a:xfrm>
            <a:off x="1163398" y="3786950"/>
            <a:ext cx="6324324" cy="1116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p3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6"/>
          <p:cNvSpPr txBox="1"/>
          <p:nvPr>
            <p:ph idx="4294967295" type="ctrTitle"/>
          </p:nvPr>
        </p:nvSpPr>
        <p:spPr>
          <a:xfrm>
            <a:off x="426075" y="238650"/>
            <a:ext cx="52326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CER Template</a:t>
            </a:r>
            <a:endParaRPr sz="3300">
              <a:solidFill>
                <a:schemeClr val="lt1"/>
              </a:solidFill>
              <a:latin typeface="Livvic"/>
              <a:ea typeface="Livvic"/>
              <a:cs typeface="Livvic"/>
              <a:sym typeface="Livvic"/>
            </a:endParaRPr>
          </a:p>
        </p:txBody>
      </p:sp>
      <p:pic>
        <p:nvPicPr>
          <p:cNvPr id="242" name="Google Shape;242;p36"/>
          <p:cNvPicPr preferRelativeResize="0"/>
          <p:nvPr/>
        </p:nvPicPr>
        <p:blipFill>
          <a:blip r:embed="rId3">
            <a:alphaModFix/>
          </a:blip>
          <a:stretch>
            <a:fillRect/>
          </a:stretch>
        </p:blipFill>
        <p:spPr>
          <a:xfrm>
            <a:off x="6219775" y="177675"/>
            <a:ext cx="2720801" cy="1456875"/>
          </a:xfrm>
          <a:prstGeom prst="rect">
            <a:avLst/>
          </a:prstGeom>
          <a:noFill/>
          <a:ln>
            <a:noFill/>
          </a:ln>
        </p:spPr>
      </p:pic>
      <p:sp>
        <p:nvSpPr>
          <p:cNvPr id="243" name="Google Shape;243;p36"/>
          <p:cNvSpPr txBox="1"/>
          <p:nvPr/>
        </p:nvSpPr>
        <p:spPr>
          <a:xfrm>
            <a:off x="259950" y="1231500"/>
            <a:ext cx="8624100" cy="2680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Data Trend</a:t>
            </a:r>
            <a:r>
              <a:rPr b="1" lang="en" sz="1300">
                <a:solidFill>
                  <a:schemeClr val="dk1"/>
                </a:solidFill>
                <a:latin typeface="Catamaran"/>
                <a:ea typeface="Catamaran"/>
                <a:cs typeface="Catamaran"/>
                <a:sym typeface="Catamaran"/>
              </a:rPr>
              <a:t>: </a:t>
            </a:r>
            <a:endParaRPr b="1" sz="1300">
              <a:solidFill>
                <a:schemeClr val="dk1"/>
              </a:solidFill>
              <a:latin typeface="Catamaran"/>
              <a:ea typeface="Catamaran"/>
              <a:cs typeface="Catamaran"/>
              <a:sym typeface="Catamaran"/>
            </a:endParaRPr>
          </a:p>
          <a:p>
            <a:pPr indent="-311150" lvl="1" marL="9144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Claim: </a:t>
            </a:r>
            <a:r>
              <a:rPr lang="en" sz="1300">
                <a:solidFill>
                  <a:schemeClr val="dk1"/>
                </a:solidFill>
                <a:latin typeface="Catamaran Light"/>
                <a:ea typeface="Catamaran Light"/>
                <a:cs typeface="Catamaran Light"/>
                <a:sym typeface="Catamaran Light"/>
              </a:rPr>
              <a:t>There is a [positive/negative] correlation between [insert DV] and</a:t>
            </a:r>
            <a:endParaRPr sz="13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rPr lang="en" sz="1300">
                <a:solidFill>
                  <a:schemeClr val="dk1"/>
                </a:solidFill>
                <a:latin typeface="Catamaran Light"/>
                <a:ea typeface="Catamaran Light"/>
                <a:cs typeface="Catamaran Light"/>
                <a:sym typeface="Catamaran Light"/>
              </a:rPr>
              <a:t>[insert IV]. </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Evidence: </a:t>
            </a:r>
            <a:r>
              <a:rPr lang="en" sz="1300">
                <a:solidFill>
                  <a:schemeClr val="dk1"/>
                </a:solidFill>
                <a:latin typeface="Catamaran Light"/>
                <a:ea typeface="Catamaran Light"/>
                <a:cs typeface="Catamaran Light"/>
                <a:sym typeface="Catamaran Light"/>
              </a:rPr>
              <a:t>The line of best fit when plotting the mean for each IV level against the value of each IV level is </a:t>
            </a:r>
            <a:endParaRPr sz="13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rPr lang="en" sz="1300">
                <a:solidFill>
                  <a:schemeClr val="dk1"/>
                </a:solidFill>
                <a:latin typeface="Catamaran Light"/>
                <a:ea typeface="Catamaran Light"/>
                <a:cs typeface="Catamaran Light"/>
                <a:sym typeface="Catamaran Light"/>
              </a:rPr>
              <a:t>y = [insert m]*x + [insert b].</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a:buChar char="○"/>
            </a:pPr>
            <a:r>
              <a:rPr b="1" lang="en" sz="1300">
                <a:solidFill>
                  <a:schemeClr val="dk1"/>
                </a:solidFill>
                <a:latin typeface="Catamaran"/>
                <a:ea typeface="Catamaran"/>
                <a:cs typeface="Catamaran"/>
                <a:sym typeface="Catamaran"/>
              </a:rPr>
              <a:t>Reasoning: </a:t>
            </a:r>
            <a:r>
              <a:rPr lang="en" sz="1300">
                <a:solidFill>
                  <a:schemeClr val="dk1"/>
                </a:solidFill>
                <a:latin typeface="Catamaran Light"/>
                <a:ea typeface="Catamaran Light"/>
                <a:cs typeface="Catamaran Light"/>
                <a:sym typeface="Catamaran Light"/>
              </a:rPr>
              <a:t>Since the slope of the line of best fit is [insert m], which is [positive/negative], the [insert DV] [increases/decreases] as the [insert IV] increases. Therefore, there is a [positive/negative] correlation between [insert DV] and [insert IV].</a:t>
            </a:r>
            <a:endParaRPr sz="13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3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p:txBody>
      </p:sp>
      <p:pic>
        <p:nvPicPr>
          <p:cNvPr id="244" name="Google Shape;244;p36"/>
          <p:cNvPicPr preferRelativeResize="0"/>
          <p:nvPr/>
        </p:nvPicPr>
        <p:blipFill rotWithShape="1">
          <a:blip r:embed="rId4">
            <a:alphaModFix/>
          </a:blip>
          <a:srcRect b="0" l="4961" r="0" t="0"/>
          <a:stretch/>
        </p:blipFill>
        <p:spPr>
          <a:xfrm>
            <a:off x="825837" y="3118525"/>
            <a:ext cx="7492324" cy="1252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p37"/>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250" name="Google Shape;250;p37"/>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251" name="Google Shape;251;p37"/>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7"/>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7"/>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EXPERIMENT</a:t>
            </a:r>
            <a:endParaRPr>
              <a:solidFill>
                <a:schemeClr val="lt1"/>
              </a:solidFill>
            </a:endParaRPr>
          </a:p>
        </p:txBody>
      </p:sp>
      <p:sp>
        <p:nvSpPr>
          <p:cNvPr id="254" name="Google Shape;254;p37"/>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experiments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3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Sample Experiment </a:t>
            </a:r>
            <a:endParaRPr sz="3300">
              <a:solidFill>
                <a:schemeClr val="lt1"/>
              </a:solidFill>
              <a:latin typeface="Livvic"/>
              <a:ea typeface="Livvic"/>
              <a:cs typeface="Livvic"/>
              <a:sym typeface="Livvic"/>
            </a:endParaRPr>
          </a:p>
        </p:txBody>
      </p:sp>
      <p:sp>
        <p:nvSpPr>
          <p:cNvPr id="261" name="Google Shape;261;p38"/>
          <p:cNvSpPr txBox="1"/>
          <p:nvPr/>
        </p:nvSpPr>
        <p:spPr>
          <a:xfrm>
            <a:off x="419250" y="1180900"/>
            <a:ext cx="8298900" cy="592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Topic: Oscillation of a Pendulum</a:t>
            </a:r>
            <a:endParaRPr b="1" sz="17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700">
              <a:solidFill>
                <a:schemeClr val="dk1"/>
              </a:solidFill>
              <a:latin typeface="Catamaran"/>
              <a:ea typeface="Catamaran"/>
              <a:cs typeface="Catamaran"/>
              <a:sym typeface="Catamaran"/>
            </a:endParaRPr>
          </a:p>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Materials (you do not have to use all materials):</a:t>
            </a:r>
            <a:endParaRPr sz="1700">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2 meters length of string</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5 hooked masses</a:t>
            </a:r>
            <a:endParaRPr>
              <a:solidFill>
                <a:schemeClr val="dk1"/>
              </a:solidFill>
              <a:latin typeface="Catamaran Light"/>
              <a:ea typeface="Catamaran Light"/>
              <a:cs typeface="Catamaran Light"/>
              <a:sym typeface="Catamaran Light"/>
            </a:endParaRPr>
          </a:p>
          <a:p>
            <a:pPr indent="-317500" lvl="1"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10 gram mass</a:t>
            </a:r>
            <a:endParaRPr>
              <a:solidFill>
                <a:schemeClr val="dk1"/>
              </a:solidFill>
              <a:latin typeface="Catamaran Light"/>
              <a:ea typeface="Catamaran Light"/>
              <a:cs typeface="Catamaran Light"/>
              <a:sym typeface="Catamaran Light"/>
            </a:endParaRPr>
          </a:p>
          <a:p>
            <a:pPr indent="-317500" lvl="1"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20 gram mass</a:t>
            </a:r>
            <a:endParaRPr>
              <a:solidFill>
                <a:schemeClr val="dk1"/>
              </a:solidFill>
              <a:latin typeface="Catamaran Light"/>
              <a:ea typeface="Catamaran Light"/>
              <a:cs typeface="Catamaran Light"/>
              <a:sym typeface="Catamaran Light"/>
            </a:endParaRPr>
          </a:p>
          <a:p>
            <a:pPr indent="-317500" lvl="1"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30 gram mass</a:t>
            </a:r>
            <a:endParaRPr>
              <a:solidFill>
                <a:schemeClr val="dk1"/>
              </a:solidFill>
              <a:latin typeface="Catamaran Light"/>
              <a:ea typeface="Catamaran Light"/>
              <a:cs typeface="Catamaran Light"/>
              <a:sym typeface="Catamaran Light"/>
            </a:endParaRPr>
          </a:p>
          <a:p>
            <a:pPr indent="-317500" lvl="1"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40 gram mass</a:t>
            </a:r>
            <a:endParaRPr>
              <a:solidFill>
                <a:schemeClr val="dk1"/>
              </a:solidFill>
              <a:latin typeface="Catamaran Light"/>
              <a:ea typeface="Catamaran Light"/>
              <a:cs typeface="Catamaran Light"/>
              <a:sym typeface="Catamaran Light"/>
            </a:endParaRPr>
          </a:p>
          <a:p>
            <a:pPr indent="-317500" lvl="1"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50 gram mass</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Meter stick</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Protractor</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Digital scale</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Masking tape (unlimited)</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Stopwatch</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Lab table</a:t>
            </a:r>
            <a:endParaRPr>
              <a:solidFill>
                <a:schemeClr val="dk1"/>
              </a:solidFill>
              <a:latin typeface="Catamaran Light"/>
              <a:ea typeface="Catamaran Light"/>
              <a:cs typeface="Catamaran Light"/>
              <a:sym typeface="Catamaran Light"/>
            </a:endParaRPr>
          </a:p>
          <a:p>
            <a:pPr indent="-317500" lvl="0"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Scissors</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3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Sample Experiment </a:t>
            </a:r>
            <a:endParaRPr sz="3300">
              <a:solidFill>
                <a:schemeClr val="lt1"/>
              </a:solidFill>
              <a:latin typeface="Livvic"/>
              <a:ea typeface="Livvic"/>
              <a:cs typeface="Livvic"/>
              <a:sym typeface="Livvic"/>
            </a:endParaRPr>
          </a:p>
        </p:txBody>
      </p:sp>
      <p:sp>
        <p:nvSpPr>
          <p:cNvPr id="268" name="Google Shape;268;p39"/>
          <p:cNvSpPr txBox="1"/>
          <p:nvPr/>
        </p:nvSpPr>
        <p:spPr>
          <a:xfrm>
            <a:off x="419250" y="1180900"/>
            <a:ext cx="8298900" cy="603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Topic: Oscillation of a Pendulum</a:t>
            </a:r>
            <a:endParaRPr b="1" sz="17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200">
              <a:solidFill>
                <a:schemeClr val="dk1"/>
              </a:solidFill>
              <a:latin typeface="Catamaran"/>
              <a:ea typeface="Catamaran"/>
              <a:cs typeface="Catamaran"/>
              <a:sym typeface="Catamaran"/>
            </a:endParaRPr>
          </a:p>
          <a:p>
            <a:pPr indent="0" lvl="0" marL="0" rtl="0" algn="l">
              <a:spcBef>
                <a:spcPts val="0"/>
              </a:spcBef>
              <a:spcAft>
                <a:spcPts val="0"/>
              </a:spcAft>
              <a:buNone/>
            </a:pPr>
            <a:r>
              <a:rPr lang="en" sz="1500">
                <a:solidFill>
                  <a:schemeClr val="dk1"/>
                </a:solidFill>
                <a:latin typeface="Catamaran Light"/>
                <a:ea typeface="Catamaran Light"/>
                <a:cs typeface="Catamaran Light"/>
                <a:sym typeface="Catamaran Light"/>
              </a:rPr>
              <a:t>Sample Experiment:</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Light"/>
              <a:buChar char="●"/>
            </a:pPr>
            <a:r>
              <a:rPr b="1" lang="en" sz="1500">
                <a:solidFill>
                  <a:schemeClr val="dk1"/>
                </a:solidFill>
                <a:latin typeface="Catamaran"/>
                <a:ea typeface="Catamaran"/>
                <a:cs typeface="Catamaran"/>
                <a:sym typeface="Catamaran"/>
              </a:rPr>
              <a:t>Problem: </a:t>
            </a:r>
            <a:r>
              <a:rPr lang="en" sz="1500">
                <a:solidFill>
                  <a:schemeClr val="dk1"/>
                </a:solidFill>
                <a:latin typeface="Catamaran Light"/>
                <a:ea typeface="Catamaran Light"/>
                <a:cs typeface="Catamaran Light"/>
                <a:sym typeface="Catamaran Light"/>
              </a:rPr>
              <a:t>How does the length of a pendulum affect its period?</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Light"/>
              <a:buChar char="●"/>
            </a:pPr>
            <a:r>
              <a:rPr b="1" lang="en" sz="1500">
                <a:solidFill>
                  <a:schemeClr val="dk1"/>
                </a:solidFill>
                <a:latin typeface="Catamaran"/>
                <a:ea typeface="Catamaran"/>
                <a:cs typeface="Catamaran"/>
                <a:sym typeface="Catamaran"/>
              </a:rPr>
              <a:t>IV:</a:t>
            </a:r>
            <a:r>
              <a:rPr lang="en" sz="1500">
                <a:solidFill>
                  <a:schemeClr val="dk1"/>
                </a:solidFill>
                <a:latin typeface="Catamaran Light"/>
                <a:ea typeface="Catamaran Light"/>
                <a:cs typeface="Catamaran Light"/>
                <a:sym typeface="Catamaran Light"/>
              </a:rPr>
              <a:t> Length of the pendulum measured from the axis of rotation to the bottom of the hooked mass attached to the string</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Units: meters (measured using meter stick)</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IV #1 (SOC): 0.10 meters</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IV #2: 0.20 meters</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IV#3: 0.30 meters</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IV#4: 0.40 meters</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Light"/>
              <a:buChar char="●"/>
            </a:pPr>
            <a:r>
              <a:rPr b="1" lang="en" sz="1500">
                <a:solidFill>
                  <a:schemeClr val="dk1"/>
                </a:solidFill>
                <a:latin typeface="Catamaran"/>
                <a:ea typeface="Catamaran"/>
                <a:cs typeface="Catamaran"/>
                <a:sym typeface="Catamaran"/>
              </a:rPr>
              <a:t>DV:</a:t>
            </a:r>
            <a:r>
              <a:rPr lang="en" sz="1500">
                <a:solidFill>
                  <a:schemeClr val="dk1"/>
                </a:solidFill>
                <a:latin typeface="Catamaran Light"/>
                <a:ea typeface="Catamaran Light"/>
                <a:cs typeface="Catamaran Light"/>
                <a:sym typeface="Catamaran Light"/>
              </a:rPr>
              <a:t> the average period of a pendulum or the time it takes for the pendulum to oscillate back and forth once</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Units: seconds (measured using stopwatch)</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In order to increase precision, for each trial, the pendulum will be timed for 10 periods and the average period will be determined by dividing that raw value by 10</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Calculuation: average period (in seconds) = (time for 10 periods of pendulum) / 10</a:t>
            </a:r>
            <a:endParaRPr sz="15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Sample Experiment </a:t>
            </a:r>
            <a:endParaRPr sz="3300">
              <a:solidFill>
                <a:schemeClr val="lt1"/>
              </a:solidFill>
              <a:latin typeface="Livvic"/>
              <a:ea typeface="Livvic"/>
              <a:cs typeface="Livvic"/>
              <a:sym typeface="Livvic"/>
            </a:endParaRPr>
          </a:p>
        </p:txBody>
      </p:sp>
      <p:sp>
        <p:nvSpPr>
          <p:cNvPr id="275" name="Google Shape;275;p40"/>
          <p:cNvSpPr txBox="1"/>
          <p:nvPr/>
        </p:nvSpPr>
        <p:spPr>
          <a:xfrm>
            <a:off x="419250" y="1180900"/>
            <a:ext cx="8298900" cy="580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tamaran"/>
                <a:ea typeface="Catamaran"/>
                <a:cs typeface="Catamaran"/>
                <a:sym typeface="Catamaran"/>
              </a:rPr>
              <a:t>Topic: Oscillation of a Pendulum</a:t>
            </a:r>
            <a:endParaRPr b="1" sz="17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200">
              <a:solidFill>
                <a:schemeClr val="dk1"/>
              </a:solidFill>
              <a:latin typeface="Catamaran"/>
              <a:ea typeface="Catamaran"/>
              <a:cs typeface="Catamaran"/>
              <a:sym typeface="Catamaran"/>
            </a:endParaRPr>
          </a:p>
          <a:p>
            <a:pPr indent="0" lvl="0" marL="0" rtl="0" algn="l">
              <a:spcBef>
                <a:spcPts val="0"/>
              </a:spcBef>
              <a:spcAft>
                <a:spcPts val="0"/>
              </a:spcAft>
              <a:buNone/>
            </a:pPr>
            <a:r>
              <a:rPr lang="en" sz="1500">
                <a:solidFill>
                  <a:schemeClr val="dk1"/>
                </a:solidFill>
                <a:latin typeface="Catamaran Light"/>
                <a:ea typeface="Catamaran Light"/>
                <a:cs typeface="Catamaran Light"/>
                <a:sym typeface="Catamaran Light"/>
              </a:rPr>
              <a:t>Sample Experiment:</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a:buChar char="●"/>
            </a:pPr>
            <a:r>
              <a:rPr b="1" lang="en" sz="1500">
                <a:solidFill>
                  <a:schemeClr val="dk1"/>
                </a:solidFill>
                <a:latin typeface="Catamaran"/>
                <a:ea typeface="Catamaran"/>
                <a:cs typeface="Catamaran"/>
                <a:sym typeface="Catamaran"/>
              </a:rPr>
              <a:t>Controlled Variables: </a:t>
            </a:r>
            <a:endParaRPr b="1" sz="1500">
              <a:solidFill>
                <a:schemeClr val="dk1"/>
              </a:solidFill>
              <a:latin typeface="Catamaran"/>
              <a:ea typeface="Catamaran"/>
              <a:cs typeface="Catamaran"/>
              <a:sym typeface="Catamaran"/>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Angle that the pendulum is released from relative to its resting position </a:t>
            </a:r>
            <a:r>
              <a:rPr lang="en" sz="1500">
                <a:solidFill>
                  <a:schemeClr val="dk1"/>
                </a:solidFill>
                <a:latin typeface="Catamaran Light"/>
                <a:ea typeface="Catamaran Light"/>
                <a:cs typeface="Catamaran Light"/>
                <a:sym typeface="Catamaran Light"/>
              </a:rPr>
              <a:t>(45°) </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Mass of the object that is attached to the pendulum (50g hooked mass)</a:t>
            </a:r>
            <a:endParaRPr sz="1500">
              <a:solidFill>
                <a:schemeClr val="dk1"/>
              </a:solidFill>
              <a:latin typeface="Catamaran Light"/>
              <a:ea typeface="Catamaran Light"/>
              <a:cs typeface="Catamaran Light"/>
              <a:sym typeface="Catamaran Light"/>
            </a:endParaRPr>
          </a:p>
          <a:p>
            <a:pPr indent="-323850" lvl="1" marL="13716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Thickness of the string that the hooked mass is attached to</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Light"/>
              <a:buChar char="●"/>
            </a:pPr>
            <a:r>
              <a:rPr b="1" lang="en" sz="1500">
                <a:solidFill>
                  <a:schemeClr val="dk1"/>
                </a:solidFill>
                <a:latin typeface="Catamaran"/>
                <a:ea typeface="Catamaran"/>
                <a:cs typeface="Catamaran"/>
                <a:sym typeface="Catamaran"/>
              </a:rPr>
              <a:t>Constant: </a:t>
            </a:r>
            <a:r>
              <a:rPr lang="en" sz="1500">
                <a:solidFill>
                  <a:schemeClr val="dk1"/>
                </a:solidFill>
                <a:latin typeface="Catamaran Light"/>
                <a:ea typeface="Catamaran Light"/>
                <a:cs typeface="Catamaran Light"/>
                <a:sym typeface="Catamaran Light"/>
              </a:rPr>
              <a:t>gravity (9.8 m/s</a:t>
            </a:r>
            <a:r>
              <a:rPr baseline="30000" lang="en" sz="1500">
                <a:solidFill>
                  <a:schemeClr val="dk1"/>
                </a:solidFill>
                <a:latin typeface="Catamaran Light"/>
                <a:ea typeface="Catamaran Light"/>
                <a:cs typeface="Catamaran Light"/>
                <a:sym typeface="Catamaran Light"/>
              </a:rPr>
              <a:t>2</a:t>
            </a:r>
            <a:r>
              <a:rPr lang="en" sz="1500">
                <a:solidFill>
                  <a:schemeClr val="dk1"/>
                </a:solidFill>
                <a:latin typeface="Catamaran Light"/>
                <a:ea typeface="Catamaran Light"/>
                <a:cs typeface="Catamaran Light"/>
                <a:sym typeface="Catamaran Light"/>
              </a:rPr>
              <a:t>)</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Light"/>
              <a:buChar char="●"/>
            </a:pPr>
            <a:r>
              <a:rPr b="1" lang="en" sz="1500">
                <a:solidFill>
                  <a:schemeClr val="dk1"/>
                </a:solidFill>
                <a:latin typeface="Catamaran"/>
                <a:ea typeface="Catamaran"/>
                <a:cs typeface="Catamaran"/>
                <a:sym typeface="Catamaran"/>
              </a:rPr>
              <a:t>Hypothesis:</a:t>
            </a:r>
            <a:r>
              <a:rPr lang="en" sz="1500">
                <a:solidFill>
                  <a:schemeClr val="dk1"/>
                </a:solidFill>
                <a:latin typeface="Catamaran Light"/>
                <a:ea typeface="Catamaran Light"/>
                <a:cs typeface="Catamaran Light"/>
                <a:sym typeface="Catamaran Light"/>
              </a:rPr>
              <a:t> If the length of a pendulum (in meters) increases, the average period or time for one oscillation of the pendulum (in seconds) would increase </a:t>
            </a:r>
            <a:r>
              <a:rPr lang="en" sz="1500">
                <a:solidFill>
                  <a:schemeClr val="dk1"/>
                </a:solidFill>
                <a:latin typeface="Catamaran Light"/>
                <a:ea typeface="Catamaran Light"/>
                <a:cs typeface="Catamaran Light"/>
                <a:sym typeface="Catamaran Light"/>
              </a:rPr>
              <a:t>because the period of a pendulum is determined by the formula T = 2π*sqrt(L/g) and increasing L (length of the pendulum) would also lead to an increase in T (the period).</a:t>
            </a:r>
            <a:endParaRPr sz="1500">
              <a:solidFill>
                <a:schemeClr val="dk1"/>
              </a:solidFill>
              <a:latin typeface="Catamaran Light"/>
              <a:ea typeface="Catamaran Light"/>
              <a:cs typeface="Catamaran Light"/>
              <a:sym typeface="Catamaran Light"/>
            </a:endParaRPr>
          </a:p>
          <a:p>
            <a:pPr indent="-323850" lvl="0" marL="914400" rtl="0" algn="l">
              <a:spcBef>
                <a:spcPts val="0"/>
              </a:spcBef>
              <a:spcAft>
                <a:spcPts val="0"/>
              </a:spcAft>
              <a:buClr>
                <a:schemeClr val="dk1"/>
              </a:buClr>
              <a:buSzPts val="1500"/>
              <a:buFont typeface="Catamaran"/>
              <a:buChar char="●"/>
            </a:pPr>
            <a:r>
              <a:rPr b="1" lang="en" sz="1500">
                <a:solidFill>
                  <a:schemeClr val="dk1"/>
                </a:solidFill>
                <a:latin typeface="Catamaran"/>
                <a:ea typeface="Catamaran"/>
                <a:cs typeface="Catamaran"/>
                <a:sym typeface="Catamaran"/>
              </a:rPr>
              <a:t>SOC: </a:t>
            </a:r>
            <a:r>
              <a:rPr lang="en" sz="1500">
                <a:solidFill>
                  <a:schemeClr val="dk1"/>
                </a:solidFill>
                <a:latin typeface="Catamaran Light"/>
                <a:ea typeface="Catamaran Light"/>
                <a:cs typeface="Catamaran Light"/>
                <a:sym typeface="Catamaran Light"/>
              </a:rPr>
              <a:t>The standard of comparison is the 0.10 meter pendulum length because every other IV level (0.2m, 0.3m, 0.4m) is a multiple of that value. Therefore, by using 0.10 meters as the baseline, it will be easier to observe how proportional increases in the length of the pendulum affect the period of oscillation and recognize the exact type of trend of the data.</a:t>
            </a:r>
            <a:endParaRPr sz="15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684750" y="1696113"/>
            <a:ext cx="3113376" cy="17512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p4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Common EXD Topics</a:t>
            </a:r>
            <a:endParaRPr sz="3300">
              <a:solidFill>
                <a:schemeClr val="lt1"/>
              </a:solidFill>
              <a:latin typeface="Livvic"/>
              <a:ea typeface="Livvic"/>
              <a:cs typeface="Livvic"/>
              <a:sym typeface="Livvic"/>
            </a:endParaRPr>
          </a:p>
        </p:txBody>
      </p:sp>
      <p:sp>
        <p:nvSpPr>
          <p:cNvPr id="282" name="Google Shape;282;p41"/>
          <p:cNvSpPr txBox="1"/>
          <p:nvPr/>
        </p:nvSpPr>
        <p:spPr>
          <a:xfrm>
            <a:off x="419250" y="1180900"/>
            <a:ext cx="8298900" cy="3879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Chemistry</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Diffusion</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Reaction Rates</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PH Reaction</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Polarity</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Density / Viscosity</a:t>
            </a:r>
            <a:endParaRPr b="1" sz="1200">
              <a:solidFill>
                <a:schemeClr val="dk1"/>
              </a:solidFill>
              <a:latin typeface="Catamaran"/>
              <a:ea typeface="Catamaran"/>
              <a:cs typeface="Catamaran"/>
              <a:sym typeface="Catamaran"/>
            </a:endParaRPr>
          </a:p>
          <a:p>
            <a:pPr indent="-304800" lvl="0" marL="4572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Physics</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Pendulum</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Tension and Elasticity</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Hooke’s Law / Springs</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Buoyancy</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Aerodynamics / Air Resistance</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Projectile Motion</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Circular Motion / Centripetal Force</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Simple Machines: lever, inclined plane, etc</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Optics</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Magnetism</a:t>
            </a:r>
            <a:endParaRPr b="1" sz="1200">
              <a:solidFill>
                <a:schemeClr val="dk1"/>
              </a:solidFill>
              <a:latin typeface="Catamaran"/>
              <a:ea typeface="Catamaran"/>
              <a:cs typeface="Catamaran"/>
              <a:sym typeface="Catamaran"/>
            </a:endParaRPr>
          </a:p>
          <a:p>
            <a:pPr indent="-304800" lvl="0" marL="4572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Miscellaneous</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Probability</a:t>
            </a:r>
            <a:endParaRPr b="1" sz="1200">
              <a:solidFill>
                <a:schemeClr val="dk1"/>
              </a:solidFill>
              <a:latin typeface="Catamaran"/>
              <a:ea typeface="Catamaran"/>
              <a:cs typeface="Catamaran"/>
              <a:sym typeface="Catamaran"/>
            </a:endParaRPr>
          </a:p>
          <a:p>
            <a:pPr indent="-304800" lvl="1" marL="914400" rtl="0" algn="l">
              <a:spcBef>
                <a:spcPts val="0"/>
              </a:spcBef>
              <a:spcAft>
                <a:spcPts val="0"/>
              </a:spcAft>
              <a:buClr>
                <a:schemeClr val="dk1"/>
              </a:buClr>
              <a:buSzPts val="1200"/>
              <a:buFont typeface="Catamaran"/>
              <a:buChar char="-"/>
            </a:pPr>
            <a:r>
              <a:rPr b="1" lang="en" sz="1200">
                <a:solidFill>
                  <a:schemeClr val="dk1"/>
                </a:solidFill>
                <a:latin typeface="Catamaran"/>
                <a:ea typeface="Catamaran"/>
                <a:cs typeface="Catamaran"/>
                <a:sym typeface="Catamaran"/>
              </a:rPr>
              <a:t>Memory</a:t>
            </a:r>
            <a:endParaRPr b="1" sz="1200">
              <a:solidFill>
                <a:schemeClr val="dk1"/>
              </a:solidFill>
              <a:latin typeface="Catamaran"/>
              <a:ea typeface="Catamaran"/>
              <a:cs typeface="Catamaran"/>
              <a:sym typeface="Catamar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4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289" name="Google Shape;289;p42"/>
          <p:cNvSpPr txBox="1"/>
          <p:nvPr/>
        </p:nvSpPr>
        <p:spPr>
          <a:xfrm>
            <a:off x="419250" y="1485700"/>
            <a:ext cx="8298900" cy="5156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Remember to bring your own ruler, stopwatch, and </a:t>
            </a:r>
            <a:r>
              <a:rPr lang="en" sz="1900">
                <a:solidFill>
                  <a:schemeClr val="dk1"/>
                </a:solidFill>
                <a:latin typeface="Catamaran Light"/>
                <a:ea typeface="Catamaran Light"/>
                <a:cs typeface="Catamaran Light"/>
                <a:sym typeface="Catamaran Light"/>
              </a:rPr>
              <a:t>goggles</a:t>
            </a:r>
            <a:r>
              <a:rPr lang="en" sz="1900">
                <a:solidFill>
                  <a:schemeClr val="dk1"/>
                </a:solidFill>
                <a:latin typeface="Catamaran Light"/>
                <a:ea typeface="Catamaran Light"/>
                <a:cs typeface="Catamaran Light"/>
                <a:sym typeface="Catamaran Light"/>
              </a:rPr>
              <a:t> to the event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Automated Statistics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Keep the experiment simple to save time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Remember that you do NOT need to use all of the materials (unless specified by the event supervisor)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sure your IV is quantifiable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you want to medal in EXD, you have to fill out the whole packet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For data, do 3 trials for each IV level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For Div C: Don’t do 4 IV Levels if the experiment is time consuming</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3"/>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3"/>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3"/>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297" name="Google Shape;297;p43"/>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298" name="Google Shape;298;p43"/>
          <p:cNvSpPr txBox="1"/>
          <p:nvPr>
            <p:ph type="ctrTitle"/>
          </p:nvPr>
        </p:nvSpPr>
        <p:spPr>
          <a:xfrm>
            <a:off x="313875" y="1957100"/>
            <a:ext cx="37752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SOINC: </a:t>
            </a:r>
            <a:endParaRPr sz="2200"/>
          </a:p>
          <a:p>
            <a:pPr indent="0" lvl="0" marL="0" rtl="0" algn="l">
              <a:spcBef>
                <a:spcPts val="0"/>
              </a:spcBef>
              <a:spcAft>
                <a:spcPts val="0"/>
              </a:spcAft>
              <a:buNone/>
            </a:pPr>
            <a:r>
              <a:rPr lang="en" sz="2200" u="sng">
                <a:solidFill>
                  <a:schemeClr val="hlink"/>
                </a:solidFill>
                <a:hlinkClick r:id="rId3"/>
              </a:rPr>
              <a:t>https://www.soinc.org/experimental-design-b</a:t>
            </a:r>
            <a:endParaRPr sz="2200"/>
          </a:p>
          <a:p>
            <a:pPr indent="0" lvl="0" marL="0" rtl="0" algn="l">
              <a:spcBef>
                <a:spcPts val="0"/>
              </a:spcBef>
              <a:spcAft>
                <a:spcPts val="0"/>
              </a:spcAft>
              <a:buNone/>
            </a:pPr>
            <a:r>
              <a:rPr lang="en" sz="2200" u="sng">
                <a:solidFill>
                  <a:schemeClr val="hlink"/>
                </a:solidFill>
                <a:hlinkClick r:id="rId4"/>
              </a:rPr>
              <a:t>https://www.soinc.org/experimental-design-c</a:t>
            </a:r>
            <a:endParaRPr sz="2200">
              <a:solidFill>
                <a:schemeClr val="dk1"/>
              </a:solidFill>
            </a:endParaRPr>
          </a:p>
        </p:txBody>
      </p:sp>
      <p:sp>
        <p:nvSpPr>
          <p:cNvPr id="299" name="Google Shape;299;p43"/>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3"/>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301" name="Google Shape;301;p43"/>
          <p:cNvSpPr txBox="1"/>
          <p:nvPr>
            <p:ph type="ctrTitle"/>
          </p:nvPr>
        </p:nvSpPr>
        <p:spPr>
          <a:xfrm>
            <a:off x="5011950" y="1733375"/>
            <a:ext cx="36822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Scioly Wiki:</a:t>
            </a:r>
            <a:br>
              <a:rPr lang="en" sz="2200">
                <a:solidFill>
                  <a:schemeClr val="lt1"/>
                </a:solidFill>
              </a:rPr>
            </a:br>
            <a:r>
              <a:rPr lang="en" sz="2200" u="sng">
                <a:solidFill>
                  <a:schemeClr val="lt1"/>
                </a:solidFill>
                <a:hlinkClick r:id="rId5">
                  <a:extLst>
                    <a:ext uri="{A12FA001-AC4F-418D-AE19-62706E023703}">
                      <ahyp:hlinkClr val="tx"/>
                    </a:ext>
                  </a:extLst>
                </a:hlinkClick>
              </a:rPr>
              <a:t>https://scioly.org/wiki/index.php/Experimental_Design</a:t>
            </a:r>
            <a:endParaRPr sz="2200">
              <a:solidFill>
                <a:schemeClr val="lt1"/>
              </a:solidFill>
            </a:endParaRPr>
          </a:p>
        </p:txBody>
      </p:sp>
      <p:sp>
        <p:nvSpPr>
          <p:cNvPr id="302" name="Google Shape;302;p43"/>
          <p:cNvSpPr txBox="1"/>
          <p:nvPr>
            <p:ph type="ctrTitle"/>
          </p:nvPr>
        </p:nvSpPr>
        <p:spPr>
          <a:xfrm>
            <a:off x="182625" y="4337975"/>
            <a:ext cx="41901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Calculator Automation:</a:t>
            </a:r>
            <a:endParaRPr sz="2200">
              <a:solidFill>
                <a:schemeClr val="lt1"/>
              </a:solidFill>
            </a:endParaRPr>
          </a:p>
          <a:p>
            <a:pPr indent="0" lvl="0" marL="0" rtl="0" algn="l">
              <a:spcBef>
                <a:spcPts val="0"/>
              </a:spcBef>
              <a:spcAft>
                <a:spcPts val="0"/>
              </a:spcAft>
              <a:buNone/>
            </a:pPr>
            <a:r>
              <a:rPr lang="en" sz="2200" u="sng">
                <a:solidFill>
                  <a:srgbClr val="FFFFFF"/>
                </a:solidFill>
                <a:hlinkClick r:id="rId6">
                  <a:extLst>
                    <a:ext uri="{A12FA001-AC4F-418D-AE19-62706E023703}">
                      <ahyp:hlinkClr val="tx"/>
                    </a:ext>
                  </a:extLst>
                </a:hlinkClick>
              </a:rPr>
              <a:t>https://drive.google.com/file/d/14pS56pYiemFTe2BhSUXgk_BtP_aEoWHH/view?usp=sharing</a:t>
            </a:r>
            <a:endParaRPr sz="2200">
              <a:solidFill>
                <a:srgbClr val="FFFFFF"/>
              </a:solidFill>
            </a:endParaRPr>
          </a:p>
        </p:txBody>
      </p:sp>
      <p:sp>
        <p:nvSpPr>
          <p:cNvPr id="303" name="Google Shape;303;p43"/>
          <p:cNvSpPr txBox="1"/>
          <p:nvPr>
            <p:ph type="ctrTitle"/>
          </p:nvPr>
        </p:nvSpPr>
        <p:spPr>
          <a:xfrm>
            <a:off x="5082900" y="3615100"/>
            <a:ext cx="36822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Scioly Test Exchange: </a:t>
            </a:r>
            <a:r>
              <a:rPr lang="en" sz="2200" u="sng">
                <a:solidFill>
                  <a:schemeClr val="hlink"/>
                </a:solidFill>
                <a:hlinkClick r:id="rId7"/>
              </a:rPr>
              <a:t>https://scioly.org/tests/</a:t>
            </a:r>
            <a:endParaRPr sz="22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pic>
        <p:nvPicPr>
          <p:cNvPr id="308" name="Google Shape;308;p44"/>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309" name="Google Shape;309;p44"/>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4"/>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311" name="Google Shape;311;p44"/>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312" name="Google Shape;312;p44"/>
          <p:cNvGrpSpPr/>
          <p:nvPr/>
        </p:nvGrpSpPr>
        <p:grpSpPr>
          <a:xfrm>
            <a:off x="4582431" y="2545611"/>
            <a:ext cx="346056" cy="345674"/>
            <a:chOff x="3303268" y="3817349"/>
            <a:chExt cx="346056" cy="345674"/>
          </a:xfrm>
        </p:grpSpPr>
        <p:sp>
          <p:nvSpPr>
            <p:cNvPr id="313" name="Google Shape;313;p44"/>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4" name="Google Shape;314;p44"/>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5" name="Google Shape;315;p44"/>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6" name="Google Shape;316;p44"/>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317" name="Google Shape;317;p44"/>
          <p:cNvGrpSpPr/>
          <p:nvPr/>
        </p:nvGrpSpPr>
        <p:grpSpPr>
          <a:xfrm>
            <a:off x="4582447" y="1968549"/>
            <a:ext cx="346024" cy="345674"/>
            <a:chOff x="4201447" y="3817349"/>
            <a:chExt cx="346024" cy="345674"/>
          </a:xfrm>
        </p:grpSpPr>
        <p:sp>
          <p:nvSpPr>
            <p:cNvPr id="318" name="Google Shape;318;p44"/>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9" name="Google Shape;319;p44"/>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7" name="Google Shape;147;p24"/>
          <p:cNvSpPr txBox="1"/>
          <p:nvPr/>
        </p:nvSpPr>
        <p:spPr>
          <a:xfrm>
            <a:off x="419250" y="1485700"/>
            <a:ext cx="5478600" cy="5864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tamaran Light"/>
              <a:buChar char="●"/>
            </a:pPr>
            <a:r>
              <a:rPr b="1" lang="en" sz="1800">
                <a:solidFill>
                  <a:schemeClr val="dk1"/>
                </a:solidFill>
                <a:latin typeface="Catamaran"/>
                <a:ea typeface="Catamaran"/>
                <a:cs typeface="Catamaran"/>
                <a:sym typeface="Catamaran"/>
              </a:rPr>
              <a:t>Short/Basic Description: </a:t>
            </a:r>
            <a:r>
              <a:rPr lang="en" sz="1800">
                <a:solidFill>
                  <a:schemeClr val="dk1"/>
                </a:solidFill>
                <a:latin typeface="Catamaran Light"/>
                <a:ea typeface="Catamaran Light"/>
                <a:cs typeface="Catamaran Light"/>
                <a:sym typeface="Catamaran Light"/>
              </a:rPr>
              <a:t>make a science fair project in 50 minutes</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b="1" lang="en" sz="1800">
                <a:solidFill>
                  <a:schemeClr val="dk1"/>
                </a:solidFill>
                <a:latin typeface="Catamaran"/>
                <a:ea typeface="Catamaran"/>
                <a:cs typeface="Catamaran"/>
                <a:sym typeface="Catamaran"/>
              </a:rPr>
              <a:t>Differences between Div B and C:</a:t>
            </a:r>
            <a:endParaRPr b="1" sz="1800">
              <a:solidFill>
                <a:schemeClr val="dk1"/>
              </a:solidFill>
              <a:latin typeface="Catamaran"/>
              <a:ea typeface="Catamaran"/>
              <a:cs typeface="Catamaran"/>
              <a:sym typeface="Catamaran"/>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Standard Of Comparison</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3 vs 4 levels of IV</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Sig Figs</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Abstract</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b="1" lang="en" sz="1800">
                <a:solidFill>
                  <a:schemeClr val="dk1"/>
                </a:solidFill>
                <a:latin typeface="Catamaran"/>
                <a:ea typeface="Catamaran"/>
                <a:cs typeface="Catamaran"/>
                <a:sym typeface="Catamaran"/>
              </a:rPr>
              <a:t>NEW</a:t>
            </a:r>
            <a:r>
              <a:rPr lang="en" sz="1800">
                <a:solidFill>
                  <a:schemeClr val="dk1"/>
                </a:solidFill>
                <a:latin typeface="Catamaran Light"/>
                <a:ea typeface="Catamaran Light"/>
                <a:cs typeface="Catamaran Light"/>
                <a:sym typeface="Catamaran Light"/>
              </a:rPr>
              <a:t>: “Any team not collecting data by conducting an experiment on-site or </a:t>
            </a:r>
            <a:r>
              <a:rPr b="1" lang="en" sz="1800">
                <a:solidFill>
                  <a:schemeClr val="dk1"/>
                </a:solidFill>
                <a:latin typeface="Catamaran"/>
                <a:ea typeface="Catamaran"/>
                <a:cs typeface="Catamaran"/>
                <a:sym typeface="Catamaran"/>
              </a:rPr>
              <a:t>falsifying/making up fake data</a:t>
            </a:r>
            <a:r>
              <a:rPr lang="en" sz="1800">
                <a:solidFill>
                  <a:schemeClr val="dk1"/>
                </a:solidFill>
                <a:latin typeface="Catamaran Light"/>
                <a:ea typeface="Catamaran Light"/>
                <a:cs typeface="Catamaran Light"/>
                <a:sym typeface="Catamaran Light"/>
              </a:rPr>
              <a:t> will have their final score multiplied by 0.25”</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48" name="Google Shape;148;p24"/>
          <p:cNvPicPr preferRelativeResize="0"/>
          <p:nvPr/>
        </p:nvPicPr>
        <p:blipFill>
          <a:blip r:embed="rId3">
            <a:alphaModFix/>
          </a:blip>
          <a:stretch>
            <a:fillRect/>
          </a:stretch>
        </p:blipFill>
        <p:spPr>
          <a:xfrm>
            <a:off x="5702247" y="0"/>
            <a:ext cx="2051952" cy="2654725"/>
          </a:xfrm>
          <a:prstGeom prst="rect">
            <a:avLst/>
          </a:prstGeom>
          <a:noFill/>
          <a:ln>
            <a:noFill/>
          </a:ln>
        </p:spPr>
      </p:pic>
      <p:pic>
        <p:nvPicPr>
          <p:cNvPr id="149" name="Google Shape;149;p24"/>
          <p:cNvPicPr preferRelativeResize="0"/>
          <p:nvPr/>
        </p:nvPicPr>
        <p:blipFill>
          <a:blip r:embed="rId4">
            <a:alphaModFix/>
          </a:blip>
          <a:stretch>
            <a:fillRect/>
          </a:stretch>
        </p:blipFill>
        <p:spPr>
          <a:xfrm>
            <a:off x="7047650" y="2308523"/>
            <a:ext cx="2051952" cy="26547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a:blip r:embed="rId3">
            <a:alphaModFix/>
          </a:blip>
          <a:stretch>
            <a:fillRect/>
          </a:stretch>
        </p:blipFill>
        <p:spPr>
          <a:xfrm>
            <a:off x="827550" y="152400"/>
            <a:ext cx="3740071" cy="4838702"/>
          </a:xfrm>
          <a:prstGeom prst="rect">
            <a:avLst/>
          </a:prstGeom>
          <a:noFill/>
          <a:ln>
            <a:noFill/>
          </a:ln>
        </p:spPr>
      </p:pic>
      <p:pic>
        <p:nvPicPr>
          <p:cNvPr id="155" name="Google Shape;155;p25"/>
          <p:cNvPicPr preferRelativeResize="0"/>
          <p:nvPr/>
        </p:nvPicPr>
        <p:blipFill>
          <a:blip r:embed="rId4">
            <a:alphaModFix/>
          </a:blip>
          <a:stretch>
            <a:fillRect/>
          </a:stretch>
        </p:blipFill>
        <p:spPr>
          <a:xfrm>
            <a:off x="4720021" y="152400"/>
            <a:ext cx="3740071"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title="IMG6909079859348090512.jpg"/>
          <p:cNvPicPr preferRelativeResize="0"/>
          <p:nvPr/>
        </p:nvPicPr>
        <p:blipFill rotWithShape="1">
          <a:blip r:embed="rId3">
            <a:alphaModFix/>
          </a:blip>
          <a:srcRect b="12455" l="6809" r="7757" t="6031"/>
          <a:stretch/>
        </p:blipFill>
        <p:spPr>
          <a:xfrm>
            <a:off x="2593950" y="181025"/>
            <a:ext cx="3784351" cy="4814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pic>
        <p:nvPicPr>
          <p:cNvPr id="165" name="Google Shape;165;p27"/>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66" name="Google Shape;166;p27"/>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68" name="Google Shape;168;p27"/>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9" name="Google Shape;169;p27"/>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Terminology</a:t>
            </a:r>
            <a:endParaRPr sz="3300">
              <a:solidFill>
                <a:schemeClr val="lt1"/>
              </a:solidFill>
              <a:latin typeface="Livvic"/>
              <a:ea typeface="Livvic"/>
              <a:cs typeface="Livvic"/>
              <a:sym typeface="Livvic"/>
            </a:endParaRPr>
          </a:p>
        </p:txBody>
      </p:sp>
      <p:sp>
        <p:nvSpPr>
          <p:cNvPr id="176" name="Google Shape;176;p28"/>
          <p:cNvSpPr txBox="1"/>
          <p:nvPr/>
        </p:nvSpPr>
        <p:spPr>
          <a:xfrm>
            <a:off x="419250" y="1485700"/>
            <a:ext cx="8298900" cy="6018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Hypothesis: </a:t>
            </a:r>
            <a:r>
              <a:rPr lang="en" sz="1600">
                <a:solidFill>
                  <a:schemeClr val="dk1"/>
                </a:solidFill>
                <a:latin typeface="Catamaran Light"/>
                <a:ea typeface="Catamaran Light"/>
                <a:cs typeface="Catamaran Light"/>
                <a:sym typeface="Catamaran Light"/>
              </a:rPr>
              <a:t>an educated guess or prediction about the relationship between the independent and dependent variables in an experiment (if… , then… , because…)</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I</a:t>
            </a:r>
            <a:r>
              <a:rPr b="1" lang="en" sz="1600">
                <a:solidFill>
                  <a:schemeClr val="dk1"/>
                </a:solidFill>
                <a:latin typeface="Catamaran"/>
                <a:ea typeface="Catamaran"/>
                <a:cs typeface="Catamaran"/>
                <a:sym typeface="Catamaran"/>
              </a:rPr>
              <a:t>ndependent Variable:</a:t>
            </a:r>
            <a:r>
              <a:rPr lang="en" sz="1600">
                <a:solidFill>
                  <a:schemeClr val="dk1"/>
                </a:solidFill>
                <a:latin typeface="Catamaran Light"/>
                <a:ea typeface="Catamaran Light"/>
                <a:cs typeface="Catamaran Light"/>
                <a:sym typeface="Catamaran Light"/>
              </a:rPr>
              <a:t> the variable that you </a:t>
            </a:r>
            <a:r>
              <a:rPr lang="en" sz="1600">
                <a:solidFill>
                  <a:schemeClr val="dk1"/>
                </a:solidFill>
                <a:latin typeface="Catamaran Light"/>
                <a:ea typeface="Catamaran Light"/>
                <a:cs typeface="Catamaran Light"/>
                <a:sym typeface="Catamaran Light"/>
              </a:rPr>
              <a:t>purposely</a:t>
            </a:r>
            <a:r>
              <a:rPr lang="en" sz="1600">
                <a:solidFill>
                  <a:schemeClr val="dk1"/>
                </a:solidFill>
                <a:latin typeface="Catamaran Light"/>
                <a:ea typeface="Catamaran Light"/>
                <a:cs typeface="Catamaran Light"/>
                <a:sym typeface="Catamaran Light"/>
              </a:rPr>
              <a:t> change in an experiment to test its effects</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Dependent Variable: </a:t>
            </a:r>
            <a:r>
              <a:rPr lang="en" sz="1600">
                <a:solidFill>
                  <a:schemeClr val="dk1"/>
                </a:solidFill>
                <a:latin typeface="Catamaran Light"/>
                <a:ea typeface="Catamaran Light"/>
                <a:cs typeface="Catamaran Light"/>
                <a:sym typeface="Catamaran Light"/>
              </a:rPr>
              <a:t>the variable that is measured in response to changes in the independent variable</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Controlled Variable: </a:t>
            </a:r>
            <a:r>
              <a:rPr lang="en" sz="1600">
                <a:solidFill>
                  <a:schemeClr val="dk1"/>
                </a:solidFill>
                <a:latin typeface="Catamaran Light"/>
                <a:ea typeface="Catamaran Light"/>
                <a:cs typeface="Catamaran Light"/>
                <a:sym typeface="Catamaran Light"/>
              </a:rPr>
              <a:t>variables that are kept the same throughout the experiment to make sure that any changes in the dependent variable are due to the independent variable, not other factors.</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Standard of Comparison (Control): </a:t>
            </a:r>
            <a:r>
              <a:rPr lang="en" sz="1600">
                <a:solidFill>
                  <a:schemeClr val="dk1"/>
                </a:solidFill>
                <a:latin typeface="Catamaran Light"/>
                <a:ea typeface="Catamaran Light"/>
                <a:cs typeface="Catamaran Light"/>
                <a:sym typeface="Catamaran Light"/>
              </a:rPr>
              <a:t>The baseline condition in an experiment that serves as a reference point to compare the effects of the independent variable on the dependent variable.</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Constant:</a:t>
            </a:r>
            <a:r>
              <a:rPr lang="en" sz="1600">
                <a:solidFill>
                  <a:schemeClr val="dk1"/>
                </a:solidFill>
                <a:latin typeface="Catamaran Light"/>
                <a:ea typeface="Catamaran Light"/>
                <a:cs typeface="Catamaran Light"/>
                <a:sym typeface="Catamaran Light"/>
              </a:rPr>
              <a:t> any factor in an experiment that remains unchanged and is IMPOSSIBLE for the experimenter to change (ex: g = 9.8 m/s^2)</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9"/>
          <p:cNvSpPr txBox="1"/>
          <p:nvPr>
            <p:ph idx="4294967295" type="ctrTitle"/>
          </p:nvPr>
        </p:nvSpPr>
        <p:spPr>
          <a:xfrm>
            <a:off x="426075" y="238650"/>
            <a:ext cx="5596800" cy="846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Significant Figures</a:t>
            </a:r>
            <a:endParaRPr sz="3300">
              <a:solidFill>
                <a:schemeClr val="lt1"/>
              </a:solidFill>
            </a:endParaRPr>
          </a:p>
          <a:p>
            <a:pPr indent="0" lvl="0" marL="0" rtl="0" algn="l">
              <a:spcBef>
                <a:spcPts val="0"/>
              </a:spcBef>
              <a:spcAft>
                <a:spcPts val="0"/>
              </a:spcAft>
              <a:buNone/>
            </a:pPr>
            <a:r>
              <a:rPr lang="en" sz="1000" u="sng">
                <a:solidFill>
                  <a:srgbClr val="FFFFFF"/>
                </a:solidFill>
                <a:hlinkClick r:id="rId3">
                  <a:extLst>
                    <a:ext uri="{A12FA001-AC4F-418D-AE19-62706E023703}">
                      <ahyp:hlinkClr val="tx"/>
                    </a:ext>
                  </a:extLst>
                </a:hlinkClick>
              </a:rPr>
              <a:t>https://scioly.org/wiki/index.php/Significant_Figures</a:t>
            </a:r>
            <a:endParaRPr sz="1000">
              <a:solidFill>
                <a:srgbClr val="FFFFFF"/>
              </a:solidFill>
            </a:endParaRPr>
          </a:p>
        </p:txBody>
      </p:sp>
      <p:sp>
        <p:nvSpPr>
          <p:cNvPr id="183" name="Google Shape;183;p29"/>
          <p:cNvSpPr txBox="1"/>
          <p:nvPr/>
        </p:nvSpPr>
        <p:spPr>
          <a:xfrm>
            <a:off x="268225" y="1467925"/>
            <a:ext cx="8624100" cy="2680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Reading the number of significant figures in other people's measurements:</a:t>
            </a:r>
            <a:endParaRPr b="1" sz="1600">
              <a:solidFill>
                <a:schemeClr val="dk1"/>
              </a:solidFill>
              <a:latin typeface="Catamaran"/>
              <a:ea typeface="Catamaran"/>
              <a:cs typeface="Catamaran"/>
              <a:sym typeface="Catamaran"/>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All non-zero numbers count as significant figures.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Zeroes placed between significant figures are always significant; 4009 kg has four significant figures.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Zeroes placed after a decimal point and a non-zero number are significant; </a:t>
            </a:r>
            <a:r>
              <a:rPr b="1" lang="en" sz="1600">
                <a:solidFill>
                  <a:schemeClr val="dk1"/>
                </a:solidFill>
                <a:latin typeface="Catamaran"/>
                <a:ea typeface="Catamaran"/>
                <a:cs typeface="Catamaran"/>
                <a:sym typeface="Catamaran"/>
              </a:rPr>
              <a:t>4.00 kg has three significant figures</a:t>
            </a:r>
            <a:r>
              <a:rPr lang="en" sz="1600">
                <a:solidFill>
                  <a:schemeClr val="dk1"/>
                </a:solidFill>
                <a:latin typeface="Catamaran Light"/>
                <a:ea typeface="Catamaran Light"/>
                <a:cs typeface="Catamaran Light"/>
                <a:sym typeface="Catamaran Light"/>
              </a:rPr>
              <a:t> and </a:t>
            </a:r>
            <a:r>
              <a:rPr b="1" lang="en" sz="1600">
                <a:solidFill>
                  <a:schemeClr val="dk1"/>
                </a:solidFill>
                <a:latin typeface="Catamaran"/>
                <a:ea typeface="Catamaran"/>
                <a:cs typeface="Catamaran"/>
                <a:sym typeface="Catamaran"/>
              </a:rPr>
              <a:t>0.0400 has three significant figures</a:t>
            </a:r>
            <a:r>
              <a:rPr lang="en" sz="1600">
                <a:solidFill>
                  <a:schemeClr val="dk1"/>
                </a:solidFill>
                <a:latin typeface="Catamaran Light"/>
                <a:ea typeface="Catamaran Light"/>
                <a:cs typeface="Catamaran Light"/>
                <a:sym typeface="Catamaran Light"/>
              </a:rPr>
              <a:t>.</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All other digits are insignificant. </a:t>
            </a:r>
            <a:r>
              <a:rPr b="1" lang="en" sz="1600">
                <a:solidFill>
                  <a:schemeClr val="dk1"/>
                </a:solidFill>
                <a:latin typeface="Catamaran"/>
                <a:ea typeface="Catamaran"/>
                <a:cs typeface="Catamaran"/>
                <a:sym typeface="Catamaran"/>
              </a:rPr>
              <a:t>So the 0 in 0.493 is </a:t>
            </a:r>
            <a:r>
              <a:rPr b="1" lang="en" sz="1600">
                <a:solidFill>
                  <a:schemeClr val="dk1"/>
                </a:solidFill>
                <a:latin typeface="Catamaran"/>
                <a:ea typeface="Catamaran"/>
                <a:cs typeface="Catamaran"/>
                <a:sym typeface="Catamaran"/>
              </a:rPr>
              <a:t>insignificant and 0.493 has 3 sig figs.</a:t>
            </a:r>
            <a:endParaRPr b="1" sz="1600">
              <a:solidFill>
                <a:schemeClr val="dk1"/>
              </a:solidFill>
              <a:latin typeface="Catamaran"/>
              <a:ea typeface="Catamaran"/>
              <a:cs typeface="Catamaran"/>
              <a:sym typeface="Catamaran"/>
            </a:endParaRPr>
          </a:p>
          <a:p>
            <a:pPr indent="-330200" lvl="0" marL="457200" rtl="0" algn="l">
              <a:spcBef>
                <a:spcPts val="0"/>
              </a:spcBef>
              <a:spcAft>
                <a:spcPts val="0"/>
              </a:spcAft>
              <a:buClr>
                <a:schemeClr val="dk1"/>
              </a:buClr>
              <a:buSzPts val="1600"/>
              <a:buFont typeface="Catamaran"/>
              <a:buChar char="●"/>
            </a:pPr>
            <a:r>
              <a:rPr b="1" lang="en" sz="1600">
                <a:solidFill>
                  <a:schemeClr val="dk1"/>
                </a:solidFill>
                <a:latin typeface="Catamaran"/>
                <a:ea typeface="Catamaran"/>
                <a:cs typeface="Catamaran"/>
                <a:sym typeface="Catamaran"/>
              </a:rPr>
              <a:t>Pure Numbers: </a:t>
            </a:r>
            <a:r>
              <a:rPr lang="en" sz="1600">
                <a:solidFill>
                  <a:schemeClr val="dk1"/>
                </a:solidFill>
                <a:latin typeface="Catamaran Light"/>
                <a:ea typeface="Catamaran Light"/>
                <a:cs typeface="Catamaran Light"/>
                <a:sym typeface="Catamaran Light"/>
              </a:rPr>
              <a:t>Pure numbers have infinite significant figures, meaning they are exact. If you have 12 eggs, then 12 is a pure number. You don't have 12.01 eggs, or 11.9 eggs. </a:t>
            </a:r>
            <a:r>
              <a:rPr b="1" lang="en" sz="1600">
                <a:solidFill>
                  <a:schemeClr val="dk1"/>
                </a:solidFill>
                <a:latin typeface="Catamaran"/>
                <a:ea typeface="Catamaran"/>
                <a:cs typeface="Catamaran"/>
                <a:sym typeface="Catamaran"/>
              </a:rPr>
              <a:t>Do NOT put decimals for pure numbers.</a:t>
            </a:r>
            <a:endParaRPr b="1" sz="16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0"/>
          <p:cNvSpPr txBox="1"/>
          <p:nvPr>
            <p:ph idx="4294967295" type="ctrTitle"/>
          </p:nvPr>
        </p:nvSpPr>
        <p:spPr>
          <a:xfrm>
            <a:off x="426075" y="238650"/>
            <a:ext cx="5596800" cy="846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Significant Figures</a:t>
            </a:r>
            <a:endParaRPr sz="3300">
              <a:solidFill>
                <a:schemeClr val="lt1"/>
              </a:solidFill>
            </a:endParaRPr>
          </a:p>
          <a:p>
            <a:pPr indent="0" lvl="0" marL="0" rtl="0" algn="l">
              <a:spcBef>
                <a:spcPts val="0"/>
              </a:spcBef>
              <a:spcAft>
                <a:spcPts val="0"/>
              </a:spcAft>
              <a:buNone/>
            </a:pPr>
            <a:r>
              <a:rPr lang="en" sz="1000" u="sng">
                <a:solidFill>
                  <a:srgbClr val="FFFFFF"/>
                </a:solidFill>
                <a:hlinkClick r:id="rId3">
                  <a:extLst>
                    <a:ext uri="{A12FA001-AC4F-418D-AE19-62706E023703}">
                      <ahyp:hlinkClr val="tx"/>
                    </a:ext>
                  </a:extLst>
                </a:hlinkClick>
              </a:rPr>
              <a:t>https://scioly.org/wiki/index.php/Significant_Figures</a:t>
            </a:r>
            <a:endParaRPr sz="1000">
              <a:solidFill>
                <a:srgbClr val="FFFFFF"/>
              </a:solidFill>
            </a:endParaRPr>
          </a:p>
        </p:txBody>
      </p:sp>
      <p:sp>
        <p:nvSpPr>
          <p:cNvPr id="190" name="Google Shape;190;p30"/>
          <p:cNvSpPr txBox="1"/>
          <p:nvPr/>
        </p:nvSpPr>
        <p:spPr>
          <a:xfrm>
            <a:off x="268225" y="1467925"/>
            <a:ext cx="8624100" cy="2680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tamaran"/>
              <a:buChar char="●"/>
            </a:pPr>
            <a:r>
              <a:rPr b="1" lang="en" sz="1600">
                <a:solidFill>
                  <a:schemeClr val="dk1"/>
                </a:solidFill>
                <a:latin typeface="Catamaran"/>
                <a:ea typeface="Catamaran"/>
                <a:cs typeface="Catamaran"/>
                <a:sym typeface="Catamaran"/>
              </a:rPr>
              <a:t>Addition and Subtraction: </a:t>
            </a:r>
            <a:r>
              <a:rPr lang="en" sz="1600">
                <a:solidFill>
                  <a:schemeClr val="dk1"/>
                </a:solidFill>
                <a:latin typeface="Catamaran Light"/>
                <a:ea typeface="Catamaran Light"/>
                <a:cs typeface="Catamaran Light"/>
                <a:sym typeface="Catamaran Light"/>
              </a:rPr>
              <a:t>your answer will have as many </a:t>
            </a:r>
            <a:r>
              <a:rPr b="1" lang="en" sz="1600">
                <a:solidFill>
                  <a:schemeClr val="dk1"/>
                </a:solidFill>
                <a:latin typeface="Catamaran"/>
                <a:ea typeface="Catamaran"/>
                <a:cs typeface="Catamaran"/>
                <a:sym typeface="Catamaran"/>
              </a:rPr>
              <a:t>decimal places</a:t>
            </a:r>
            <a:r>
              <a:rPr lang="en" sz="1600">
                <a:solidFill>
                  <a:schemeClr val="dk1"/>
                </a:solidFill>
                <a:latin typeface="Catamaran Light"/>
                <a:ea typeface="Catamaran Light"/>
                <a:cs typeface="Catamaran Light"/>
                <a:sym typeface="Catamaran Light"/>
              </a:rPr>
              <a:t> as the number with the least decimal places.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Ex: 4.1 - 3.456 + 44.4 - 2.35 = 42.694 -&gt; 42.7</a:t>
            </a:r>
            <a:endParaRPr sz="1600">
              <a:solidFill>
                <a:schemeClr val="dk1"/>
              </a:solidFill>
              <a:latin typeface="Catamaran Light"/>
              <a:ea typeface="Catamaran Light"/>
              <a:cs typeface="Catamaran Light"/>
              <a:sym typeface="Catamaran Light"/>
            </a:endParaRPr>
          </a:p>
          <a:p>
            <a:pPr indent="-330200" lvl="0" marL="457200" rtl="0" algn="l">
              <a:spcBef>
                <a:spcPts val="0"/>
              </a:spcBef>
              <a:spcAft>
                <a:spcPts val="0"/>
              </a:spcAft>
              <a:buClr>
                <a:schemeClr val="dk1"/>
              </a:buClr>
              <a:buSzPts val="1600"/>
              <a:buFont typeface="Catamaran Light"/>
              <a:buChar char="●"/>
            </a:pPr>
            <a:r>
              <a:rPr b="1" lang="en" sz="1600">
                <a:solidFill>
                  <a:schemeClr val="dk1"/>
                </a:solidFill>
                <a:latin typeface="Catamaran"/>
                <a:ea typeface="Catamaran"/>
                <a:cs typeface="Catamaran"/>
                <a:sym typeface="Catamaran"/>
              </a:rPr>
              <a:t>Multiplication and Division: </a:t>
            </a:r>
            <a:r>
              <a:rPr lang="en" sz="1600">
                <a:solidFill>
                  <a:schemeClr val="dk1"/>
                </a:solidFill>
                <a:latin typeface="Catamaran Light"/>
                <a:ea typeface="Catamaran Light"/>
                <a:cs typeface="Catamaran Light"/>
                <a:sym typeface="Catamaran Light"/>
              </a:rPr>
              <a:t>When multiplying or dividing two physical numbers, the answer will have the same number of significant figures as the number with the least number of significant figures</a:t>
            </a:r>
            <a:endParaRPr sz="1600">
              <a:solidFill>
                <a:schemeClr val="dk1"/>
              </a:solidFill>
              <a:latin typeface="Catamaran Light"/>
              <a:ea typeface="Catamaran Light"/>
              <a:cs typeface="Catamaran Light"/>
              <a:sym typeface="Catamaran Light"/>
            </a:endParaRPr>
          </a:p>
          <a:p>
            <a:pPr indent="-330200" lvl="1" marL="914400" rtl="0" algn="l">
              <a:spcBef>
                <a:spcPts val="0"/>
              </a:spcBef>
              <a:spcAft>
                <a:spcPts val="0"/>
              </a:spcAft>
              <a:buClr>
                <a:schemeClr val="dk1"/>
              </a:buClr>
              <a:buSzPts val="1600"/>
              <a:buFont typeface="Catamaran Light"/>
              <a:buChar char="○"/>
            </a:pPr>
            <a:r>
              <a:rPr lang="en" sz="1600">
                <a:solidFill>
                  <a:schemeClr val="dk1"/>
                </a:solidFill>
                <a:latin typeface="Catamaran Light"/>
                <a:ea typeface="Catamaran Light"/>
                <a:cs typeface="Catamaran Light"/>
                <a:sym typeface="Catamaran Light"/>
              </a:rPr>
              <a:t>Ex: 2.10 * 3.607 = 7.5747 -&gt; 7.57</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600">
                <a:solidFill>
                  <a:schemeClr val="dk1"/>
                </a:solidFill>
                <a:latin typeface="Catamaran Light"/>
                <a:ea typeface="Catamaran Light"/>
                <a:cs typeface="Catamaran Light"/>
                <a:sym typeface="Catamaran Light"/>
              </a:rPr>
              <a:t>									From the EXD “Scoring Explanation Doc”:</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1" name="Google Shape;191;p30"/>
          <p:cNvPicPr preferRelativeResize="0"/>
          <p:nvPr/>
        </p:nvPicPr>
        <p:blipFill>
          <a:blip r:embed="rId4">
            <a:alphaModFix/>
          </a:blip>
          <a:stretch>
            <a:fillRect/>
          </a:stretch>
        </p:blipFill>
        <p:spPr>
          <a:xfrm>
            <a:off x="854525" y="3485875"/>
            <a:ext cx="2605475" cy="1266750"/>
          </a:xfrm>
          <a:prstGeom prst="rect">
            <a:avLst/>
          </a:prstGeom>
          <a:noFill/>
          <a:ln>
            <a:noFill/>
          </a:ln>
        </p:spPr>
      </p:pic>
      <p:pic>
        <p:nvPicPr>
          <p:cNvPr id="192" name="Google Shape;192;p30"/>
          <p:cNvPicPr preferRelativeResize="0"/>
          <p:nvPr/>
        </p:nvPicPr>
        <p:blipFill>
          <a:blip r:embed="rId5">
            <a:alphaModFix/>
          </a:blip>
          <a:stretch>
            <a:fillRect/>
          </a:stretch>
        </p:blipFill>
        <p:spPr>
          <a:xfrm>
            <a:off x="3757700" y="3668275"/>
            <a:ext cx="4989674" cy="901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