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Fira Sans Extra Condensed Medium"/>
      <p:regular r:id="rId21"/>
      <p:bold r:id="rId22"/>
      <p:italic r:id="rId23"/>
      <p:boldItalic r:id="rId24"/>
    </p:embeddedFont>
    <p:embeddedFont>
      <p:font typeface="Livvic"/>
      <p:regular r:id="rId25"/>
      <p:bold r:id="rId26"/>
      <p:italic r:id="rId27"/>
      <p:boldItalic r:id="rId28"/>
    </p:embeddedFont>
    <p:embeddedFont>
      <p:font typeface="Catamaran Light"/>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FiraSansExtraCondensedMedium-bold.fntdata"/><Relationship Id="rId21" Type="http://schemas.openxmlformats.org/officeDocument/2006/relationships/font" Target="fonts/FiraSansExtraCondensedMedium-regular.fntdata"/><Relationship Id="rId24" Type="http://schemas.openxmlformats.org/officeDocument/2006/relationships/font" Target="fonts/FiraSansExtraCondensedMedium-boldItalic.fntdata"/><Relationship Id="rId23" Type="http://schemas.openxmlformats.org/officeDocument/2006/relationships/font" Target="fonts/FiraSansExtraCondensedMedium-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ivvic-bold.fntdata"/><Relationship Id="rId25" Type="http://schemas.openxmlformats.org/officeDocument/2006/relationships/font" Target="fonts/Livvic-regular.fntdata"/><Relationship Id="rId28" Type="http://schemas.openxmlformats.org/officeDocument/2006/relationships/font" Target="fonts/Livvic-boldItalic.fntdata"/><Relationship Id="rId27" Type="http://schemas.openxmlformats.org/officeDocument/2006/relationships/font" Target="fonts/Livvic-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atamaranLight-regular.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CatamaranLight-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a080508e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a080508e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ea080508e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ea080508e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13894d581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13894d581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13894d581e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13894d581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3e13d9a7e_0_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3e13d9a7e_0_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13894d581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13894d581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7.png"/><Relationship Id="rId7"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scioly.org/wiki/index.php/Entomology/Entomology_Insect_List" TargetMode="External"/><Relationship Id="rId4" Type="http://schemas.openxmlformats.org/officeDocument/2006/relationships/hyperlink" Target="https://scioly.org/wiki/images/1/16/2015CT_ENTO2_TEST.pdf" TargetMode="External"/><Relationship Id="rId5" Type="http://schemas.openxmlformats.org/officeDocument/2006/relationships/hyperlink" Target="https://scioly.org/wiki/images/f/f7/Raphaelthepotato%27s_Entomology_Test.pdf" TargetMode="External"/><Relationship Id="rId6" Type="http://schemas.openxmlformats.org/officeDocument/2006/relationships/hyperlink" Target="https://holtscienceoinvitational.weebly.com/2015-events-and-tests.html" TargetMode="External"/><Relationship Id="rId7" Type="http://schemas.openxmlformats.org/officeDocument/2006/relationships/hyperlink" Target="https://scioly.org/wiki/index.php/Entomology?__cf_chl_tk=ShwD0XnRsiEzilz4ltQNjUsa1kHt9Tx9sn0EOV.5270-1731252338-1.0.1.1-mxXbNnNM54FhUfgVWj1uRXtHYWRdp0Ih7_TzEY9ZIzk#Insect_Taxonomy" TargetMode="External"/><Relationship Id="rId8" Type="http://schemas.openxmlformats.org/officeDocument/2006/relationships/hyperlink" Target="https://www.amazon.com/National-Audubon-Society-American-Insects/dp/039450763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451125"/>
            <a:ext cx="4592400" cy="923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Entomology</a:t>
            </a:r>
            <a:endParaRPr>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 name="Shape 204"/>
        <p:cNvGrpSpPr/>
        <p:nvPr/>
      </p:nvGrpSpPr>
      <p:grpSpPr>
        <a:xfrm>
          <a:off x="0" y="0"/>
          <a:ext cx="0" cy="0"/>
          <a:chOff x="0" y="0"/>
          <a:chExt cx="0" cy="0"/>
        </a:xfrm>
      </p:grpSpPr>
      <p:sp>
        <p:nvSpPr>
          <p:cNvPr id="205" name="Google Shape;205;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1"/>
          <p:cNvSpPr txBox="1"/>
          <p:nvPr>
            <p:ph idx="4294967295" type="ctrTitle"/>
          </p:nvPr>
        </p:nvSpPr>
        <p:spPr>
          <a:xfrm>
            <a:off x="426075" y="238650"/>
            <a:ext cx="57801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Question 2: Dichotomous Key</a:t>
            </a:r>
            <a:endParaRPr>
              <a:solidFill>
                <a:schemeClr val="lt1"/>
              </a:solidFill>
              <a:latin typeface="Livvic"/>
              <a:ea typeface="Livvic"/>
              <a:cs typeface="Livvic"/>
              <a:sym typeface="Livvic"/>
            </a:endParaRPr>
          </a:p>
        </p:txBody>
      </p:sp>
      <p:sp>
        <p:nvSpPr>
          <p:cNvPr id="207" name="Google Shape;207;p31"/>
          <p:cNvSpPr txBox="1"/>
          <p:nvPr/>
        </p:nvSpPr>
        <p:spPr>
          <a:xfrm>
            <a:off x="422550" y="1193625"/>
            <a:ext cx="8298900" cy="769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Make a Dichotomous Key for these 5 Insects: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08" name="Google Shape;208;p31"/>
          <p:cNvPicPr preferRelativeResize="0"/>
          <p:nvPr/>
        </p:nvPicPr>
        <p:blipFill>
          <a:blip r:embed="rId3">
            <a:alphaModFix/>
          </a:blip>
          <a:stretch>
            <a:fillRect/>
          </a:stretch>
        </p:blipFill>
        <p:spPr>
          <a:xfrm>
            <a:off x="193500" y="1986750"/>
            <a:ext cx="2079987" cy="1170000"/>
          </a:xfrm>
          <a:prstGeom prst="rect">
            <a:avLst/>
          </a:prstGeom>
          <a:noFill/>
          <a:ln>
            <a:noFill/>
          </a:ln>
        </p:spPr>
      </p:pic>
      <p:pic>
        <p:nvPicPr>
          <p:cNvPr id="209" name="Google Shape;209;p31"/>
          <p:cNvPicPr preferRelativeResize="0"/>
          <p:nvPr/>
        </p:nvPicPr>
        <p:blipFill>
          <a:blip r:embed="rId4">
            <a:alphaModFix/>
          </a:blip>
          <a:stretch>
            <a:fillRect/>
          </a:stretch>
        </p:blipFill>
        <p:spPr>
          <a:xfrm>
            <a:off x="386600" y="3247325"/>
            <a:ext cx="1693774" cy="1270350"/>
          </a:xfrm>
          <a:prstGeom prst="rect">
            <a:avLst/>
          </a:prstGeom>
          <a:noFill/>
          <a:ln>
            <a:noFill/>
          </a:ln>
        </p:spPr>
      </p:pic>
      <p:pic>
        <p:nvPicPr>
          <p:cNvPr id="210" name="Google Shape;210;p31"/>
          <p:cNvPicPr preferRelativeResize="0"/>
          <p:nvPr/>
        </p:nvPicPr>
        <p:blipFill>
          <a:blip r:embed="rId5">
            <a:alphaModFix/>
          </a:blip>
          <a:stretch>
            <a:fillRect/>
          </a:stretch>
        </p:blipFill>
        <p:spPr>
          <a:xfrm>
            <a:off x="4832300" y="2577675"/>
            <a:ext cx="2136420" cy="1424725"/>
          </a:xfrm>
          <a:prstGeom prst="rect">
            <a:avLst/>
          </a:prstGeom>
          <a:noFill/>
          <a:ln>
            <a:noFill/>
          </a:ln>
        </p:spPr>
      </p:pic>
      <p:pic>
        <p:nvPicPr>
          <p:cNvPr id="211" name="Google Shape;211;p31"/>
          <p:cNvPicPr preferRelativeResize="0"/>
          <p:nvPr/>
        </p:nvPicPr>
        <p:blipFill>
          <a:blip r:embed="rId6">
            <a:alphaModFix/>
          </a:blip>
          <a:stretch>
            <a:fillRect/>
          </a:stretch>
        </p:blipFill>
        <p:spPr>
          <a:xfrm>
            <a:off x="2335037" y="2413375"/>
            <a:ext cx="2242599" cy="1681949"/>
          </a:xfrm>
          <a:prstGeom prst="rect">
            <a:avLst/>
          </a:prstGeom>
          <a:noFill/>
          <a:ln>
            <a:noFill/>
          </a:ln>
        </p:spPr>
      </p:pic>
      <p:pic>
        <p:nvPicPr>
          <p:cNvPr id="212" name="Google Shape;212;p31"/>
          <p:cNvPicPr preferRelativeResize="0"/>
          <p:nvPr/>
        </p:nvPicPr>
        <p:blipFill rotWithShape="1">
          <a:blip r:embed="rId7">
            <a:alphaModFix/>
          </a:blip>
          <a:srcRect b="0" l="0" r="0" t="5096"/>
          <a:stretch/>
        </p:blipFill>
        <p:spPr>
          <a:xfrm>
            <a:off x="7075750" y="2577687"/>
            <a:ext cx="2014225" cy="1353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txBox="1"/>
          <p:nvPr>
            <p:ph idx="4294967295" type="ctrTitle"/>
          </p:nvPr>
        </p:nvSpPr>
        <p:spPr>
          <a:xfrm>
            <a:off x="426075" y="238650"/>
            <a:ext cx="57327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a:t>
            </a:r>
            <a:r>
              <a:rPr lang="en">
                <a:solidFill>
                  <a:schemeClr val="lt1"/>
                </a:solidFill>
              </a:rPr>
              <a:t>Dichotomous Key</a:t>
            </a:r>
            <a:endParaRPr sz="3300">
              <a:solidFill>
                <a:schemeClr val="lt1"/>
              </a:solidFill>
              <a:latin typeface="Livvic"/>
              <a:ea typeface="Livvic"/>
              <a:cs typeface="Livvic"/>
              <a:sym typeface="Livvic"/>
            </a:endParaRPr>
          </a:p>
        </p:txBody>
      </p:sp>
      <p:sp>
        <p:nvSpPr>
          <p:cNvPr id="219" name="Google Shape;219;p32"/>
          <p:cNvSpPr txBox="1"/>
          <p:nvPr/>
        </p:nvSpPr>
        <p:spPr>
          <a:xfrm>
            <a:off x="422550" y="1377450"/>
            <a:ext cx="8298900" cy="3047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Catamaran Light"/>
              <a:buChar char="●"/>
            </a:pPr>
            <a:r>
              <a:rPr lang="en" sz="1500">
                <a:solidFill>
                  <a:schemeClr val="dk1"/>
                </a:solidFill>
                <a:latin typeface="Catamaran Light"/>
                <a:ea typeface="Catamaran Light"/>
                <a:cs typeface="Catamaran Light"/>
                <a:sym typeface="Catamaran Light"/>
              </a:rPr>
              <a:t>Make a Dichotomous Key for These 5 Insects (always one step less than # of specimens)!</a:t>
            </a:r>
            <a:endParaRPr sz="15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
        <p:nvSpPr>
          <p:cNvPr id="220" name="Google Shape;220;p32"/>
          <p:cNvSpPr txBox="1"/>
          <p:nvPr/>
        </p:nvSpPr>
        <p:spPr>
          <a:xfrm>
            <a:off x="357200" y="1770775"/>
            <a:ext cx="4524300" cy="2385900"/>
          </a:xfrm>
          <a:prstGeom prst="rect">
            <a:avLst/>
          </a:prstGeom>
          <a:noFill/>
          <a:ln>
            <a:noFill/>
          </a:ln>
        </p:spPr>
        <p:txBody>
          <a:bodyPr anchorCtr="0" anchor="t" bIns="91425" lIns="91425" spcFirstLastPara="1" rIns="91425" wrap="square" tIns="91425">
            <a:spAutoFit/>
          </a:bodyPr>
          <a:lstStyle/>
          <a:p>
            <a:pPr indent="-311150" lvl="1" marL="914400" rtl="0" algn="l">
              <a:spcBef>
                <a:spcPts val="0"/>
              </a:spcBef>
              <a:spcAft>
                <a:spcPts val="0"/>
              </a:spcAft>
              <a:buClr>
                <a:schemeClr val="dk1"/>
              </a:buClr>
              <a:buSzPts val="1300"/>
              <a:buFont typeface="Catamaran Light"/>
              <a:buAutoNum type="alphaLcPeriod"/>
            </a:pPr>
            <a:r>
              <a:rPr lang="en" sz="1300">
                <a:solidFill>
                  <a:schemeClr val="dk1"/>
                </a:solidFill>
                <a:latin typeface="Catamaran Light"/>
                <a:ea typeface="Catamaran Light"/>
                <a:cs typeface="Catamaran Light"/>
                <a:sym typeface="Catamaran Light"/>
              </a:rPr>
              <a:t>Concealed mouthparts → 2</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Light"/>
              <a:buAutoNum type="alphaLcPeriod"/>
            </a:pPr>
            <a:r>
              <a:rPr lang="en" sz="1300">
                <a:solidFill>
                  <a:schemeClr val="dk1"/>
                </a:solidFill>
                <a:latin typeface="Catamaran Light"/>
                <a:ea typeface="Catamaran Light"/>
                <a:cs typeface="Catamaran Light"/>
                <a:sym typeface="Catamaran Light"/>
              </a:rPr>
              <a:t>Exposed mouthparts → 3</a:t>
            </a:r>
            <a:endParaRPr sz="1300">
              <a:solidFill>
                <a:schemeClr val="dk1"/>
              </a:solidFill>
              <a:latin typeface="Catamaran Light"/>
              <a:ea typeface="Catamaran Light"/>
              <a:cs typeface="Catamaran Light"/>
              <a:sym typeface="Catamaran Light"/>
            </a:endParaRPr>
          </a:p>
          <a:p>
            <a:pPr indent="-311150" lvl="0" marL="457200" rtl="0" algn="l">
              <a:spcBef>
                <a:spcPts val="0"/>
              </a:spcBef>
              <a:spcAft>
                <a:spcPts val="0"/>
              </a:spcAft>
              <a:buClr>
                <a:schemeClr val="dk1"/>
              </a:buClr>
              <a:buSzPts val="1300"/>
              <a:buFont typeface="Catamaran Light"/>
              <a:buAutoNum type="arabicPeriod"/>
            </a:pPr>
            <a:r>
              <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Light"/>
              <a:buAutoNum type="alphaLcPeriod"/>
            </a:pPr>
            <a:r>
              <a:rPr lang="en" sz="1300">
                <a:solidFill>
                  <a:schemeClr val="dk1"/>
                </a:solidFill>
                <a:latin typeface="Catamaran Light"/>
                <a:ea typeface="Catamaran Light"/>
                <a:cs typeface="Catamaran Light"/>
                <a:sym typeface="Catamaran Light"/>
              </a:rPr>
              <a:t>Have multi-segmented antennae → Diplurans</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Light"/>
              <a:buAutoNum type="alphaLcPeriod"/>
            </a:pPr>
            <a:r>
              <a:rPr lang="en" sz="1300">
                <a:solidFill>
                  <a:schemeClr val="dk1"/>
                </a:solidFill>
                <a:latin typeface="Catamaran Light"/>
                <a:ea typeface="Catamaran Light"/>
                <a:cs typeface="Catamaran Light"/>
                <a:sym typeface="Catamaran Light"/>
              </a:rPr>
              <a:t>No antennae → Proturans</a:t>
            </a:r>
            <a:endParaRPr sz="1300">
              <a:solidFill>
                <a:schemeClr val="dk1"/>
              </a:solidFill>
              <a:latin typeface="Catamaran Light"/>
              <a:ea typeface="Catamaran Light"/>
              <a:cs typeface="Catamaran Light"/>
              <a:sym typeface="Catamaran Light"/>
            </a:endParaRPr>
          </a:p>
          <a:p>
            <a:pPr indent="-311150" lvl="0" marL="457200" rtl="0" algn="l">
              <a:spcBef>
                <a:spcPts val="0"/>
              </a:spcBef>
              <a:spcAft>
                <a:spcPts val="0"/>
              </a:spcAft>
              <a:buClr>
                <a:schemeClr val="dk1"/>
              </a:buClr>
              <a:buSzPts val="1300"/>
              <a:buFont typeface="Catamaran Light"/>
              <a:buAutoNum type="arabicPeriod"/>
            </a:pPr>
            <a:r>
              <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Light"/>
              <a:buAutoNum type="alphaLcPeriod"/>
            </a:pPr>
            <a:r>
              <a:rPr lang="en" sz="1300">
                <a:solidFill>
                  <a:schemeClr val="dk1"/>
                </a:solidFill>
                <a:latin typeface="Catamaran Light"/>
                <a:ea typeface="Catamaran Light"/>
                <a:cs typeface="Catamaran Light"/>
                <a:sym typeface="Catamaran Light"/>
              </a:rPr>
              <a:t>Large, well developed back legs → 4</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Light"/>
              <a:buAutoNum type="alphaLcPeriod"/>
            </a:pPr>
            <a:r>
              <a:rPr lang="en" sz="1300">
                <a:solidFill>
                  <a:schemeClr val="dk1"/>
                </a:solidFill>
                <a:latin typeface="Catamaran Light"/>
                <a:ea typeface="Catamaran Light"/>
                <a:cs typeface="Catamaran Light"/>
                <a:sym typeface="Catamaran Light"/>
              </a:rPr>
              <a:t>Smaller back legs →Blattodea (cockroach)</a:t>
            </a:r>
            <a:endParaRPr sz="1300">
              <a:solidFill>
                <a:schemeClr val="dk1"/>
              </a:solidFill>
              <a:latin typeface="Catamaran Light"/>
              <a:ea typeface="Catamaran Light"/>
              <a:cs typeface="Catamaran Light"/>
              <a:sym typeface="Catamaran Light"/>
            </a:endParaRPr>
          </a:p>
          <a:p>
            <a:pPr indent="-311150" lvl="0" marL="457200" rtl="0" algn="l">
              <a:spcBef>
                <a:spcPts val="0"/>
              </a:spcBef>
              <a:spcAft>
                <a:spcPts val="0"/>
              </a:spcAft>
              <a:buClr>
                <a:schemeClr val="dk1"/>
              </a:buClr>
              <a:buSzPts val="1300"/>
              <a:buFont typeface="Catamaran Light"/>
              <a:buAutoNum type="arabicPeriod"/>
            </a:pPr>
            <a:r>
              <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Light"/>
              <a:buAutoNum type="alphaLcPeriod"/>
            </a:pPr>
            <a:r>
              <a:rPr lang="en" sz="1300">
                <a:solidFill>
                  <a:schemeClr val="dk1"/>
                </a:solidFill>
                <a:latin typeface="Catamaran Light"/>
                <a:ea typeface="Catamaran Light"/>
                <a:cs typeface="Catamaran Light"/>
                <a:sym typeface="Catamaran Light"/>
              </a:rPr>
              <a:t>Long antennae →Tettigoniidae (katydids)</a:t>
            </a:r>
            <a:endParaRPr sz="1300">
              <a:solidFill>
                <a:schemeClr val="dk1"/>
              </a:solidFill>
              <a:latin typeface="Catamaran Light"/>
              <a:ea typeface="Catamaran Light"/>
              <a:cs typeface="Catamaran Light"/>
              <a:sym typeface="Catamaran Light"/>
            </a:endParaRPr>
          </a:p>
          <a:p>
            <a:pPr indent="-311150" lvl="1" marL="914400" rtl="0" algn="l">
              <a:spcBef>
                <a:spcPts val="0"/>
              </a:spcBef>
              <a:spcAft>
                <a:spcPts val="0"/>
              </a:spcAft>
              <a:buClr>
                <a:schemeClr val="dk1"/>
              </a:buClr>
              <a:buSzPts val="1300"/>
              <a:buFont typeface="Catamaran Light"/>
              <a:buAutoNum type="alphaLcPeriod"/>
            </a:pPr>
            <a:r>
              <a:rPr lang="en" sz="1300">
                <a:solidFill>
                  <a:schemeClr val="dk1"/>
                </a:solidFill>
                <a:latin typeface="Catamaran Light"/>
                <a:ea typeface="Catamaran Light"/>
                <a:cs typeface="Catamaran Light"/>
                <a:sym typeface="Catamaran Light"/>
              </a:rPr>
              <a:t>Short antennae → Acrididae (short-horned)</a:t>
            </a:r>
            <a:endParaRPr sz="1900">
              <a:solidFill>
                <a:schemeClr val="dk1"/>
              </a:solidFill>
              <a:latin typeface="Catamaran Light"/>
              <a:ea typeface="Catamaran Light"/>
              <a:cs typeface="Catamaran Light"/>
              <a:sym typeface="Catamaran Light"/>
            </a:endParaRPr>
          </a:p>
        </p:txBody>
      </p:sp>
      <p:pic>
        <p:nvPicPr>
          <p:cNvPr id="221" name="Google Shape;221;p32"/>
          <p:cNvPicPr preferRelativeResize="0"/>
          <p:nvPr/>
        </p:nvPicPr>
        <p:blipFill>
          <a:blip r:embed="rId3">
            <a:alphaModFix/>
          </a:blip>
          <a:stretch>
            <a:fillRect/>
          </a:stretch>
        </p:blipFill>
        <p:spPr>
          <a:xfrm>
            <a:off x="4641650" y="1699350"/>
            <a:ext cx="1635574" cy="920000"/>
          </a:xfrm>
          <a:prstGeom prst="rect">
            <a:avLst/>
          </a:prstGeom>
          <a:noFill/>
          <a:ln>
            <a:noFill/>
          </a:ln>
        </p:spPr>
      </p:pic>
      <p:pic>
        <p:nvPicPr>
          <p:cNvPr id="222" name="Google Shape;222;p32"/>
          <p:cNvPicPr preferRelativeResize="0"/>
          <p:nvPr/>
        </p:nvPicPr>
        <p:blipFill>
          <a:blip r:embed="rId4">
            <a:alphaModFix/>
          </a:blip>
          <a:stretch>
            <a:fillRect/>
          </a:stretch>
        </p:blipFill>
        <p:spPr>
          <a:xfrm>
            <a:off x="4287100" y="2872476"/>
            <a:ext cx="1226675" cy="920023"/>
          </a:xfrm>
          <a:prstGeom prst="rect">
            <a:avLst/>
          </a:prstGeom>
          <a:noFill/>
          <a:ln>
            <a:noFill/>
          </a:ln>
        </p:spPr>
      </p:pic>
      <p:pic>
        <p:nvPicPr>
          <p:cNvPr id="223" name="Google Shape;223;p32"/>
          <p:cNvPicPr preferRelativeResize="0"/>
          <p:nvPr/>
        </p:nvPicPr>
        <p:blipFill>
          <a:blip r:embed="rId5">
            <a:alphaModFix/>
          </a:blip>
          <a:stretch>
            <a:fillRect/>
          </a:stretch>
        </p:blipFill>
        <p:spPr>
          <a:xfrm>
            <a:off x="6383151" y="1699350"/>
            <a:ext cx="1226679" cy="920000"/>
          </a:xfrm>
          <a:prstGeom prst="rect">
            <a:avLst/>
          </a:prstGeom>
          <a:noFill/>
          <a:ln>
            <a:noFill/>
          </a:ln>
        </p:spPr>
      </p:pic>
      <p:pic>
        <p:nvPicPr>
          <p:cNvPr id="224" name="Google Shape;224;p32"/>
          <p:cNvPicPr preferRelativeResize="0"/>
          <p:nvPr/>
        </p:nvPicPr>
        <p:blipFill>
          <a:blip r:embed="rId6">
            <a:alphaModFix/>
          </a:blip>
          <a:stretch>
            <a:fillRect/>
          </a:stretch>
        </p:blipFill>
        <p:spPr>
          <a:xfrm>
            <a:off x="5615801" y="2811700"/>
            <a:ext cx="1379572" cy="919999"/>
          </a:xfrm>
          <a:prstGeom prst="rect">
            <a:avLst/>
          </a:prstGeom>
          <a:noFill/>
          <a:ln>
            <a:noFill/>
          </a:ln>
        </p:spPr>
      </p:pic>
      <p:pic>
        <p:nvPicPr>
          <p:cNvPr id="225" name="Google Shape;225;p32"/>
          <p:cNvPicPr preferRelativeResize="0"/>
          <p:nvPr/>
        </p:nvPicPr>
        <p:blipFill rotWithShape="1">
          <a:blip r:embed="rId7">
            <a:alphaModFix/>
          </a:blip>
          <a:srcRect b="0" l="0" r="0" t="5096"/>
          <a:stretch/>
        </p:blipFill>
        <p:spPr>
          <a:xfrm>
            <a:off x="7097400" y="2684154"/>
            <a:ext cx="1559100" cy="10475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3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 Label!</a:t>
            </a:r>
            <a:endParaRPr sz="3300">
              <a:solidFill>
                <a:schemeClr val="lt1"/>
              </a:solidFill>
              <a:latin typeface="Livvic"/>
              <a:ea typeface="Livvic"/>
              <a:cs typeface="Livvic"/>
              <a:sym typeface="Livvic"/>
            </a:endParaRPr>
          </a:p>
        </p:txBody>
      </p:sp>
      <p:pic>
        <p:nvPicPr>
          <p:cNvPr id="232" name="Google Shape;232;p33"/>
          <p:cNvPicPr preferRelativeResize="0"/>
          <p:nvPr/>
        </p:nvPicPr>
        <p:blipFill>
          <a:blip r:embed="rId3">
            <a:alphaModFix/>
          </a:blip>
          <a:stretch>
            <a:fillRect/>
          </a:stretch>
        </p:blipFill>
        <p:spPr>
          <a:xfrm>
            <a:off x="303925" y="1322400"/>
            <a:ext cx="4543357" cy="3668700"/>
          </a:xfrm>
          <a:prstGeom prst="rect">
            <a:avLst/>
          </a:prstGeom>
          <a:noFill/>
          <a:ln>
            <a:noFill/>
          </a:ln>
        </p:spPr>
      </p:pic>
      <p:sp>
        <p:nvSpPr>
          <p:cNvPr id="233" name="Google Shape;233;p33"/>
          <p:cNvSpPr txBox="1"/>
          <p:nvPr/>
        </p:nvSpPr>
        <p:spPr>
          <a:xfrm>
            <a:off x="5996425" y="1710175"/>
            <a:ext cx="3030600" cy="31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p:txBody>
      </p:sp>
      <p:sp>
        <p:nvSpPr>
          <p:cNvPr id="234" name="Google Shape;234;p33"/>
          <p:cNvSpPr txBox="1"/>
          <p:nvPr/>
        </p:nvSpPr>
        <p:spPr>
          <a:xfrm>
            <a:off x="5347000" y="1515350"/>
            <a:ext cx="3485400" cy="3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Word Bank:</a:t>
            </a:r>
            <a:endParaRPr sz="1200">
              <a:solidFill>
                <a:schemeClr val="dk1"/>
              </a:solidFill>
              <a:latin typeface="Catamaran Light"/>
              <a:ea typeface="Catamaran Light"/>
              <a:cs typeface="Catamaran Light"/>
              <a:sym typeface="Catamaran Light"/>
            </a:endParaRPr>
          </a:p>
          <a:p>
            <a:pPr indent="-304800" lvl="0" marL="457200" rtl="0" algn="l">
              <a:spcBef>
                <a:spcPts val="0"/>
              </a:spcBef>
              <a:spcAft>
                <a:spcPts val="0"/>
              </a:spcAft>
              <a:buClr>
                <a:schemeClr val="dk1"/>
              </a:buClr>
              <a:buSzPts val="1200"/>
              <a:buFont typeface="Catamaran Light"/>
              <a:buChar char="-"/>
            </a:pPr>
            <a:r>
              <a:rPr lang="en" sz="1200">
                <a:solidFill>
                  <a:schemeClr val="dk1"/>
                </a:solidFill>
                <a:latin typeface="Catamaran Light"/>
                <a:ea typeface="Catamaran Light"/>
                <a:cs typeface="Catamaran Light"/>
                <a:sym typeface="Catamaran Light"/>
              </a:rPr>
              <a:t>Compound Eye</a:t>
            </a:r>
            <a:endParaRPr sz="1200">
              <a:solidFill>
                <a:schemeClr val="dk1"/>
              </a:solidFill>
              <a:latin typeface="Catamaran Light"/>
              <a:ea typeface="Catamaran Light"/>
              <a:cs typeface="Catamaran Light"/>
              <a:sym typeface="Catamaran Light"/>
            </a:endParaRPr>
          </a:p>
          <a:p>
            <a:pPr indent="-304800" lvl="0" marL="457200" rtl="0" algn="l">
              <a:spcBef>
                <a:spcPts val="0"/>
              </a:spcBef>
              <a:spcAft>
                <a:spcPts val="0"/>
              </a:spcAft>
              <a:buClr>
                <a:schemeClr val="dk1"/>
              </a:buClr>
              <a:buSzPts val="1200"/>
              <a:buFont typeface="Catamaran Light"/>
              <a:buChar char="-"/>
            </a:pPr>
            <a:r>
              <a:rPr lang="en" sz="1200">
                <a:solidFill>
                  <a:schemeClr val="dk1"/>
                </a:solidFill>
                <a:latin typeface="Catamaran Light"/>
                <a:ea typeface="Catamaran Light"/>
                <a:cs typeface="Catamaran Light"/>
                <a:sym typeface="Catamaran Light"/>
              </a:rPr>
              <a:t>Antenna</a:t>
            </a:r>
            <a:endParaRPr sz="1200">
              <a:solidFill>
                <a:schemeClr val="dk1"/>
              </a:solidFill>
              <a:latin typeface="Catamaran Light"/>
              <a:ea typeface="Catamaran Light"/>
              <a:cs typeface="Catamaran Light"/>
              <a:sym typeface="Catamaran Light"/>
            </a:endParaRPr>
          </a:p>
          <a:p>
            <a:pPr indent="-304800" lvl="0" marL="457200" rtl="0" algn="l">
              <a:spcBef>
                <a:spcPts val="0"/>
              </a:spcBef>
              <a:spcAft>
                <a:spcPts val="0"/>
              </a:spcAft>
              <a:buClr>
                <a:schemeClr val="dk1"/>
              </a:buClr>
              <a:buSzPts val="1200"/>
              <a:buFont typeface="Catamaran Light"/>
              <a:buChar char="-"/>
            </a:pPr>
            <a:r>
              <a:rPr lang="en" sz="1200">
                <a:solidFill>
                  <a:schemeClr val="dk1"/>
                </a:solidFill>
                <a:latin typeface="Catamaran Light"/>
                <a:ea typeface="Catamaran Light"/>
                <a:cs typeface="Catamaran Light"/>
                <a:sym typeface="Catamaran Light"/>
              </a:rPr>
              <a:t>Prescutum</a:t>
            </a:r>
            <a:endParaRPr sz="1200">
              <a:solidFill>
                <a:schemeClr val="dk1"/>
              </a:solidFill>
              <a:latin typeface="Catamaran Light"/>
              <a:ea typeface="Catamaran Light"/>
              <a:cs typeface="Catamaran Light"/>
              <a:sym typeface="Catamaran Light"/>
            </a:endParaRPr>
          </a:p>
          <a:p>
            <a:pPr indent="-304800" lvl="0" marL="457200" rtl="0" algn="l">
              <a:spcBef>
                <a:spcPts val="0"/>
              </a:spcBef>
              <a:spcAft>
                <a:spcPts val="0"/>
              </a:spcAft>
              <a:buClr>
                <a:schemeClr val="dk1"/>
              </a:buClr>
              <a:buSzPts val="1200"/>
              <a:buFont typeface="Catamaran Light"/>
              <a:buChar char="-"/>
            </a:pPr>
            <a:r>
              <a:rPr lang="en" sz="1200">
                <a:solidFill>
                  <a:schemeClr val="dk1"/>
                </a:solidFill>
                <a:latin typeface="Catamaran Light"/>
                <a:ea typeface="Catamaran Light"/>
                <a:cs typeface="Catamaran Light"/>
                <a:sym typeface="Catamaran Light"/>
              </a:rPr>
              <a:t>Scutum</a:t>
            </a:r>
            <a:endParaRPr sz="1200">
              <a:solidFill>
                <a:schemeClr val="dk1"/>
              </a:solidFill>
              <a:latin typeface="Catamaran Light"/>
              <a:ea typeface="Catamaran Light"/>
              <a:cs typeface="Catamaran Light"/>
              <a:sym typeface="Catamaran Light"/>
            </a:endParaRPr>
          </a:p>
          <a:p>
            <a:pPr indent="-304800" lvl="0" marL="457200" rtl="0" algn="l">
              <a:spcBef>
                <a:spcPts val="0"/>
              </a:spcBef>
              <a:spcAft>
                <a:spcPts val="0"/>
              </a:spcAft>
              <a:buClr>
                <a:schemeClr val="dk1"/>
              </a:buClr>
              <a:buSzPts val="1200"/>
              <a:buFont typeface="Catamaran Light"/>
              <a:buChar char="-"/>
            </a:pPr>
            <a:r>
              <a:rPr lang="en" sz="1200">
                <a:solidFill>
                  <a:schemeClr val="dk1"/>
                </a:solidFill>
                <a:latin typeface="Catamaran Light"/>
                <a:ea typeface="Catamaran Light"/>
                <a:cs typeface="Catamaran Light"/>
                <a:sym typeface="Catamaran Light"/>
              </a:rPr>
              <a:t>Scutellum</a:t>
            </a:r>
            <a:endParaRPr sz="1200">
              <a:solidFill>
                <a:schemeClr val="dk1"/>
              </a:solidFill>
              <a:latin typeface="Catamaran Light"/>
              <a:ea typeface="Catamaran Light"/>
              <a:cs typeface="Catamaran Light"/>
              <a:sym typeface="Catamaran Light"/>
            </a:endParaRPr>
          </a:p>
          <a:p>
            <a:pPr indent="-304800" lvl="0" marL="457200" rtl="0" algn="l">
              <a:spcBef>
                <a:spcPts val="0"/>
              </a:spcBef>
              <a:spcAft>
                <a:spcPts val="0"/>
              </a:spcAft>
              <a:buClr>
                <a:schemeClr val="dk1"/>
              </a:buClr>
              <a:buSzPts val="1200"/>
              <a:buFont typeface="Catamaran Light"/>
              <a:buChar char="-"/>
            </a:pPr>
            <a:r>
              <a:rPr lang="en" sz="1200">
                <a:solidFill>
                  <a:schemeClr val="dk1"/>
                </a:solidFill>
                <a:latin typeface="Catamaran Light"/>
                <a:ea typeface="Catamaran Light"/>
                <a:cs typeface="Catamaran Light"/>
                <a:sym typeface="Catamaran Light"/>
              </a:rPr>
              <a:t>Wing</a:t>
            </a:r>
            <a:endParaRPr sz="1200">
              <a:solidFill>
                <a:schemeClr val="dk1"/>
              </a:solidFill>
              <a:latin typeface="Catamaran Light"/>
              <a:ea typeface="Catamaran Light"/>
              <a:cs typeface="Catamaran Light"/>
              <a:sym typeface="Catamaran Light"/>
            </a:endParaRPr>
          </a:p>
          <a:p>
            <a:pPr indent="-304800" lvl="0" marL="457200" rtl="0" algn="l">
              <a:spcBef>
                <a:spcPts val="0"/>
              </a:spcBef>
              <a:spcAft>
                <a:spcPts val="0"/>
              </a:spcAft>
              <a:buClr>
                <a:schemeClr val="dk1"/>
              </a:buClr>
              <a:buSzPts val="1200"/>
              <a:buFont typeface="Catamaran Light"/>
              <a:buChar char="-"/>
            </a:pPr>
            <a:r>
              <a:rPr lang="en" sz="1200">
                <a:solidFill>
                  <a:schemeClr val="dk1"/>
                </a:solidFill>
                <a:latin typeface="Catamaran Light"/>
                <a:ea typeface="Catamaran Light"/>
                <a:cs typeface="Catamaran Light"/>
                <a:sym typeface="Catamaran Light"/>
              </a:rPr>
              <a:t>Abdominal Segment</a:t>
            </a:r>
            <a:endParaRPr sz="1200">
              <a:solidFill>
                <a:schemeClr val="dk1"/>
              </a:solidFill>
              <a:latin typeface="Catamaran Light"/>
              <a:ea typeface="Catamaran Light"/>
              <a:cs typeface="Catamaran Light"/>
              <a:sym typeface="Catamaran Light"/>
            </a:endParaRPr>
          </a:p>
          <a:p>
            <a:pPr indent="-304800" lvl="0" marL="457200" rtl="0" algn="l">
              <a:spcBef>
                <a:spcPts val="0"/>
              </a:spcBef>
              <a:spcAft>
                <a:spcPts val="0"/>
              </a:spcAft>
              <a:buClr>
                <a:schemeClr val="dk1"/>
              </a:buClr>
              <a:buSzPts val="1200"/>
              <a:buFont typeface="Catamaran Light"/>
              <a:buChar char="-"/>
            </a:pPr>
            <a:r>
              <a:rPr lang="en" sz="1200">
                <a:solidFill>
                  <a:schemeClr val="dk1"/>
                </a:solidFill>
                <a:latin typeface="Catamaran Light"/>
                <a:ea typeface="Catamaran Light"/>
                <a:cs typeface="Catamaran Light"/>
                <a:sym typeface="Catamaran Light"/>
              </a:rPr>
              <a:t>Femur</a:t>
            </a:r>
            <a:endParaRPr sz="1200">
              <a:solidFill>
                <a:schemeClr val="dk1"/>
              </a:solidFill>
              <a:latin typeface="Catamaran Light"/>
              <a:ea typeface="Catamaran Light"/>
              <a:cs typeface="Catamaran Light"/>
              <a:sym typeface="Catamaran Light"/>
            </a:endParaRPr>
          </a:p>
        </p:txBody>
      </p:sp>
      <p:sp>
        <p:nvSpPr>
          <p:cNvPr id="235" name="Google Shape;235;p33"/>
          <p:cNvSpPr/>
          <p:nvPr/>
        </p:nvSpPr>
        <p:spPr>
          <a:xfrm>
            <a:off x="357200" y="2543600"/>
            <a:ext cx="552000" cy="20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36" name="Google Shape;236;p33"/>
          <p:cNvSpPr/>
          <p:nvPr/>
        </p:nvSpPr>
        <p:spPr>
          <a:xfrm>
            <a:off x="216475" y="3615175"/>
            <a:ext cx="552000" cy="20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37" name="Google Shape;237;p33"/>
          <p:cNvSpPr/>
          <p:nvPr/>
        </p:nvSpPr>
        <p:spPr>
          <a:xfrm>
            <a:off x="595325" y="2143125"/>
            <a:ext cx="617100" cy="16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38" name="Google Shape;238;p33"/>
          <p:cNvSpPr/>
          <p:nvPr/>
        </p:nvSpPr>
        <p:spPr>
          <a:xfrm>
            <a:off x="1104900" y="1991450"/>
            <a:ext cx="552000" cy="24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39" name="Google Shape;239;p33"/>
          <p:cNvSpPr/>
          <p:nvPr/>
        </p:nvSpPr>
        <p:spPr>
          <a:xfrm>
            <a:off x="1711025" y="2013050"/>
            <a:ext cx="497100" cy="20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40" name="Google Shape;240;p33"/>
          <p:cNvSpPr/>
          <p:nvPr/>
        </p:nvSpPr>
        <p:spPr>
          <a:xfrm>
            <a:off x="2642750" y="1635100"/>
            <a:ext cx="497100" cy="20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41" name="Google Shape;241;p33"/>
          <p:cNvSpPr/>
          <p:nvPr/>
        </p:nvSpPr>
        <p:spPr>
          <a:xfrm>
            <a:off x="4148150" y="2415300"/>
            <a:ext cx="497100" cy="20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42" name="Google Shape;242;p33"/>
          <p:cNvSpPr/>
          <p:nvPr/>
        </p:nvSpPr>
        <p:spPr>
          <a:xfrm>
            <a:off x="3737700" y="2686725"/>
            <a:ext cx="1003200" cy="20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43" name="Google Shape;243;p33"/>
          <p:cNvSpPr/>
          <p:nvPr/>
        </p:nvSpPr>
        <p:spPr>
          <a:xfrm>
            <a:off x="4243800" y="3737525"/>
            <a:ext cx="497100" cy="20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sp>
        <p:nvSpPr>
          <p:cNvPr id="248" name="Google Shape;248;p3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 Label!</a:t>
            </a:r>
            <a:endParaRPr sz="3300">
              <a:solidFill>
                <a:schemeClr val="lt1"/>
              </a:solidFill>
              <a:latin typeface="Livvic"/>
              <a:ea typeface="Livvic"/>
              <a:cs typeface="Livvic"/>
              <a:sym typeface="Livvic"/>
            </a:endParaRPr>
          </a:p>
        </p:txBody>
      </p:sp>
      <p:pic>
        <p:nvPicPr>
          <p:cNvPr id="250" name="Google Shape;250;p34"/>
          <p:cNvPicPr preferRelativeResize="0"/>
          <p:nvPr/>
        </p:nvPicPr>
        <p:blipFill>
          <a:blip r:embed="rId3">
            <a:alphaModFix/>
          </a:blip>
          <a:stretch>
            <a:fillRect/>
          </a:stretch>
        </p:blipFill>
        <p:spPr>
          <a:xfrm>
            <a:off x="2912475" y="1322400"/>
            <a:ext cx="4543357" cy="366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3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257" name="Google Shape;257;p35"/>
          <p:cNvSpPr txBox="1"/>
          <p:nvPr/>
        </p:nvSpPr>
        <p:spPr>
          <a:xfrm>
            <a:off x="311050" y="1309675"/>
            <a:ext cx="8298900" cy="2232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Assemble a rudimentary binder ASAP so that you can spend the rest of the year adding to it and memorizing key information!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Make a Quizlet multiple images of each specimen so you can get used to looking at different angles for different things.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Practice tests! You unfortunately don’t have many of these, so I would use other people’s Quizlets or test each other with the field guide.</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Speed IDing is key!</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6"/>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6"/>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6"/>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265" name="Google Shape;265;p36"/>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266" name="Google Shape;266;p36"/>
          <p:cNvSpPr txBox="1"/>
          <p:nvPr>
            <p:ph type="ctrTitle"/>
          </p:nvPr>
        </p:nvSpPr>
        <p:spPr>
          <a:xfrm>
            <a:off x="848700" y="1354775"/>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3"/>
              </a:rPr>
              <a:t>Entomology ID List</a:t>
            </a:r>
            <a:endParaRPr sz="2200">
              <a:solidFill>
                <a:schemeClr val="dk1"/>
              </a:solidFill>
            </a:endParaRPr>
          </a:p>
        </p:txBody>
      </p:sp>
      <p:sp>
        <p:nvSpPr>
          <p:cNvPr id="267" name="Google Shape;267;p36"/>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6"/>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Resources</a:t>
            </a:r>
            <a:endParaRPr sz="2600">
              <a:solidFill>
                <a:schemeClr val="lt1"/>
              </a:solidFill>
            </a:endParaRPr>
          </a:p>
        </p:txBody>
      </p:sp>
      <p:sp>
        <p:nvSpPr>
          <p:cNvPr id="269" name="Google Shape;269;p36"/>
          <p:cNvSpPr txBox="1"/>
          <p:nvPr>
            <p:ph type="ctrTitle"/>
          </p:nvPr>
        </p:nvSpPr>
        <p:spPr>
          <a:xfrm>
            <a:off x="5809575" y="1639825"/>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lt1"/>
                </a:solidFill>
                <a:hlinkClick r:id="rId4">
                  <a:extLst>
                    <a:ext uri="{A12FA001-AC4F-418D-AE19-62706E023703}">
                      <ahyp:hlinkClr val="tx"/>
                    </a:ext>
                  </a:extLst>
                </a:hlinkClick>
              </a:rPr>
              <a:t>Practice Test 1</a:t>
            </a:r>
            <a:endParaRPr sz="2200">
              <a:solidFill>
                <a:schemeClr val="lt1"/>
              </a:solidFill>
            </a:endParaRPr>
          </a:p>
          <a:p>
            <a:pPr indent="0" lvl="0" marL="0" rtl="0" algn="l">
              <a:spcBef>
                <a:spcPts val="0"/>
              </a:spcBef>
              <a:spcAft>
                <a:spcPts val="0"/>
              </a:spcAft>
              <a:buNone/>
            </a:pPr>
            <a:r>
              <a:rPr lang="en" sz="2200" u="sng">
                <a:solidFill>
                  <a:schemeClr val="lt1"/>
                </a:solidFill>
                <a:hlinkClick r:id="rId5">
                  <a:extLst>
                    <a:ext uri="{A12FA001-AC4F-418D-AE19-62706E023703}">
                      <ahyp:hlinkClr val="tx"/>
                    </a:ext>
                  </a:extLst>
                </a:hlinkClick>
              </a:rPr>
              <a:t>Practice Test 2</a:t>
            </a:r>
            <a:endParaRPr sz="2200">
              <a:solidFill>
                <a:schemeClr val="lt1"/>
              </a:solidFill>
            </a:endParaRPr>
          </a:p>
          <a:p>
            <a:pPr indent="0" lvl="0" marL="0" rtl="0" algn="l">
              <a:spcBef>
                <a:spcPts val="0"/>
              </a:spcBef>
              <a:spcAft>
                <a:spcPts val="0"/>
              </a:spcAft>
              <a:buNone/>
            </a:pPr>
            <a:r>
              <a:rPr lang="en" sz="2200" u="sng">
                <a:solidFill>
                  <a:schemeClr val="lt1"/>
                </a:solidFill>
                <a:hlinkClick r:id="rId6">
                  <a:extLst>
                    <a:ext uri="{A12FA001-AC4F-418D-AE19-62706E023703}">
                      <ahyp:hlinkClr val="tx"/>
                    </a:ext>
                  </a:extLst>
                </a:hlinkClick>
              </a:rPr>
              <a:t>Practice Test 3</a:t>
            </a:r>
            <a:endParaRPr sz="2200">
              <a:solidFill>
                <a:schemeClr val="lt1"/>
              </a:solidFill>
            </a:endParaRPr>
          </a:p>
        </p:txBody>
      </p:sp>
      <p:sp>
        <p:nvSpPr>
          <p:cNvPr id="270" name="Google Shape;270;p36"/>
          <p:cNvSpPr txBox="1"/>
          <p:nvPr>
            <p:ph type="ctrTitle"/>
          </p:nvPr>
        </p:nvSpPr>
        <p:spPr>
          <a:xfrm>
            <a:off x="1697300" y="370725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lt1"/>
                </a:solidFill>
                <a:hlinkClick r:id="rId7">
                  <a:extLst>
                    <a:ext uri="{A12FA001-AC4F-418D-AE19-62706E023703}">
                      <ahyp:hlinkClr val="tx"/>
                    </a:ext>
                  </a:extLst>
                </a:hlinkClick>
              </a:rPr>
              <a:t>Wiki!!</a:t>
            </a:r>
            <a:endParaRPr sz="2200">
              <a:solidFill>
                <a:schemeClr val="lt1"/>
              </a:solidFill>
            </a:endParaRPr>
          </a:p>
        </p:txBody>
      </p:sp>
      <p:sp>
        <p:nvSpPr>
          <p:cNvPr id="271" name="Google Shape;271;p36"/>
          <p:cNvSpPr txBox="1"/>
          <p:nvPr>
            <p:ph type="ctrTitle"/>
          </p:nvPr>
        </p:nvSpPr>
        <p:spPr>
          <a:xfrm>
            <a:off x="5893800" y="361510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8"/>
              </a:rPr>
              <a:t>Field Guide</a:t>
            </a:r>
            <a:endParaRPr sz="2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pic>
        <p:nvPicPr>
          <p:cNvPr id="276" name="Google Shape;276;p37"/>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277" name="Google Shape;277;p37"/>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7"/>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279" name="Google Shape;279;p37"/>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280" name="Google Shape;280;p37"/>
          <p:cNvGrpSpPr/>
          <p:nvPr/>
        </p:nvGrpSpPr>
        <p:grpSpPr>
          <a:xfrm>
            <a:off x="4582431" y="2545611"/>
            <a:ext cx="346056" cy="345674"/>
            <a:chOff x="3303268" y="3817349"/>
            <a:chExt cx="346056" cy="345674"/>
          </a:xfrm>
        </p:grpSpPr>
        <p:sp>
          <p:nvSpPr>
            <p:cNvPr id="281" name="Google Shape;281;p37"/>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82" name="Google Shape;282;p37"/>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83" name="Google Shape;283;p37"/>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84" name="Google Shape;284;p37"/>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285" name="Google Shape;285;p37"/>
          <p:cNvGrpSpPr/>
          <p:nvPr/>
        </p:nvGrpSpPr>
        <p:grpSpPr>
          <a:xfrm>
            <a:off x="4582447" y="1968549"/>
            <a:ext cx="346024" cy="345674"/>
            <a:chOff x="4201447" y="3817349"/>
            <a:chExt cx="346024" cy="345674"/>
          </a:xfrm>
        </p:grpSpPr>
        <p:sp>
          <p:nvSpPr>
            <p:cNvPr id="286" name="Google Shape;286;p37"/>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87" name="Google Shape;287;p37"/>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7" name="Google Shape;137;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8" name="Google Shape;138;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39" name="Google Shape;139;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0" name="Google Shape;140;p23"/>
          <p:cNvPicPr preferRelativeResize="0"/>
          <p:nvPr/>
        </p:nvPicPr>
        <p:blipFill>
          <a:blip r:embed="rId3">
            <a:alphaModFix/>
          </a:blip>
          <a:stretch>
            <a:fillRect/>
          </a:stretch>
        </p:blipFill>
        <p:spPr>
          <a:xfrm>
            <a:off x="5892375" y="882226"/>
            <a:ext cx="2630847" cy="1336300"/>
          </a:xfrm>
          <a:prstGeom prst="rect">
            <a:avLst/>
          </a:prstGeom>
          <a:solidFill>
            <a:srgbClr val="CFE2F3"/>
          </a:solidFill>
          <a:ln>
            <a:noFill/>
          </a:ln>
        </p:spPr>
      </p:pic>
      <p:pic>
        <p:nvPicPr>
          <p:cNvPr id="141" name="Google Shape;141;p23"/>
          <p:cNvPicPr preferRelativeResize="0"/>
          <p:nvPr/>
        </p:nvPicPr>
        <p:blipFill>
          <a:blip r:embed="rId4">
            <a:alphaModFix/>
          </a:blip>
          <a:stretch>
            <a:fillRect/>
          </a:stretch>
        </p:blipFill>
        <p:spPr>
          <a:xfrm>
            <a:off x="5658188" y="2471513"/>
            <a:ext cx="3099225" cy="15496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pic>
        <p:nvPicPr>
          <p:cNvPr id="148" name="Google Shape;148;p24"/>
          <p:cNvPicPr preferRelativeResize="0"/>
          <p:nvPr/>
        </p:nvPicPr>
        <p:blipFill>
          <a:blip r:embed="rId3">
            <a:alphaModFix/>
          </a:blip>
          <a:stretch>
            <a:fillRect/>
          </a:stretch>
        </p:blipFill>
        <p:spPr>
          <a:xfrm>
            <a:off x="6440200" y="1440603"/>
            <a:ext cx="2254900" cy="2918800"/>
          </a:xfrm>
          <a:prstGeom prst="rect">
            <a:avLst/>
          </a:prstGeom>
          <a:noFill/>
          <a:ln cap="flat" cmpd="sng" w="19050">
            <a:solidFill>
              <a:schemeClr val="dk2"/>
            </a:solidFill>
            <a:prstDash val="solid"/>
            <a:round/>
            <a:headEnd len="sm" w="sm" type="none"/>
            <a:tailEnd len="sm" w="sm" type="none"/>
          </a:ln>
        </p:spPr>
      </p:pic>
      <p:sp>
        <p:nvSpPr>
          <p:cNvPr id="149" name="Google Shape;149;p24"/>
          <p:cNvSpPr txBox="1"/>
          <p:nvPr>
            <p:ph idx="4294967295" type="ctrTitle"/>
          </p:nvPr>
        </p:nvSpPr>
        <p:spPr>
          <a:xfrm>
            <a:off x="6441750" y="2267324"/>
            <a:ext cx="2251800" cy="117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Rules Sheet for Event</a:t>
            </a:r>
            <a:endParaRPr sz="2000"/>
          </a:p>
        </p:txBody>
      </p:sp>
      <p:sp>
        <p:nvSpPr>
          <p:cNvPr id="150" name="Google Shape;150;p24"/>
          <p:cNvSpPr txBox="1"/>
          <p:nvPr/>
        </p:nvSpPr>
        <p:spPr>
          <a:xfrm>
            <a:off x="426075" y="1351750"/>
            <a:ext cx="5478600" cy="2524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2” 3-ring binder, Field Guide, magnifying glass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Memorize appearances, key features, Class, Order, Family, Common Name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Very knowledge/rote memorization based!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pic>
        <p:nvPicPr>
          <p:cNvPr id="155" name="Google Shape;155;p25"/>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56" name="Google Shape;156;p25"/>
          <p:cNvSpPr/>
          <p:nvPr/>
        </p:nvSpPr>
        <p:spPr>
          <a:xfrm flipH="1" rot="-5400000">
            <a:off x="3281100" y="-687550"/>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txBox="1"/>
          <p:nvPr>
            <p:ph type="title"/>
          </p:nvPr>
        </p:nvSpPr>
        <p:spPr>
          <a:xfrm>
            <a:off x="2431725" y="1710275"/>
            <a:ext cx="4116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Important things to think about!</a:t>
            </a:r>
            <a:endParaRPr>
              <a:solidFill>
                <a:schemeClr val="lt1"/>
              </a:solidFill>
            </a:endParaRPr>
          </a:p>
        </p:txBody>
      </p:sp>
      <p:sp>
        <p:nvSpPr>
          <p:cNvPr id="158" name="Google Shape;158;p25"/>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59" name="Google Shape;159;p25"/>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txBox="1"/>
          <p:nvPr>
            <p:ph idx="4294967295" type="ctrTitle"/>
          </p:nvPr>
        </p:nvSpPr>
        <p:spPr>
          <a:xfrm>
            <a:off x="419250" y="123300"/>
            <a:ext cx="4291800" cy="1046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Topic 1: Organizing a Binder! </a:t>
            </a:r>
            <a:endParaRPr>
              <a:solidFill>
                <a:schemeClr val="lt1"/>
              </a:solidFill>
              <a:latin typeface="Livvic"/>
              <a:ea typeface="Livvic"/>
              <a:cs typeface="Livvic"/>
              <a:sym typeface="Livvic"/>
            </a:endParaRPr>
          </a:p>
        </p:txBody>
      </p:sp>
      <p:sp>
        <p:nvSpPr>
          <p:cNvPr id="166" name="Google Shape;166;p26"/>
          <p:cNvSpPr txBox="1"/>
          <p:nvPr/>
        </p:nvSpPr>
        <p:spPr>
          <a:xfrm>
            <a:off x="419250" y="1485700"/>
            <a:ext cx="8298900" cy="2524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Figuring out what kind of format works for you!</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Images + Info</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Just Images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Just Info</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Charts are your best friend</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Anatomy diagrams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Body part adaptations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Morphogenesis</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sp>
        <p:nvSpPr>
          <p:cNvPr id="171" name="Google Shape;171;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7"/>
          <p:cNvSpPr txBox="1"/>
          <p:nvPr>
            <p:ph idx="4294967295" type="ctrTitle"/>
          </p:nvPr>
        </p:nvSpPr>
        <p:spPr>
          <a:xfrm>
            <a:off x="426075" y="238650"/>
            <a:ext cx="54675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Human Impact</a:t>
            </a:r>
            <a:endParaRPr sz="3300">
              <a:solidFill>
                <a:schemeClr val="lt1"/>
              </a:solidFill>
              <a:latin typeface="Livvic"/>
              <a:ea typeface="Livvic"/>
              <a:cs typeface="Livvic"/>
              <a:sym typeface="Livvic"/>
            </a:endParaRPr>
          </a:p>
        </p:txBody>
      </p:sp>
      <p:sp>
        <p:nvSpPr>
          <p:cNvPr id="173" name="Google Shape;173;p27"/>
          <p:cNvSpPr txBox="1"/>
          <p:nvPr/>
        </p:nvSpPr>
        <p:spPr>
          <a:xfrm>
            <a:off x="419250" y="1485700"/>
            <a:ext cx="8298900" cy="2816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
        <p:nvSpPr>
          <p:cNvPr id="174" name="Google Shape;174;p27"/>
          <p:cNvSpPr txBox="1"/>
          <p:nvPr/>
        </p:nvSpPr>
        <p:spPr>
          <a:xfrm>
            <a:off x="487100" y="1569450"/>
            <a:ext cx="7847400" cy="106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Important to build intuition for how insects relate to human life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Positive: food, pollination, control populations of harmful insects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Negative: vectors for disease, damage crops and buildings</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28"/>
          <p:cNvSpPr/>
          <p:nvPr/>
        </p:nvSpPr>
        <p:spPr>
          <a:xfrm>
            <a:off x="-8500" y="6325"/>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180" name="Google Shape;180;p28"/>
          <p:cNvPicPr preferRelativeResize="0"/>
          <p:nvPr/>
        </p:nvPicPr>
        <p:blipFill rotWithShape="1">
          <a:blip r:embed="rId4">
            <a:alphaModFix amt="72000"/>
          </a:blip>
          <a:srcRect b="0" l="0" r="6533" t="0"/>
          <a:stretch/>
        </p:blipFill>
        <p:spPr>
          <a:xfrm>
            <a:off x="0" y="-3825"/>
            <a:ext cx="9157500" cy="5143500"/>
          </a:xfrm>
          <a:prstGeom prst="rect">
            <a:avLst/>
          </a:prstGeom>
          <a:noFill/>
          <a:ln>
            <a:noFill/>
          </a:ln>
        </p:spPr>
      </p:pic>
      <p:sp>
        <p:nvSpPr>
          <p:cNvPr id="181" name="Google Shape;181;p28"/>
          <p:cNvSpPr/>
          <p:nvPr/>
        </p:nvSpPr>
        <p:spPr>
          <a:xfrm rot="-5400000">
            <a:off x="4048650" y="18200"/>
            <a:ext cx="1060200" cy="915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p:nvPr/>
        </p:nvSpPr>
        <p:spPr>
          <a:xfrm>
            <a:off x="720000" y="540000"/>
            <a:ext cx="3310200" cy="1568100"/>
          </a:xfrm>
          <a:prstGeom prst="rect">
            <a:avLst/>
          </a:prstGeom>
          <a:solidFill>
            <a:schemeClr val="accent1">
              <a:alpha val="61799"/>
            </a:scheme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8"/>
          <p:cNvSpPr txBox="1"/>
          <p:nvPr>
            <p:ph type="ctrTitle"/>
          </p:nvPr>
        </p:nvSpPr>
        <p:spPr>
          <a:xfrm>
            <a:off x="850650" y="93500"/>
            <a:ext cx="34302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Practice!</a:t>
            </a:r>
            <a:endParaRPr>
              <a:solidFill>
                <a:schemeClr val="lt1"/>
              </a:solidFill>
            </a:endParaRPr>
          </a:p>
        </p:txBody>
      </p:sp>
      <p:sp>
        <p:nvSpPr>
          <p:cNvPr id="184" name="Google Shape;184;p28"/>
          <p:cNvSpPr txBox="1"/>
          <p:nvPr/>
        </p:nvSpPr>
        <p:spPr>
          <a:xfrm>
            <a:off x="485450" y="4212200"/>
            <a:ext cx="7874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Catamaran Light"/>
                <a:ea typeface="Catamaran Light"/>
                <a:cs typeface="Catamaran Light"/>
                <a:sym typeface="Catamaran Light"/>
              </a:rPr>
              <a:t>All of the following questions have been pulled from past YJI exams (which can be found on our website) or the Text Exchange on SciOly Wiki</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2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 ID</a:t>
            </a:r>
            <a:endParaRPr sz="3300">
              <a:solidFill>
                <a:schemeClr val="lt1"/>
              </a:solidFill>
              <a:latin typeface="Livvic"/>
              <a:ea typeface="Livvic"/>
              <a:cs typeface="Livvic"/>
              <a:sym typeface="Livvic"/>
            </a:endParaRPr>
          </a:p>
        </p:txBody>
      </p:sp>
      <p:sp>
        <p:nvSpPr>
          <p:cNvPr id="191" name="Google Shape;191;p29"/>
          <p:cNvSpPr txBox="1"/>
          <p:nvPr/>
        </p:nvSpPr>
        <p:spPr>
          <a:xfrm>
            <a:off x="5610825" y="1518050"/>
            <a:ext cx="3170100" cy="3303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tamaran Light"/>
              <a:buAutoNum type="arabicPeriod"/>
            </a:pPr>
            <a:r>
              <a:rPr lang="en" sz="2000">
                <a:solidFill>
                  <a:schemeClr val="dk1"/>
                </a:solidFill>
                <a:latin typeface="Catamaran Light"/>
                <a:ea typeface="Catamaran Light"/>
                <a:cs typeface="Catamaran Light"/>
                <a:sym typeface="Catamaran Light"/>
              </a:rPr>
              <a:t>Identify the order, family, and common name of the specimen.</a:t>
            </a:r>
            <a:endParaRPr sz="2000">
              <a:solidFill>
                <a:schemeClr val="dk1"/>
              </a:solidFill>
              <a:latin typeface="Catamaran Light"/>
              <a:ea typeface="Catamaran Light"/>
              <a:cs typeface="Catamaran Light"/>
              <a:sym typeface="Catamaran Light"/>
            </a:endParaRPr>
          </a:p>
          <a:p>
            <a:pPr indent="-355600" lvl="0" marL="457200" rtl="0" algn="l">
              <a:spcBef>
                <a:spcPts val="0"/>
              </a:spcBef>
              <a:spcAft>
                <a:spcPts val="0"/>
              </a:spcAft>
              <a:buClr>
                <a:schemeClr val="dk1"/>
              </a:buClr>
              <a:buSzPts val="2000"/>
              <a:buFont typeface="Catamaran Light"/>
              <a:buAutoNum type="arabicPeriod"/>
            </a:pPr>
            <a:r>
              <a:rPr lang="en" sz="2000">
                <a:solidFill>
                  <a:schemeClr val="dk1"/>
                </a:solidFill>
                <a:latin typeface="Catamaran Light"/>
                <a:ea typeface="Catamaran Light"/>
                <a:cs typeface="Catamaran Light"/>
                <a:sym typeface="Catamaran Light"/>
              </a:rPr>
              <a:t>In what kind of environment is this family of insect usually </a:t>
            </a:r>
            <a:r>
              <a:rPr lang="en" sz="2000">
                <a:solidFill>
                  <a:schemeClr val="dk1"/>
                </a:solidFill>
                <a:latin typeface="Catamaran Light"/>
                <a:ea typeface="Catamaran Light"/>
                <a:cs typeface="Catamaran Light"/>
                <a:sym typeface="Catamaran Light"/>
              </a:rPr>
              <a:t>found?</a:t>
            </a:r>
            <a:endParaRPr sz="2000">
              <a:solidFill>
                <a:schemeClr val="dk1"/>
              </a:solidFill>
              <a:latin typeface="Catamaran Light"/>
              <a:ea typeface="Catamaran Light"/>
              <a:cs typeface="Catamaran Light"/>
              <a:sym typeface="Catamaran Light"/>
            </a:endParaRPr>
          </a:p>
        </p:txBody>
      </p:sp>
      <p:pic>
        <p:nvPicPr>
          <p:cNvPr id="192" name="Google Shape;192;p29"/>
          <p:cNvPicPr preferRelativeResize="0"/>
          <p:nvPr/>
        </p:nvPicPr>
        <p:blipFill>
          <a:blip r:embed="rId3">
            <a:alphaModFix/>
          </a:blip>
          <a:stretch>
            <a:fillRect/>
          </a:stretch>
        </p:blipFill>
        <p:spPr>
          <a:xfrm>
            <a:off x="426075" y="1262875"/>
            <a:ext cx="4887766" cy="366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 ID</a:t>
            </a:r>
            <a:endParaRPr sz="3300">
              <a:solidFill>
                <a:schemeClr val="lt1"/>
              </a:solidFill>
              <a:latin typeface="Livvic"/>
              <a:ea typeface="Livvic"/>
              <a:cs typeface="Livvic"/>
              <a:sym typeface="Livvic"/>
            </a:endParaRPr>
          </a:p>
        </p:txBody>
      </p:sp>
      <p:sp>
        <p:nvSpPr>
          <p:cNvPr id="199" name="Google Shape;199;p30"/>
          <p:cNvSpPr txBox="1"/>
          <p:nvPr/>
        </p:nvSpPr>
        <p:spPr>
          <a:xfrm>
            <a:off x="5610825" y="1262875"/>
            <a:ext cx="3170100" cy="3303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tamaran Light"/>
              <a:buAutoNum type="arabicPeriod"/>
            </a:pPr>
            <a:r>
              <a:rPr lang="en" sz="2000">
                <a:solidFill>
                  <a:schemeClr val="dk1"/>
                </a:solidFill>
                <a:latin typeface="Catamaran Light"/>
                <a:ea typeface="Catamaran Light"/>
                <a:cs typeface="Catamaran Light"/>
                <a:sym typeface="Catamaran Light"/>
              </a:rPr>
              <a:t>Order Orthoptera, Family Tetrigidae, Pygmy Grasshopper (awl-shaped pygmy grasshopper)</a:t>
            </a:r>
            <a:endParaRPr sz="2000">
              <a:solidFill>
                <a:schemeClr val="dk1"/>
              </a:solidFill>
              <a:latin typeface="Catamaran Light"/>
              <a:ea typeface="Catamaran Light"/>
              <a:cs typeface="Catamaran Light"/>
              <a:sym typeface="Catamaran Light"/>
            </a:endParaRPr>
          </a:p>
          <a:p>
            <a:pPr indent="-355600" lvl="0" marL="457200" rtl="0" algn="l">
              <a:spcBef>
                <a:spcPts val="0"/>
              </a:spcBef>
              <a:spcAft>
                <a:spcPts val="0"/>
              </a:spcAft>
              <a:buClr>
                <a:schemeClr val="dk1"/>
              </a:buClr>
              <a:buSzPts val="2000"/>
              <a:buFont typeface="Catamaran Light"/>
              <a:buAutoNum type="arabicPeriod"/>
            </a:pPr>
            <a:r>
              <a:rPr lang="en" sz="2000">
                <a:solidFill>
                  <a:schemeClr val="dk1"/>
                </a:solidFill>
                <a:latin typeface="Catamaran Light"/>
                <a:ea typeface="Catamaran Light"/>
                <a:cs typeface="Catamaran Light"/>
                <a:sym typeface="Catamaran Light"/>
              </a:rPr>
              <a:t>Most reside in rainforests! But this particular species is found in moist grasslands near streams, riverbanks and mudflats. </a:t>
            </a:r>
            <a:endParaRPr sz="2000">
              <a:solidFill>
                <a:schemeClr val="dk1"/>
              </a:solidFill>
              <a:latin typeface="Catamaran Light"/>
              <a:ea typeface="Catamaran Light"/>
              <a:cs typeface="Catamaran Light"/>
              <a:sym typeface="Catamaran Light"/>
            </a:endParaRPr>
          </a:p>
        </p:txBody>
      </p:sp>
      <p:pic>
        <p:nvPicPr>
          <p:cNvPr id="200" name="Google Shape;200;p30"/>
          <p:cNvPicPr preferRelativeResize="0"/>
          <p:nvPr/>
        </p:nvPicPr>
        <p:blipFill>
          <a:blip r:embed="rId3">
            <a:alphaModFix/>
          </a:blip>
          <a:stretch>
            <a:fillRect/>
          </a:stretch>
        </p:blipFill>
        <p:spPr>
          <a:xfrm>
            <a:off x="426075" y="1262875"/>
            <a:ext cx="4887766" cy="3668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