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6858000" cy="9144000"/>
  <p:embeddedFontLst>
    <p:embeddedFont>
      <p:font typeface="Catamaran"/>
      <p:regular r:id="rId51"/>
      <p:bold r:id="rId52"/>
    </p:embeddedFont>
    <p:embeddedFont>
      <p:font typeface="Fira Sans Extra Condensed Medium"/>
      <p:regular r:id="rId53"/>
      <p:bold r:id="rId54"/>
      <p:italic r:id="rId55"/>
      <p:boldItalic r:id="rId56"/>
    </p:embeddedFont>
    <p:embeddedFont>
      <p:font typeface="Livvic"/>
      <p:regular r:id="rId57"/>
      <p:bold r:id="rId58"/>
      <p:italic r:id="rId59"/>
      <p:boldItalic r:id="rId60"/>
    </p:embeddedFont>
    <p:embeddedFont>
      <p:font typeface="Catamaran Light"/>
      <p:regular r:id="rId61"/>
      <p:bold r:id="rId62"/>
    </p:embeddedFont>
    <p:embeddedFont>
      <p:font typeface="Merriweather"/>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5EF33F-86B9-4A78-87A2-F2D77B519F3A}">
  <a:tblStyle styleId="{A95EF33F-86B9-4A78-87A2-F2D77B519F3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atamaranLight-bold.fntdata"/><Relationship Id="rId61" Type="http://schemas.openxmlformats.org/officeDocument/2006/relationships/font" Target="fonts/CatamaranLight-regular.fntdata"/><Relationship Id="rId20" Type="http://schemas.openxmlformats.org/officeDocument/2006/relationships/slide" Target="slides/slide15.xml"/><Relationship Id="rId64" Type="http://schemas.openxmlformats.org/officeDocument/2006/relationships/font" Target="fonts/Merriweather-bold.fntdata"/><Relationship Id="rId63" Type="http://schemas.openxmlformats.org/officeDocument/2006/relationships/font" Target="fonts/Merriweather-regular.fntdata"/><Relationship Id="rId22" Type="http://schemas.openxmlformats.org/officeDocument/2006/relationships/slide" Target="slides/slide17.xml"/><Relationship Id="rId66" Type="http://schemas.openxmlformats.org/officeDocument/2006/relationships/font" Target="fonts/Merriweather-boldItalic.fntdata"/><Relationship Id="rId21" Type="http://schemas.openxmlformats.org/officeDocument/2006/relationships/slide" Target="slides/slide16.xml"/><Relationship Id="rId65" Type="http://schemas.openxmlformats.org/officeDocument/2006/relationships/font" Target="fonts/Merriweather-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ivvic-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atamaran-regular.fntdata"/><Relationship Id="rId50" Type="http://schemas.openxmlformats.org/officeDocument/2006/relationships/slide" Target="slides/slide45.xml"/><Relationship Id="rId53" Type="http://schemas.openxmlformats.org/officeDocument/2006/relationships/font" Target="fonts/FiraSansExtraCondensedMedium-regular.fntdata"/><Relationship Id="rId52" Type="http://schemas.openxmlformats.org/officeDocument/2006/relationships/font" Target="fonts/Catamaran-bold.fntdata"/><Relationship Id="rId11" Type="http://schemas.openxmlformats.org/officeDocument/2006/relationships/slide" Target="slides/slide6.xml"/><Relationship Id="rId55" Type="http://schemas.openxmlformats.org/officeDocument/2006/relationships/font" Target="fonts/FiraSansExtraCondensedMedium-italic.fntdata"/><Relationship Id="rId10" Type="http://schemas.openxmlformats.org/officeDocument/2006/relationships/slide" Target="slides/slide5.xml"/><Relationship Id="rId54" Type="http://schemas.openxmlformats.org/officeDocument/2006/relationships/font" Target="fonts/FiraSansExtraCondensedMedium-bold.fntdata"/><Relationship Id="rId13" Type="http://schemas.openxmlformats.org/officeDocument/2006/relationships/slide" Target="slides/slide8.xml"/><Relationship Id="rId57" Type="http://schemas.openxmlformats.org/officeDocument/2006/relationships/font" Target="fonts/Livvic-regular.fntdata"/><Relationship Id="rId12" Type="http://schemas.openxmlformats.org/officeDocument/2006/relationships/slide" Target="slides/slide7.xml"/><Relationship Id="rId56" Type="http://schemas.openxmlformats.org/officeDocument/2006/relationships/font" Target="fonts/FiraSansExtraCondensedMedium-boldItalic.fntdata"/><Relationship Id="rId15" Type="http://schemas.openxmlformats.org/officeDocument/2006/relationships/slide" Target="slides/slide10.xml"/><Relationship Id="rId59" Type="http://schemas.openxmlformats.org/officeDocument/2006/relationships/font" Target="fonts/Livvic-italic.fntdata"/><Relationship Id="rId14" Type="http://schemas.openxmlformats.org/officeDocument/2006/relationships/slide" Target="slides/slide9.xml"/><Relationship Id="rId58" Type="http://schemas.openxmlformats.org/officeDocument/2006/relationships/font" Target="fonts/Livvic-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mc.ncbi.nlm.nih.gov/articles/PMC4763690/#sec1-4"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0e2042559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0e2042559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0e40e4aaa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0e40e4aaa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4d7b720a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d4d7b720a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0e2042559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0e2042559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115414ea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115414ea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115414ea0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115414ea0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115414ea0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115414ea0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115414ea0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115414ea0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0e2042559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0e2042559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e40e4aa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0e40e4aa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https://www.mja.com.au/journal/2004/180/11/outbreak-legionnaires-disease-melbourne-aquarium-april-2000-investigation-and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0e40e4aaa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0e40e4aaa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0af7bd6d8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0af7bd6d8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0af7bd6d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0af7bd6d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speed through this section just so ppl have a general idea of what to put on their notes/cheatsheet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af7bd6d8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0af7bd6d8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0af7bd6d8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0af7bd6d8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some current diseases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0af7bd6d8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0af7bd6d8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some current diseases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0af7bd6d8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0af7bd6d8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some current diseases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3e13d9a7e_0_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3e13d9a7e_0_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0e40e4aaa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0e40e4aaa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ea080508e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ea080508e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0e40e4aaa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0e40e4aaa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0e40e4aaa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0e40e4aaa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0e40e4aaa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0e40e4aaa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0e40e4aaa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0e40e4aaa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0e40e4aaa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0e40e4aaa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e40e4aaa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0e40e4aaa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0e40e4aaa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0e40e4aaa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a080508e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ea080508e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12ba340eb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12ba340eb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12ba340eb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12ba340eb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12ba340eb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12ba340eb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0af7bd6d8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0af7bd6d8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0e2042559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0e2042559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0e40e4aaa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0e40e4aaa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0e2042559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0e2042559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https://pmc.ncbi.nlm.nih.gov/articles/PMC4763690/#sec1-4</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mja.com.au/journal/2004/180/11/outbreak-legionnaires-disease-melbourne-aquarium-april-2000-investigation-and" TargetMode="Externa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en.wikipedia.org/wiki/Four_Big_Pollution_Diseases_of_Japan" TargetMode="External"/><Relationship Id="rId4" Type="http://schemas.openxmlformats.org/officeDocument/2006/relationships/hyperlink" Target="https://archive.cdc.gov/www_cdc_gov/csels/dsepd/ss1978/lesson1/section2.html" TargetMode="External"/><Relationship Id="rId5" Type="http://schemas.openxmlformats.org/officeDocument/2006/relationships/image" Target="../media/image25.png"/><Relationship Id="rId6"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3.jp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scioly.org/tests/files/diseasedetectives_2023_bc_ssss-azure-sky_test.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scioly.org/tests/files/diseasedetectives_2023_c_ssss-ariose_test.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archive.cdc.gov/www_cdc_gov/csels/dsepd/ss1978/lesson1/section2.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843075" y="918025"/>
            <a:ext cx="4592400" cy="16623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Disease Detectives</a:t>
            </a:r>
            <a:endParaRPr>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sp>
        <p:nvSpPr>
          <p:cNvPr id="206" name="Google Shape;206;p31"/>
          <p:cNvSpPr txBox="1"/>
          <p:nvPr/>
        </p:nvSpPr>
        <p:spPr>
          <a:xfrm>
            <a:off x="426075" y="1366375"/>
            <a:ext cx="8117100" cy="3528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Catamaran Light"/>
                <a:ea typeface="Catamaran Light"/>
                <a:cs typeface="Catamaran Light"/>
                <a:sym typeface="Catamaran Light"/>
              </a:rPr>
              <a:t>Variations of Case-control</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Matched / matched-pair</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Used to control for 1 factor of confounding</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For each case, choose 1 or more controls with the same condition (ie age)</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Nested case-control</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Take cases/controls from a cohort</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Used when looking at everyone in the cohort would be unreasonable - ie running expensive genetic tests to see association between gene and cancer</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Case-cohort</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After a cohort study ends, compare people with outcome to random sample (control group) of people in the cohort</a:t>
            </a:r>
            <a:endParaRPr sz="1700">
              <a:solidFill>
                <a:schemeClr val="dk1"/>
              </a:solidFill>
              <a:latin typeface="Catamaran Light"/>
              <a:ea typeface="Catamaran Light"/>
              <a:cs typeface="Catamaran Light"/>
              <a:sym typeface="Catamaran Light"/>
            </a:endParaRPr>
          </a:p>
          <a:p>
            <a:pPr indent="-336550" lvl="1" marL="9144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Control</a:t>
            </a:r>
            <a:r>
              <a:rPr lang="en" sz="1700">
                <a:solidFill>
                  <a:schemeClr val="dk1"/>
                </a:solidFill>
                <a:latin typeface="Catamaran Light"/>
                <a:ea typeface="Catamaran Light"/>
                <a:cs typeface="Catamaran Light"/>
                <a:sym typeface="Catamaran Light"/>
              </a:rPr>
              <a:t> group can include cases!</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sp>
        <p:nvSpPr>
          <p:cNvPr id="213" name="Google Shape;213;p32"/>
          <p:cNvSpPr txBox="1"/>
          <p:nvPr/>
        </p:nvSpPr>
        <p:spPr>
          <a:xfrm>
            <a:off x="426075" y="1170000"/>
            <a:ext cx="8434800" cy="4081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Biases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Confounding</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Something is associated with both the cause and effect you are trying to study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Sampling bias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Selection bias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Incidence bias - people who have mild/severe cases of disease are excluded</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Berkson’s bias / Berksonian bias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Simpson’s paradox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14" name="Google Shape;214;p32"/>
          <p:cNvPicPr preferRelativeResize="0"/>
          <p:nvPr/>
        </p:nvPicPr>
        <p:blipFill>
          <a:blip r:embed="rId3">
            <a:alphaModFix/>
          </a:blip>
          <a:stretch>
            <a:fillRect/>
          </a:stretch>
        </p:blipFill>
        <p:spPr>
          <a:xfrm>
            <a:off x="3037325" y="3909751"/>
            <a:ext cx="1556575" cy="1040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3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sp>
        <p:nvSpPr>
          <p:cNvPr id="221" name="Google Shape;221;p33"/>
          <p:cNvSpPr txBox="1"/>
          <p:nvPr/>
        </p:nvSpPr>
        <p:spPr>
          <a:xfrm>
            <a:off x="426075" y="1170000"/>
            <a:ext cx="8208300" cy="4081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Biases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Immortal time bias</a:t>
            </a:r>
            <a:r>
              <a:rPr lang="en" sz="1900">
                <a:solidFill>
                  <a:schemeClr val="dk1"/>
                </a:solidFill>
                <a:latin typeface="Catamaran Light"/>
                <a:ea typeface="Catamaran Light"/>
                <a:cs typeface="Catamaran Light"/>
                <a:sym typeface="Catamaran Light"/>
              </a:rPr>
              <a:t> - A type of misclassification - assigning a patient to exposed group before they have been exposed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Recall / response bias</a:t>
            </a:r>
            <a:r>
              <a:rPr lang="en" sz="1900">
                <a:solidFill>
                  <a:schemeClr val="dk1"/>
                </a:solidFill>
                <a:latin typeface="Catamaran Light"/>
                <a:ea typeface="Catamaran Light"/>
                <a:cs typeface="Catamaran Light"/>
                <a:sym typeface="Catamaran Light"/>
              </a:rPr>
              <a:t> - recall is when patient remembers incorrectly, response is when patient lies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Length time</a:t>
            </a:r>
            <a:r>
              <a:rPr lang="en" sz="1900">
                <a:solidFill>
                  <a:schemeClr val="dk1"/>
                </a:solidFill>
                <a:latin typeface="Catamaran Light"/>
                <a:ea typeface="Catamaran Light"/>
                <a:cs typeface="Catamaran Light"/>
                <a:sym typeface="Catamaran Light"/>
              </a:rPr>
              <a:t> - Increase time patient is aware of disease without really improving prognosis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Lead time bias</a:t>
            </a:r>
            <a:r>
              <a:rPr lang="en" sz="1900">
                <a:solidFill>
                  <a:schemeClr val="dk1"/>
                </a:solidFill>
                <a:latin typeface="Catamaran Light"/>
                <a:ea typeface="Catamaran Light"/>
                <a:cs typeface="Catamaran Light"/>
                <a:sym typeface="Catamaran Light"/>
              </a:rPr>
              <a:t> - Patients with mild/serious disease not caught by screening</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
        <p:nvSpPr>
          <p:cNvPr id="226" name="Google Shape;226;p3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sp>
        <p:nvSpPr>
          <p:cNvPr id="228" name="Google Shape;228;p34"/>
          <p:cNvSpPr txBox="1"/>
          <p:nvPr/>
        </p:nvSpPr>
        <p:spPr>
          <a:xfrm>
            <a:off x="426075" y="1300125"/>
            <a:ext cx="5793000" cy="36078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Less common study types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Cross-sectional study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Ecological study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John Snow’s cholera study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Ecological fallacy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Time series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Case series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Quasi-experimental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Experimental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Only experimental studies can find causation! All others can only find correlation.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29" name="Google Shape;229;p34"/>
          <p:cNvPicPr preferRelativeResize="0"/>
          <p:nvPr/>
        </p:nvPicPr>
        <p:blipFill>
          <a:blip r:embed="rId3">
            <a:alphaModFix/>
          </a:blip>
          <a:stretch>
            <a:fillRect/>
          </a:stretch>
        </p:blipFill>
        <p:spPr>
          <a:xfrm>
            <a:off x="6444500" y="1766227"/>
            <a:ext cx="2571625" cy="25128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sp>
        <p:nvSpPr>
          <p:cNvPr id="234" name="Google Shape;234;p3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Math B/C</a:t>
            </a:r>
            <a:endParaRPr sz="3300">
              <a:solidFill>
                <a:schemeClr val="lt1"/>
              </a:solidFill>
              <a:latin typeface="Livvic"/>
              <a:ea typeface="Livvic"/>
              <a:cs typeface="Livvic"/>
              <a:sym typeface="Livvic"/>
            </a:endParaRPr>
          </a:p>
        </p:txBody>
      </p:sp>
      <p:sp>
        <p:nvSpPr>
          <p:cNvPr id="236" name="Google Shape;236;p35"/>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Measures of disease spread/virulence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Prevalence vs incidence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Mortality vs morbidity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Can be proportions (0.0003) or ratios (3 per 10,000</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people)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37" name="Google Shape;237;p35"/>
          <p:cNvPicPr preferRelativeResize="0"/>
          <p:nvPr/>
        </p:nvPicPr>
        <p:blipFill>
          <a:blip r:embed="rId3">
            <a:alphaModFix/>
          </a:blip>
          <a:stretch>
            <a:fillRect/>
          </a:stretch>
        </p:blipFill>
        <p:spPr>
          <a:xfrm>
            <a:off x="5919000" y="1802300"/>
            <a:ext cx="2666650" cy="2666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3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Math B/C</a:t>
            </a:r>
            <a:endParaRPr sz="3300">
              <a:solidFill>
                <a:schemeClr val="lt1"/>
              </a:solidFill>
              <a:latin typeface="Livvic"/>
              <a:ea typeface="Livvic"/>
              <a:cs typeface="Livvic"/>
              <a:sym typeface="Livvic"/>
            </a:endParaRPr>
          </a:p>
        </p:txBody>
      </p:sp>
      <p:sp>
        <p:nvSpPr>
          <p:cNvPr id="244" name="Google Shape;244;p36"/>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Measures of correlation in cohort studies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Risk and relative risk</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graphicFrame>
        <p:nvGraphicFramePr>
          <p:cNvPr id="245" name="Google Shape;245;p36"/>
          <p:cNvGraphicFramePr/>
          <p:nvPr/>
        </p:nvGraphicFramePr>
        <p:xfrm>
          <a:off x="573075" y="2270075"/>
          <a:ext cx="3000000" cy="3000000"/>
        </p:xfrm>
        <a:graphic>
          <a:graphicData uri="http://schemas.openxmlformats.org/drawingml/2006/table">
            <a:tbl>
              <a:tblPr>
                <a:noFill/>
                <a:tableStyleId>{A95EF33F-86B9-4A78-87A2-F2D77B519F3A}</a:tableStyleId>
              </a:tblPr>
              <a:tblGrid>
                <a:gridCol w="2413000"/>
                <a:gridCol w="2413000"/>
                <a:gridCol w="2413000"/>
              </a:tblGrid>
              <a:tr h="381000">
                <a:tc>
                  <a:txBody>
                    <a:bodyPr/>
                    <a:lstStyle/>
                    <a:p>
                      <a:pPr indent="0" lvl="0" marL="0" rtl="0" algn="l">
                        <a:spcBef>
                          <a:spcPts val="0"/>
                        </a:spcBef>
                        <a:spcAft>
                          <a:spcPts val="0"/>
                        </a:spcAft>
                        <a:buNone/>
                      </a:pPr>
                      <a:r>
                        <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Listeria +</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Listeria -</a:t>
                      </a:r>
                      <a:endParaRPr>
                        <a:solidFill>
                          <a:schemeClr val="dk2"/>
                        </a:solidFill>
                        <a:latin typeface="Catamaran"/>
                        <a:ea typeface="Catamaran"/>
                        <a:cs typeface="Catamaran"/>
                        <a:sym typeface="Catamaran"/>
                      </a:endParaRPr>
                    </a:p>
                  </a:txBody>
                  <a:tcPr marT="91425" marB="91425" marR="91425" marL="91425"/>
                </a:tc>
              </a:tr>
              <a:tr h="381000">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Ate deli meat</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5</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30</a:t>
                      </a:r>
                      <a:endParaRPr>
                        <a:solidFill>
                          <a:schemeClr val="dk2"/>
                        </a:solidFill>
                        <a:latin typeface="Catamaran"/>
                        <a:ea typeface="Catamaran"/>
                        <a:cs typeface="Catamaran"/>
                        <a:sym typeface="Catamaran"/>
                      </a:endParaRPr>
                    </a:p>
                  </a:txBody>
                  <a:tcPr marT="91425" marB="91425" marR="91425" marL="91425"/>
                </a:tc>
              </a:tr>
              <a:tr h="381000">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Did not eat deli meat</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1</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45</a:t>
                      </a:r>
                      <a:endParaRPr>
                        <a:solidFill>
                          <a:schemeClr val="dk2"/>
                        </a:solidFill>
                        <a:latin typeface="Catamaran"/>
                        <a:ea typeface="Catamaran"/>
                        <a:cs typeface="Catamaran"/>
                        <a:sym typeface="Catamaran"/>
                      </a:endParaRPr>
                    </a:p>
                  </a:txBody>
                  <a:tcPr marT="91425" marB="91425" marR="91425" marL="91425"/>
                </a:tc>
              </a:tr>
            </a:tbl>
          </a:graphicData>
        </a:graphic>
      </p:graphicFrame>
      <p:sp>
        <p:nvSpPr>
          <p:cNvPr id="246" name="Google Shape;246;p36"/>
          <p:cNvSpPr txBox="1"/>
          <p:nvPr/>
        </p:nvSpPr>
        <p:spPr>
          <a:xfrm>
            <a:off x="2986075" y="3513975"/>
            <a:ext cx="54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6                                                        75                                                      81</a:t>
            </a:r>
            <a:endParaRPr sz="1600">
              <a:solidFill>
                <a:srgbClr val="FF0000"/>
              </a:solidFill>
              <a:latin typeface="Catamaran Light"/>
              <a:ea typeface="Catamaran Light"/>
              <a:cs typeface="Catamaran Light"/>
              <a:sym typeface="Catamaran Light"/>
            </a:endParaRPr>
          </a:p>
        </p:txBody>
      </p:sp>
      <p:sp>
        <p:nvSpPr>
          <p:cNvPr id="247" name="Google Shape;247;p36"/>
          <p:cNvSpPr txBox="1"/>
          <p:nvPr/>
        </p:nvSpPr>
        <p:spPr>
          <a:xfrm>
            <a:off x="7878575" y="2679200"/>
            <a:ext cx="1270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35</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46</a:t>
            </a:r>
            <a:endParaRPr>
              <a:solidFill>
                <a:srgbClr val="FF0000"/>
              </a:solidFill>
              <a:latin typeface="Catamaran Light"/>
              <a:ea typeface="Catamaran Light"/>
              <a:cs typeface="Catamaran Light"/>
              <a:sym typeface="Catamaran Light"/>
            </a:endParaRPr>
          </a:p>
        </p:txBody>
      </p:sp>
      <p:sp>
        <p:nvSpPr>
          <p:cNvPr id="248" name="Google Shape;248;p36"/>
          <p:cNvSpPr txBox="1"/>
          <p:nvPr/>
        </p:nvSpPr>
        <p:spPr>
          <a:xfrm>
            <a:off x="677650" y="3825950"/>
            <a:ext cx="7934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Risk (ate deli meat)		Risk (did not eat deli meat)</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5/35=0.143			1/46=0.022</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Relative risk: 0.143/0.022=</a:t>
            </a:r>
            <a:r>
              <a:rPr b="1" lang="en">
                <a:solidFill>
                  <a:srgbClr val="FF0000"/>
                </a:solidFill>
                <a:latin typeface="Catamaran"/>
                <a:ea typeface="Catamaran"/>
                <a:cs typeface="Catamaran"/>
                <a:sym typeface="Catamaran"/>
              </a:rPr>
              <a:t>6.5</a:t>
            </a:r>
            <a:r>
              <a:rPr lang="en">
                <a:solidFill>
                  <a:srgbClr val="FF0000"/>
                </a:solidFill>
                <a:latin typeface="Catamaran Light"/>
                <a:ea typeface="Catamaran Light"/>
                <a:cs typeface="Catamaran Light"/>
                <a:sym typeface="Catamaran Light"/>
              </a:rPr>
              <a:t>; Those who ate deli meat were </a:t>
            </a:r>
            <a:r>
              <a:rPr b="1" lang="en">
                <a:solidFill>
                  <a:srgbClr val="FF0000"/>
                </a:solidFill>
                <a:latin typeface="Catamaran"/>
                <a:ea typeface="Catamaran"/>
                <a:cs typeface="Catamaran"/>
                <a:sym typeface="Catamaran"/>
              </a:rPr>
              <a:t>6.5 times </a:t>
            </a:r>
            <a:r>
              <a:rPr lang="en">
                <a:solidFill>
                  <a:srgbClr val="FF0000"/>
                </a:solidFill>
                <a:latin typeface="Catamaran Light"/>
                <a:ea typeface="Catamaran Light"/>
                <a:cs typeface="Catamaran Light"/>
                <a:sym typeface="Catamaran Light"/>
              </a:rPr>
              <a:t>more likely to develop listeria</a:t>
            </a:r>
            <a:endParaRPr>
              <a:solidFill>
                <a:srgbClr val="FF0000"/>
              </a:solidFill>
              <a:latin typeface="Catamaran Light"/>
              <a:ea typeface="Catamaran Light"/>
              <a:cs typeface="Catamaran Light"/>
              <a:sym typeface="Catamaran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2" name="Shape 252"/>
        <p:cNvGrpSpPr/>
        <p:nvPr/>
      </p:nvGrpSpPr>
      <p:grpSpPr>
        <a:xfrm>
          <a:off x="0" y="0"/>
          <a:ext cx="0" cy="0"/>
          <a:chOff x="0" y="0"/>
          <a:chExt cx="0" cy="0"/>
        </a:xfrm>
      </p:grpSpPr>
      <p:sp>
        <p:nvSpPr>
          <p:cNvPr id="253" name="Google Shape;253;p3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Math B/C</a:t>
            </a:r>
            <a:endParaRPr sz="3300">
              <a:solidFill>
                <a:schemeClr val="lt1"/>
              </a:solidFill>
              <a:latin typeface="Livvic"/>
              <a:ea typeface="Livvic"/>
              <a:cs typeface="Livvic"/>
              <a:sym typeface="Livvic"/>
            </a:endParaRPr>
          </a:p>
        </p:txBody>
      </p:sp>
      <p:sp>
        <p:nvSpPr>
          <p:cNvPr id="255" name="Google Shape;255;p37"/>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Measures of correlation in case-control studies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Odds ratio</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graphicFrame>
        <p:nvGraphicFramePr>
          <p:cNvPr id="256" name="Google Shape;256;p37"/>
          <p:cNvGraphicFramePr/>
          <p:nvPr/>
        </p:nvGraphicFramePr>
        <p:xfrm>
          <a:off x="573075" y="2270075"/>
          <a:ext cx="3000000" cy="3000000"/>
        </p:xfrm>
        <a:graphic>
          <a:graphicData uri="http://schemas.openxmlformats.org/drawingml/2006/table">
            <a:tbl>
              <a:tblPr>
                <a:noFill/>
                <a:tableStyleId>{A95EF33F-86B9-4A78-87A2-F2D77B519F3A}</a:tableStyleId>
              </a:tblPr>
              <a:tblGrid>
                <a:gridCol w="2413000"/>
                <a:gridCol w="2413000"/>
                <a:gridCol w="2413000"/>
              </a:tblGrid>
              <a:tr h="381000">
                <a:tc>
                  <a:txBody>
                    <a:bodyPr/>
                    <a:lstStyle/>
                    <a:p>
                      <a:pPr indent="0" lvl="0" marL="0" rtl="0" algn="l">
                        <a:spcBef>
                          <a:spcPts val="0"/>
                        </a:spcBef>
                        <a:spcAft>
                          <a:spcPts val="0"/>
                        </a:spcAft>
                        <a:buNone/>
                      </a:pPr>
                      <a:r>
                        <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Listeria +</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Listeria -</a:t>
                      </a:r>
                      <a:endParaRPr>
                        <a:solidFill>
                          <a:schemeClr val="dk2"/>
                        </a:solidFill>
                        <a:latin typeface="Catamaran"/>
                        <a:ea typeface="Catamaran"/>
                        <a:cs typeface="Catamaran"/>
                        <a:sym typeface="Catamaran"/>
                      </a:endParaRPr>
                    </a:p>
                  </a:txBody>
                  <a:tcPr marT="91425" marB="91425" marR="91425" marL="91425"/>
                </a:tc>
              </a:tr>
              <a:tr h="381000">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Ate deli meat</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5</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30</a:t>
                      </a:r>
                      <a:endParaRPr>
                        <a:solidFill>
                          <a:schemeClr val="dk2"/>
                        </a:solidFill>
                        <a:latin typeface="Catamaran"/>
                        <a:ea typeface="Catamaran"/>
                        <a:cs typeface="Catamaran"/>
                        <a:sym typeface="Catamaran"/>
                      </a:endParaRPr>
                    </a:p>
                  </a:txBody>
                  <a:tcPr marT="91425" marB="91425" marR="91425" marL="91425"/>
                </a:tc>
              </a:tr>
              <a:tr h="381000">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Did not eat deli meat</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1</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45</a:t>
                      </a:r>
                      <a:endParaRPr>
                        <a:solidFill>
                          <a:schemeClr val="dk2"/>
                        </a:solidFill>
                        <a:latin typeface="Catamaran"/>
                        <a:ea typeface="Catamaran"/>
                        <a:cs typeface="Catamaran"/>
                        <a:sym typeface="Catamaran"/>
                      </a:endParaRPr>
                    </a:p>
                  </a:txBody>
                  <a:tcPr marT="91425" marB="91425" marR="91425" marL="91425"/>
                </a:tc>
              </a:tr>
            </a:tbl>
          </a:graphicData>
        </a:graphic>
      </p:graphicFrame>
      <p:sp>
        <p:nvSpPr>
          <p:cNvPr id="257" name="Google Shape;257;p37"/>
          <p:cNvSpPr txBox="1"/>
          <p:nvPr/>
        </p:nvSpPr>
        <p:spPr>
          <a:xfrm>
            <a:off x="2986075" y="3513975"/>
            <a:ext cx="54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6                                                        75                                                      81</a:t>
            </a:r>
            <a:endParaRPr sz="1600">
              <a:solidFill>
                <a:srgbClr val="FF0000"/>
              </a:solidFill>
              <a:latin typeface="Catamaran Light"/>
              <a:ea typeface="Catamaran Light"/>
              <a:cs typeface="Catamaran Light"/>
              <a:sym typeface="Catamaran Light"/>
            </a:endParaRPr>
          </a:p>
        </p:txBody>
      </p:sp>
      <p:sp>
        <p:nvSpPr>
          <p:cNvPr id="258" name="Google Shape;258;p37"/>
          <p:cNvSpPr txBox="1"/>
          <p:nvPr/>
        </p:nvSpPr>
        <p:spPr>
          <a:xfrm>
            <a:off x="7878575" y="2679200"/>
            <a:ext cx="1270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35</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46</a:t>
            </a:r>
            <a:endParaRPr>
              <a:solidFill>
                <a:srgbClr val="FF0000"/>
              </a:solidFill>
              <a:latin typeface="Catamaran Light"/>
              <a:ea typeface="Catamaran Light"/>
              <a:cs typeface="Catamaran Light"/>
              <a:sym typeface="Catamaran Light"/>
            </a:endParaRPr>
          </a:p>
        </p:txBody>
      </p:sp>
      <p:sp>
        <p:nvSpPr>
          <p:cNvPr id="259" name="Google Shape;259;p37"/>
          <p:cNvSpPr txBox="1"/>
          <p:nvPr/>
        </p:nvSpPr>
        <p:spPr>
          <a:xfrm>
            <a:off x="649275" y="3840688"/>
            <a:ext cx="7934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Odds (ate deli meat) 	Odds (did not eat deli meat)</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5/1=5				30/45=0.667</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Odds ratio: 5/.667=</a:t>
            </a:r>
            <a:r>
              <a:rPr b="1" lang="en">
                <a:solidFill>
                  <a:srgbClr val="FF0000"/>
                </a:solidFill>
                <a:latin typeface="Catamaran"/>
                <a:ea typeface="Catamaran"/>
                <a:cs typeface="Catamaran"/>
                <a:sym typeface="Catamaran"/>
              </a:rPr>
              <a:t>7.496</a:t>
            </a:r>
            <a:r>
              <a:rPr lang="en">
                <a:solidFill>
                  <a:srgbClr val="FF0000"/>
                </a:solidFill>
                <a:latin typeface="Catamaran Light"/>
                <a:ea typeface="Catamaran Light"/>
                <a:cs typeface="Catamaran Light"/>
                <a:sym typeface="Catamaran Light"/>
              </a:rPr>
              <a:t>; Those who developed listeria were </a:t>
            </a:r>
            <a:r>
              <a:rPr b="1" lang="en">
                <a:solidFill>
                  <a:srgbClr val="FF0000"/>
                </a:solidFill>
                <a:latin typeface="Catamaran"/>
                <a:ea typeface="Catamaran"/>
                <a:cs typeface="Catamaran"/>
                <a:sym typeface="Catamaran"/>
              </a:rPr>
              <a:t>7</a:t>
            </a:r>
            <a:r>
              <a:rPr b="1" lang="en">
                <a:solidFill>
                  <a:srgbClr val="FF0000"/>
                </a:solidFill>
                <a:latin typeface="Catamaran"/>
                <a:ea typeface="Catamaran"/>
                <a:cs typeface="Catamaran"/>
                <a:sym typeface="Catamaran"/>
              </a:rPr>
              <a:t>.5 times</a:t>
            </a:r>
            <a:r>
              <a:rPr lang="en">
                <a:solidFill>
                  <a:srgbClr val="FF0000"/>
                </a:solidFill>
                <a:latin typeface="Catamaran Light"/>
                <a:ea typeface="Catamaran Light"/>
                <a:cs typeface="Catamaran Light"/>
                <a:sym typeface="Catamaran Light"/>
              </a:rPr>
              <a:t> more likely to have eaten deli meat.</a:t>
            </a:r>
            <a:endParaRPr>
              <a:solidFill>
                <a:srgbClr val="FF0000"/>
              </a:solidFill>
              <a:latin typeface="Catamaran Light"/>
              <a:ea typeface="Catamaran Light"/>
              <a:cs typeface="Catamaran Light"/>
              <a:sym typeface="Catamaran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3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Math B/C</a:t>
            </a:r>
            <a:endParaRPr sz="3300">
              <a:solidFill>
                <a:schemeClr val="lt1"/>
              </a:solidFill>
              <a:latin typeface="Livvic"/>
              <a:ea typeface="Livvic"/>
              <a:cs typeface="Livvic"/>
              <a:sym typeface="Livvic"/>
            </a:endParaRPr>
          </a:p>
        </p:txBody>
      </p:sp>
      <p:sp>
        <p:nvSpPr>
          <p:cNvPr id="266" name="Google Shape;266;p38"/>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Generalizing the calculations…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graphicFrame>
        <p:nvGraphicFramePr>
          <p:cNvPr id="267" name="Google Shape;267;p38"/>
          <p:cNvGraphicFramePr/>
          <p:nvPr/>
        </p:nvGraphicFramePr>
        <p:xfrm>
          <a:off x="573075" y="2270075"/>
          <a:ext cx="3000000" cy="3000000"/>
        </p:xfrm>
        <a:graphic>
          <a:graphicData uri="http://schemas.openxmlformats.org/drawingml/2006/table">
            <a:tbl>
              <a:tblPr>
                <a:noFill/>
                <a:tableStyleId>{A95EF33F-86B9-4A78-87A2-F2D77B519F3A}</a:tableStyleId>
              </a:tblPr>
              <a:tblGrid>
                <a:gridCol w="2413000"/>
                <a:gridCol w="2413000"/>
                <a:gridCol w="2413000"/>
              </a:tblGrid>
              <a:tr h="381000">
                <a:tc>
                  <a:txBody>
                    <a:bodyPr/>
                    <a:lstStyle/>
                    <a:p>
                      <a:pPr indent="0" lvl="0" marL="0" rtl="0" algn="l">
                        <a:spcBef>
                          <a:spcPts val="0"/>
                        </a:spcBef>
                        <a:spcAft>
                          <a:spcPts val="0"/>
                        </a:spcAft>
                        <a:buNone/>
                      </a:pPr>
                      <a:r>
                        <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Listeria +</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Listeria -</a:t>
                      </a:r>
                      <a:endParaRPr>
                        <a:solidFill>
                          <a:schemeClr val="dk2"/>
                        </a:solidFill>
                        <a:latin typeface="Catamaran"/>
                        <a:ea typeface="Catamaran"/>
                        <a:cs typeface="Catamaran"/>
                        <a:sym typeface="Catamaran"/>
                      </a:endParaRPr>
                    </a:p>
                  </a:txBody>
                  <a:tcPr marT="91425" marB="91425" marR="91425" marL="91425"/>
                </a:tc>
              </a:tr>
              <a:tr h="381000">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Ate deli meat</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a</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b</a:t>
                      </a:r>
                      <a:endParaRPr>
                        <a:solidFill>
                          <a:schemeClr val="dk2"/>
                        </a:solidFill>
                        <a:latin typeface="Catamaran"/>
                        <a:ea typeface="Catamaran"/>
                        <a:cs typeface="Catamaran"/>
                        <a:sym typeface="Catamaran"/>
                      </a:endParaRPr>
                    </a:p>
                  </a:txBody>
                  <a:tcPr marT="91425" marB="91425" marR="91425" marL="91425"/>
                </a:tc>
              </a:tr>
              <a:tr h="381000">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Did not eat deli meat</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c</a:t>
                      </a:r>
                      <a:endParaRPr>
                        <a:solidFill>
                          <a:schemeClr val="dk2"/>
                        </a:solidFill>
                        <a:latin typeface="Catamaran"/>
                        <a:ea typeface="Catamaran"/>
                        <a:cs typeface="Catamaran"/>
                        <a:sym typeface="Catamaran"/>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Catamaran"/>
                          <a:ea typeface="Catamaran"/>
                          <a:cs typeface="Catamaran"/>
                          <a:sym typeface="Catamaran"/>
                        </a:rPr>
                        <a:t>d</a:t>
                      </a:r>
                      <a:endParaRPr>
                        <a:solidFill>
                          <a:schemeClr val="dk2"/>
                        </a:solidFill>
                        <a:latin typeface="Catamaran"/>
                        <a:ea typeface="Catamaran"/>
                        <a:cs typeface="Catamaran"/>
                        <a:sym typeface="Catamaran"/>
                      </a:endParaRPr>
                    </a:p>
                  </a:txBody>
                  <a:tcPr marT="91425" marB="91425" marR="91425" marL="91425"/>
                </a:tc>
              </a:tr>
            </a:tbl>
          </a:graphicData>
        </a:graphic>
      </p:graphicFrame>
      <p:sp>
        <p:nvSpPr>
          <p:cNvPr id="268" name="Google Shape;268;p38"/>
          <p:cNvSpPr txBox="1"/>
          <p:nvPr/>
        </p:nvSpPr>
        <p:spPr>
          <a:xfrm>
            <a:off x="2986075" y="3513975"/>
            <a:ext cx="546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a+c</a:t>
            </a:r>
            <a:r>
              <a:rPr lang="en">
                <a:solidFill>
                  <a:srgbClr val="FF0000"/>
                </a:solidFill>
                <a:latin typeface="Catamaran Light"/>
                <a:ea typeface="Catamaran Light"/>
                <a:cs typeface="Catamaran Light"/>
                <a:sym typeface="Catamaran Light"/>
              </a:rPr>
              <a:t>             </a:t>
            </a:r>
            <a:r>
              <a:rPr lang="en">
                <a:solidFill>
                  <a:srgbClr val="FF0000"/>
                </a:solidFill>
                <a:latin typeface="Catamaran Light"/>
                <a:ea typeface="Catamaran Light"/>
                <a:cs typeface="Catamaran Light"/>
                <a:sym typeface="Catamaran Light"/>
              </a:rPr>
              <a:t> </a:t>
            </a:r>
            <a:r>
              <a:rPr lang="en">
                <a:solidFill>
                  <a:srgbClr val="FF0000"/>
                </a:solidFill>
                <a:latin typeface="Catamaran Light"/>
                <a:ea typeface="Catamaran Light"/>
                <a:cs typeface="Catamaran Light"/>
                <a:sym typeface="Catamaran Light"/>
              </a:rPr>
              <a:t>                                      b+d                                             a+b+c+d</a:t>
            </a:r>
            <a:endParaRPr sz="1600">
              <a:solidFill>
                <a:srgbClr val="FF0000"/>
              </a:solidFill>
              <a:latin typeface="Catamaran Light"/>
              <a:ea typeface="Catamaran Light"/>
              <a:cs typeface="Catamaran Light"/>
              <a:sym typeface="Catamaran Light"/>
            </a:endParaRPr>
          </a:p>
        </p:txBody>
      </p:sp>
      <p:sp>
        <p:nvSpPr>
          <p:cNvPr id="269" name="Google Shape;269;p38"/>
          <p:cNvSpPr txBox="1"/>
          <p:nvPr/>
        </p:nvSpPr>
        <p:spPr>
          <a:xfrm>
            <a:off x="7878575" y="2679200"/>
            <a:ext cx="1270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a+b</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rgbClr val="FF0000"/>
                </a:solidFill>
                <a:latin typeface="Catamaran Light"/>
                <a:ea typeface="Catamaran Light"/>
                <a:cs typeface="Catamaran Light"/>
                <a:sym typeface="Catamaran Light"/>
              </a:rPr>
              <a:t>c+d</a:t>
            </a:r>
            <a:endParaRPr>
              <a:solidFill>
                <a:srgbClr val="FF0000"/>
              </a:solidFill>
              <a:latin typeface="Catamaran Light"/>
              <a:ea typeface="Catamaran Light"/>
              <a:cs typeface="Catamaran Light"/>
              <a:sym typeface="Catamaran Light"/>
            </a:endParaRPr>
          </a:p>
        </p:txBody>
      </p:sp>
      <p:sp>
        <p:nvSpPr>
          <p:cNvPr id="270" name="Google Shape;270;p38"/>
          <p:cNvSpPr txBox="1"/>
          <p:nvPr/>
        </p:nvSpPr>
        <p:spPr>
          <a:xfrm>
            <a:off x="649275" y="3840688"/>
            <a:ext cx="79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RR: 					OR:</a:t>
            </a:r>
            <a:endParaRPr>
              <a:solidFill>
                <a:schemeClr val="dk1"/>
              </a:solidFill>
              <a:latin typeface="Catamaran Light"/>
              <a:ea typeface="Catamaran Light"/>
              <a:cs typeface="Catamaran Light"/>
              <a:sym typeface="Catamaran Light"/>
            </a:endParaRPr>
          </a:p>
        </p:txBody>
      </p:sp>
      <p:pic>
        <p:nvPicPr>
          <p:cNvPr id="271" name="Google Shape;271;p38"/>
          <p:cNvPicPr preferRelativeResize="0"/>
          <p:nvPr/>
        </p:nvPicPr>
        <p:blipFill rotWithShape="1">
          <a:blip r:embed="rId3">
            <a:alphaModFix/>
          </a:blip>
          <a:srcRect b="2514" l="78728" r="6223" t="84018"/>
          <a:stretch/>
        </p:blipFill>
        <p:spPr>
          <a:xfrm>
            <a:off x="1093525" y="3840700"/>
            <a:ext cx="1222124" cy="692699"/>
          </a:xfrm>
          <a:prstGeom prst="rect">
            <a:avLst/>
          </a:prstGeom>
          <a:noFill/>
          <a:ln>
            <a:noFill/>
          </a:ln>
        </p:spPr>
      </p:pic>
      <p:pic>
        <p:nvPicPr>
          <p:cNvPr id="272" name="Google Shape;272;p38"/>
          <p:cNvPicPr preferRelativeResize="0"/>
          <p:nvPr/>
        </p:nvPicPr>
        <p:blipFill>
          <a:blip r:embed="rId4">
            <a:alphaModFix/>
          </a:blip>
          <a:stretch>
            <a:fillRect/>
          </a:stretch>
        </p:blipFill>
        <p:spPr>
          <a:xfrm>
            <a:off x="3343225" y="3825100"/>
            <a:ext cx="1409700" cy="723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3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Math B/C</a:t>
            </a:r>
            <a:endParaRPr sz="3300">
              <a:solidFill>
                <a:schemeClr val="lt1"/>
              </a:solidFill>
              <a:latin typeface="Livvic"/>
              <a:ea typeface="Livvic"/>
              <a:cs typeface="Livvic"/>
              <a:sym typeface="Livvic"/>
            </a:endParaRPr>
          </a:p>
        </p:txBody>
      </p:sp>
      <p:sp>
        <p:nvSpPr>
          <p:cNvPr id="279" name="Google Shape;279;p39"/>
          <p:cNvSpPr txBox="1"/>
          <p:nvPr/>
        </p:nvSpPr>
        <p:spPr>
          <a:xfrm>
            <a:off x="426075" y="1366375"/>
            <a:ext cx="6164100" cy="3528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Risk ratio (</a:t>
            </a:r>
            <a:r>
              <a:rPr b="1" lang="en" sz="1900">
                <a:solidFill>
                  <a:schemeClr val="dk1"/>
                </a:solidFill>
                <a:latin typeface="Catamaran"/>
                <a:ea typeface="Catamaran"/>
                <a:cs typeface="Catamaran"/>
                <a:sym typeface="Catamaran"/>
              </a:rPr>
              <a:t>RR)</a:t>
            </a:r>
            <a:r>
              <a:rPr lang="en" sz="1900">
                <a:solidFill>
                  <a:schemeClr val="dk1"/>
                </a:solidFill>
                <a:latin typeface="Catamaran Light"/>
                <a:ea typeface="Catamaran Light"/>
                <a:cs typeface="Catamaran Light"/>
                <a:sym typeface="Catamaran Light"/>
              </a:rPr>
              <a:t> vs </a:t>
            </a:r>
            <a:r>
              <a:rPr b="1" lang="en" sz="1900">
                <a:solidFill>
                  <a:schemeClr val="dk1"/>
                </a:solidFill>
                <a:latin typeface="Catamaran"/>
                <a:ea typeface="Catamaran"/>
                <a:cs typeface="Catamaran"/>
                <a:sym typeface="Catamaran"/>
              </a:rPr>
              <a:t>Odds ratio (OR)</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OR is an approximation of RR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RR = 1, OR = 1</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Otherwise OR will be further from 1 than RR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event is rare, OR will be a good approximation of RR (rare disease assumption)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…so why use OR for case-control studies?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Risk ratio requires “people at risk” as denominator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In a case control, you can’t know how many people are at risk </a:t>
            </a:r>
            <a:endParaRPr sz="1900">
              <a:solidFill>
                <a:schemeClr val="dk1"/>
              </a:solidFill>
              <a:highlight>
                <a:srgbClr val="FFFF00"/>
              </a:highlight>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4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Math B/C</a:t>
            </a:r>
            <a:endParaRPr sz="3300">
              <a:solidFill>
                <a:schemeClr val="lt1"/>
              </a:solidFill>
              <a:latin typeface="Livvic"/>
              <a:ea typeface="Livvic"/>
              <a:cs typeface="Livvic"/>
              <a:sym typeface="Livvic"/>
            </a:endParaRPr>
          </a:p>
        </p:txBody>
      </p:sp>
      <p:sp>
        <p:nvSpPr>
          <p:cNvPr id="286" name="Google Shape;286;p40"/>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a:t>
            </a:r>
            <a:r>
              <a:rPr b="1" lang="en" sz="1900">
                <a:solidFill>
                  <a:schemeClr val="dk1"/>
                </a:solidFill>
                <a:latin typeface="Catamaran"/>
                <a:ea typeface="Catamaran"/>
                <a:cs typeface="Catamaran"/>
                <a:sym typeface="Catamaran"/>
              </a:rPr>
              <a:t>basic reproductive number R</a:t>
            </a:r>
            <a:r>
              <a:rPr b="1" baseline="-25000" lang="en" sz="1900">
                <a:solidFill>
                  <a:schemeClr val="dk1"/>
                </a:solidFill>
                <a:latin typeface="Catamaran"/>
                <a:ea typeface="Catamaran"/>
                <a:cs typeface="Catamaran"/>
                <a:sym typeface="Catamaran"/>
              </a:rPr>
              <a:t>0</a:t>
            </a:r>
            <a:r>
              <a:rPr lang="en" sz="1900">
                <a:solidFill>
                  <a:schemeClr val="dk1"/>
                </a:solidFill>
                <a:latin typeface="Catamaran Light"/>
                <a:ea typeface="Catamaran Light"/>
                <a:cs typeface="Catamaran Light"/>
                <a:sym typeface="Catamaran Light"/>
              </a:rPr>
              <a:t> represents the number of infections produced by a typical infected individual</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Estimated to be ~4 for COVID (lots of variation tho)</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a:t>
            </a:r>
            <a:r>
              <a:rPr b="1" lang="en" sz="1900">
                <a:solidFill>
                  <a:schemeClr val="dk1"/>
                </a:solidFill>
                <a:latin typeface="Catamaran"/>
                <a:ea typeface="Catamaran"/>
                <a:cs typeface="Catamaran"/>
                <a:sym typeface="Catamaran"/>
              </a:rPr>
              <a:t>effective reproductive number R or R</a:t>
            </a:r>
            <a:r>
              <a:rPr b="1" baseline="-25000" lang="en" sz="1900">
                <a:solidFill>
                  <a:schemeClr val="dk1"/>
                </a:solidFill>
                <a:latin typeface="Catamaran"/>
                <a:ea typeface="Catamaran"/>
                <a:cs typeface="Catamaran"/>
                <a:sym typeface="Catamaran"/>
              </a:rPr>
              <a:t>t</a:t>
            </a:r>
            <a:r>
              <a:rPr lang="en" sz="1900">
                <a:solidFill>
                  <a:schemeClr val="dk1"/>
                </a:solidFill>
                <a:latin typeface="Catamaran Light"/>
                <a:ea typeface="Catamaran Light"/>
                <a:cs typeface="Catamaran Light"/>
                <a:sym typeface="Catamaran Light"/>
              </a:rPr>
              <a:t> represents the number of infections produced by a typical infected individual </a:t>
            </a:r>
            <a:r>
              <a:rPr i="1" lang="en" sz="1900">
                <a:solidFill>
                  <a:schemeClr val="dk1"/>
                </a:solidFill>
                <a:latin typeface="Catamaran Light"/>
                <a:ea typeface="Catamaran Light"/>
                <a:cs typeface="Catamaran Light"/>
                <a:sym typeface="Catamaran Light"/>
              </a:rPr>
              <a:t>considering susceptibility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a:t>
            </a:r>
            <a:r>
              <a:rPr baseline="-25000" lang="en" sz="1900">
                <a:solidFill>
                  <a:schemeClr val="dk1"/>
                </a:solidFill>
                <a:latin typeface="Catamaran Light"/>
                <a:ea typeface="Catamaran Light"/>
                <a:cs typeface="Catamaran Light"/>
                <a:sym typeface="Catamaran Light"/>
              </a:rPr>
              <a:t>t</a:t>
            </a:r>
            <a:r>
              <a:rPr lang="en" sz="1900">
                <a:solidFill>
                  <a:schemeClr val="dk1"/>
                </a:solidFill>
                <a:latin typeface="Catamaran Light"/>
                <a:ea typeface="Catamaran Light"/>
                <a:cs typeface="Catamaran Light"/>
                <a:sym typeface="Catamaran Light"/>
              </a:rPr>
              <a:t>=R</a:t>
            </a:r>
            <a:r>
              <a:rPr baseline="-25000" lang="en" sz="1900">
                <a:solidFill>
                  <a:schemeClr val="dk1"/>
                </a:solidFill>
                <a:latin typeface="Catamaran Light"/>
                <a:ea typeface="Catamaran Light"/>
                <a:cs typeface="Catamaran Light"/>
                <a:sym typeface="Catamaran Light"/>
              </a:rPr>
              <a:t>0</a:t>
            </a:r>
            <a:r>
              <a:rPr lang="en" sz="1900">
                <a:solidFill>
                  <a:schemeClr val="dk1"/>
                </a:solidFill>
                <a:latin typeface="Catamaran Light"/>
                <a:ea typeface="Catamaran Light"/>
                <a:cs typeface="Catamaran Light"/>
                <a:sym typeface="Catamaran Light"/>
              </a:rPr>
              <a:t>x; x is the proportion of susceptible individuals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half of the population is vaccinated: R</a:t>
            </a:r>
            <a:r>
              <a:rPr baseline="-25000" lang="en" sz="1900">
                <a:solidFill>
                  <a:schemeClr val="dk1"/>
                </a:solidFill>
                <a:latin typeface="Catamaran Light"/>
                <a:ea typeface="Catamaran Light"/>
                <a:cs typeface="Catamaran Light"/>
                <a:sym typeface="Catamaran Light"/>
              </a:rPr>
              <a:t>t </a:t>
            </a:r>
            <a:r>
              <a:rPr lang="en" sz="1900">
                <a:solidFill>
                  <a:schemeClr val="dk1"/>
                </a:solidFill>
                <a:latin typeface="Catamaran Light"/>
                <a:ea typeface="Catamaran Light"/>
                <a:cs typeface="Catamaran Light"/>
                <a:sym typeface="Catamaran Light"/>
              </a:rPr>
              <a:t>= 4*.5 = 2</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Herd immunity threshold is the proportion of individuals that must be vaccinated to stop proliferation of the disease</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Herd immunity threshold = 1 - 1/R</a:t>
            </a:r>
            <a:r>
              <a:rPr baseline="-25000" lang="en" sz="1900">
                <a:solidFill>
                  <a:schemeClr val="dk1"/>
                </a:solidFill>
                <a:latin typeface="Catamaran Light"/>
                <a:ea typeface="Catamaran Light"/>
                <a:cs typeface="Catamaran Light"/>
                <a:sym typeface="Catamaran Light"/>
              </a:rPr>
              <a:t>0</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7" name="Google Shape;137;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8" name="Google Shape;138;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39" name="Google Shape;139;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0" name="Google Shape;140;p23"/>
          <p:cNvPicPr preferRelativeResize="0"/>
          <p:nvPr/>
        </p:nvPicPr>
        <p:blipFill>
          <a:blip r:embed="rId3">
            <a:alphaModFix/>
          </a:blip>
          <a:stretch>
            <a:fillRect/>
          </a:stretch>
        </p:blipFill>
        <p:spPr>
          <a:xfrm>
            <a:off x="5469650" y="470750"/>
            <a:ext cx="2609850" cy="1752600"/>
          </a:xfrm>
          <a:prstGeom prst="rect">
            <a:avLst/>
          </a:prstGeom>
          <a:noFill/>
          <a:ln>
            <a:noFill/>
          </a:ln>
        </p:spPr>
      </p:pic>
      <p:pic>
        <p:nvPicPr>
          <p:cNvPr id="141" name="Google Shape;141;p23"/>
          <p:cNvPicPr preferRelativeResize="0"/>
          <p:nvPr/>
        </p:nvPicPr>
        <p:blipFill>
          <a:blip r:embed="rId4">
            <a:alphaModFix/>
          </a:blip>
          <a:stretch>
            <a:fillRect/>
          </a:stretch>
        </p:blipFill>
        <p:spPr>
          <a:xfrm>
            <a:off x="6645400" y="1636850"/>
            <a:ext cx="2215199" cy="1661399"/>
          </a:xfrm>
          <a:prstGeom prst="rect">
            <a:avLst/>
          </a:prstGeom>
          <a:noFill/>
          <a:ln>
            <a:noFill/>
          </a:ln>
        </p:spPr>
      </p:pic>
      <p:pic>
        <p:nvPicPr>
          <p:cNvPr id="142" name="Google Shape;142;p23"/>
          <p:cNvPicPr preferRelativeResize="0"/>
          <p:nvPr/>
        </p:nvPicPr>
        <p:blipFill>
          <a:blip r:embed="rId5">
            <a:alphaModFix/>
          </a:blip>
          <a:stretch>
            <a:fillRect/>
          </a:stretch>
        </p:blipFill>
        <p:spPr>
          <a:xfrm>
            <a:off x="5266225" y="3025725"/>
            <a:ext cx="2432400" cy="1621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4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Math B/C</a:t>
            </a:r>
            <a:endParaRPr sz="3300">
              <a:solidFill>
                <a:schemeClr val="lt1"/>
              </a:solidFill>
              <a:latin typeface="Livvic"/>
              <a:ea typeface="Livvic"/>
              <a:cs typeface="Livvic"/>
              <a:sym typeface="Livvic"/>
            </a:endParaRPr>
          </a:p>
        </p:txBody>
      </p:sp>
      <p:sp>
        <p:nvSpPr>
          <p:cNvPr id="293" name="Google Shape;293;p41"/>
          <p:cNvSpPr txBox="1"/>
          <p:nvPr/>
        </p:nvSpPr>
        <p:spPr>
          <a:xfrm>
            <a:off x="419250" y="1485700"/>
            <a:ext cx="8281200" cy="1647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Confidence intervals show a range of likely values for some number</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Interpretation of 95% CI</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the study was done repeatedly, 95% of the reported confidence intervals would include the ‘true’ value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94" name="Google Shape;294;p41">
            <a:hlinkClick r:id="rId3"/>
          </p:cNvPr>
          <p:cNvPicPr preferRelativeResize="0"/>
          <p:nvPr/>
        </p:nvPicPr>
        <p:blipFill>
          <a:blip r:embed="rId4">
            <a:alphaModFix/>
          </a:blip>
          <a:stretch>
            <a:fillRect/>
          </a:stretch>
        </p:blipFill>
        <p:spPr>
          <a:xfrm>
            <a:off x="-3300" y="3335496"/>
            <a:ext cx="9144002" cy="1708108"/>
          </a:xfrm>
          <a:prstGeom prst="rect">
            <a:avLst/>
          </a:prstGeom>
          <a:noFill/>
          <a:ln>
            <a:noFill/>
          </a:ln>
        </p:spPr>
      </p:pic>
      <p:sp>
        <p:nvSpPr>
          <p:cNvPr id="295" name="Google Shape;295;p41"/>
          <p:cNvSpPr/>
          <p:nvPr/>
        </p:nvSpPr>
        <p:spPr>
          <a:xfrm>
            <a:off x="7122100" y="296675"/>
            <a:ext cx="210900" cy="210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Catamaran Light"/>
              <a:ea typeface="Catamaran Light"/>
              <a:cs typeface="Catamaran Light"/>
              <a:sym typeface="Catamaran Light"/>
            </a:endParaRPr>
          </a:p>
        </p:txBody>
      </p:sp>
      <p:sp>
        <p:nvSpPr>
          <p:cNvPr id="296" name="Google Shape;296;p41"/>
          <p:cNvSpPr/>
          <p:nvPr/>
        </p:nvSpPr>
        <p:spPr>
          <a:xfrm>
            <a:off x="8036500" y="342125"/>
            <a:ext cx="120300" cy="1200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Catamaran Light"/>
              <a:ea typeface="Catamaran Light"/>
              <a:cs typeface="Catamaran Light"/>
              <a:sym typeface="Catamaran Light"/>
            </a:endParaRPr>
          </a:p>
        </p:txBody>
      </p:sp>
      <p:sp>
        <p:nvSpPr>
          <p:cNvPr id="297" name="Google Shape;297;p41"/>
          <p:cNvSpPr/>
          <p:nvPr/>
        </p:nvSpPr>
        <p:spPr>
          <a:xfrm>
            <a:off x="6267150" y="341975"/>
            <a:ext cx="120300" cy="120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Catamaran Light"/>
              <a:ea typeface="Catamaran Light"/>
              <a:cs typeface="Catamaran Light"/>
              <a:sym typeface="Catamaran Light"/>
            </a:endParaRPr>
          </a:p>
        </p:txBody>
      </p:sp>
      <p:sp>
        <p:nvSpPr>
          <p:cNvPr id="298" name="Google Shape;298;p41"/>
          <p:cNvSpPr txBox="1"/>
          <p:nvPr/>
        </p:nvSpPr>
        <p:spPr>
          <a:xfrm>
            <a:off x="6010450" y="408000"/>
            <a:ext cx="228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tamaran"/>
                <a:ea typeface="Catamaran"/>
                <a:cs typeface="Catamaran"/>
                <a:sym typeface="Catamaran"/>
              </a:rPr>
              <a:t>   0.71                 </a:t>
            </a:r>
            <a:r>
              <a:rPr b="1" lang="en" sz="1100">
                <a:solidFill>
                  <a:schemeClr val="dk1"/>
                </a:solidFill>
                <a:latin typeface="Catamaran"/>
                <a:ea typeface="Catamaran"/>
                <a:cs typeface="Catamaran"/>
                <a:sym typeface="Catamaran"/>
              </a:rPr>
              <a:t>  </a:t>
            </a:r>
            <a:r>
              <a:rPr b="1" lang="en" sz="1100">
                <a:solidFill>
                  <a:schemeClr val="dk1"/>
                </a:solidFill>
                <a:latin typeface="Catamaran"/>
                <a:ea typeface="Catamaran"/>
                <a:cs typeface="Catamaran"/>
                <a:sym typeface="Catamaran"/>
              </a:rPr>
              <a:t>    1.15               </a:t>
            </a:r>
            <a:r>
              <a:rPr b="1" lang="en" sz="1100">
                <a:solidFill>
                  <a:schemeClr val="dk1"/>
                </a:solidFill>
                <a:latin typeface="Catamaran"/>
                <a:ea typeface="Catamaran"/>
                <a:cs typeface="Catamaran"/>
                <a:sym typeface="Catamaran"/>
              </a:rPr>
              <a:t>  </a:t>
            </a:r>
            <a:r>
              <a:rPr b="1" lang="en" sz="1100">
                <a:solidFill>
                  <a:schemeClr val="dk1"/>
                </a:solidFill>
                <a:latin typeface="Catamaran"/>
                <a:ea typeface="Catamaran"/>
                <a:cs typeface="Catamaran"/>
                <a:sym typeface="Catamaran"/>
              </a:rPr>
              <a:t>   1.87</a:t>
            </a:r>
            <a:endParaRPr b="1" sz="1100">
              <a:solidFill>
                <a:schemeClr val="dk1"/>
              </a:solidFill>
              <a:latin typeface="Catamaran"/>
              <a:ea typeface="Catamaran"/>
              <a:cs typeface="Catamaran"/>
              <a:sym typeface="Catamaran"/>
            </a:endParaRPr>
          </a:p>
        </p:txBody>
      </p:sp>
      <p:cxnSp>
        <p:nvCxnSpPr>
          <p:cNvPr id="299" name="Google Shape;299;p41"/>
          <p:cNvCxnSpPr/>
          <p:nvPr/>
        </p:nvCxnSpPr>
        <p:spPr>
          <a:xfrm>
            <a:off x="6307350" y="402158"/>
            <a:ext cx="1776000" cy="0"/>
          </a:xfrm>
          <a:prstGeom prst="straightConnector1">
            <a:avLst/>
          </a:prstGeom>
          <a:noFill/>
          <a:ln cap="flat" cmpd="sng" w="19050">
            <a:solidFill>
              <a:schemeClr val="accent1"/>
            </a:solidFill>
            <a:prstDash val="solid"/>
            <a:round/>
            <a:headEnd len="med" w="med" type="none"/>
            <a:tailEnd len="med" w="med" type="none"/>
          </a:ln>
        </p:spPr>
      </p:cxnSp>
      <p:sp>
        <p:nvSpPr>
          <p:cNvPr id="300" name="Google Shape;300;p41"/>
          <p:cNvSpPr/>
          <p:nvPr/>
        </p:nvSpPr>
        <p:spPr>
          <a:xfrm>
            <a:off x="7557575" y="830075"/>
            <a:ext cx="210900" cy="210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Catamaran Light"/>
              <a:ea typeface="Catamaran Light"/>
              <a:cs typeface="Catamaran Light"/>
              <a:sym typeface="Catamaran Light"/>
            </a:endParaRPr>
          </a:p>
        </p:txBody>
      </p:sp>
      <p:sp>
        <p:nvSpPr>
          <p:cNvPr id="301" name="Google Shape;301;p41"/>
          <p:cNvSpPr/>
          <p:nvPr/>
        </p:nvSpPr>
        <p:spPr>
          <a:xfrm>
            <a:off x="8700575" y="875525"/>
            <a:ext cx="120300" cy="1200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Catamaran Light"/>
              <a:ea typeface="Catamaran Light"/>
              <a:cs typeface="Catamaran Light"/>
              <a:sym typeface="Catamaran Light"/>
            </a:endParaRPr>
          </a:p>
        </p:txBody>
      </p:sp>
      <p:sp>
        <p:nvSpPr>
          <p:cNvPr id="302" name="Google Shape;302;p41"/>
          <p:cNvSpPr/>
          <p:nvPr/>
        </p:nvSpPr>
        <p:spPr>
          <a:xfrm>
            <a:off x="6474025" y="875375"/>
            <a:ext cx="120300" cy="1203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Catamaran Light"/>
              <a:ea typeface="Catamaran Light"/>
              <a:cs typeface="Catamaran Light"/>
              <a:sym typeface="Catamaran Light"/>
            </a:endParaRPr>
          </a:p>
        </p:txBody>
      </p:sp>
      <p:sp>
        <p:nvSpPr>
          <p:cNvPr id="303" name="Google Shape;303;p41"/>
          <p:cNvSpPr txBox="1"/>
          <p:nvPr/>
        </p:nvSpPr>
        <p:spPr>
          <a:xfrm>
            <a:off x="6267141" y="941400"/>
            <a:ext cx="288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tamaran"/>
                <a:ea typeface="Catamaran"/>
                <a:cs typeface="Catamaran"/>
                <a:sym typeface="Catamaran"/>
              </a:rPr>
              <a:t>   0.82                           1.35                             2.23</a:t>
            </a:r>
            <a:endParaRPr b="1" sz="1100">
              <a:solidFill>
                <a:schemeClr val="dk1"/>
              </a:solidFill>
              <a:latin typeface="Catamaran"/>
              <a:ea typeface="Catamaran"/>
              <a:cs typeface="Catamaran"/>
              <a:sym typeface="Catamaran"/>
            </a:endParaRPr>
          </a:p>
        </p:txBody>
      </p:sp>
      <p:cxnSp>
        <p:nvCxnSpPr>
          <p:cNvPr id="304" name="Google Shape;304;p41"/>
          <p:cNvCxnSpPr/>
          <p:nvPr/>
        </p:nvCxnSpPr>
        <p:spPr>
          <a:xfrm>
            <a:off x="6555250" y="935550"/>
            <a:ext cx="2198100" cy="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 name="Shape 308"/>
        <p:cNvGrpSpPr/>
        <p:nvPr/>
      </p:nvGrpSpPr>
      <p:grpSpPr>
        <a:xfrm>
          <a:off x="0" y="0"/>
          <a:ext cx="0" cy="0"/>
          <a:chOff x="0" y="0"/>
          <a:chExt cx="0" cy="0"/>
        </a:xfrm>
      </p:grpSpPr>
      <p:sp>
        <p:nvSpPr>
          <p:cNvPr id="309" name="Google Shape;309;p4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Math B/C</a:t>
            </a:r>
            <a:endParaRPr sz="3300">
              <a:solidFill>
                <a:schemeClr val="lt1"/>
              </a:solidFill>
              <a:latin typeface="Livvic"/>
              <a:ea typeface="Livvic"/>
              <a:cs typeface="Livvic"/>
              <a:sym typeface="Livvic"/>
            </a:endParaRPr>
          </a:p>
        </p:txBody>
      </p:sp>
      <p:sp>
        <p:nvSpPr>
          <p:cNvPr id="311" name="Google Shape;311;p42"/>
          <p:cNvSpPr txBox="1"/>
          <p:nvPr/>
        </p:nvSpPr>
        <p:spPr>
          <a:xfrm>
            <a:off x="419250" y="1485700"/>
            <a:ext cx="8298900" cy="3986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Sensitivity</a:t>
            </a:r>
            <a:r>
              <a:rPr lang="en" sz="1900">
                <a:solidFill>
                  <a:schemeClr val="dk1"/>
                </a:solidFill>
                <a:latin typeface="Catamaran Light"/>
                <a:ea typeface="Catamaran Light"/>
                <a:cs typeface="Catamaran Light"/>
                <a:sym typeface="Catamaran Light"/>
              </a:rPr>
              <a:t> and </a:t>
            </a:r>
            <a:r>
              <a:rPr b="1" lang="en" sz="1900">
                <a:solidFill>
                  <a:schemeClr val="dk1"/>
                </a:solidFill>
                <a:latin typeface="Catamaran"/>
                <a:ea typeface="Catamaran"/>
                <a:cs typeface="Catamaran"/>
                <a:sym typeface="Catamaran"/>
              </a:rPr>
              <a:t>specificity</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Tests for a disease can be positive or negative, as well as true or false.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Sensitivity is the chance a diseased person will get a positive result (TP/TP+FN)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Specificity is the chance a healthy person will get a negative result (TN/TN+FP)</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Sensitivity and specificity have an implicit tradeoff!</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Values can be adjusted based on the test (threshold value)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graphicFrame>
        <p:nvGraphicFramePr>
          <p:cNvPr id="312" name="Google Shape;312;p42"/>
          <p:cNvGraphicFramePr/>
          <p:nvPr/>
        </p:nvGraphicFramePr>
        <p:xfrm>
          <a:off x="1854075" y="3456850"/>
          <a:ext cx="3000000" cy="3000000"/>
        </p:xfrm>
        <a:graphic>
          <a:graphicData uri="http://schemas.openxmlformats.org/drawingml/2006/table">
            <a:tbl>
              <a:tblPr>
                <a:noFill/>
                <a:tableStyleId>{A95EF33F-86B9-4A78-87A2-F2D77B519F3A}</a:tableStyleId>
              </a:tblPr>
              <a:tblGrid>
                <a:gridCol w="1809750"/>
                <a:gridCol w="1809750"/>
                <a:gridCol w="180975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RDT positive</a:t>
                      </a:r>
                      <a:endParaRPr/>
                    </a:p>
                  </a:txBody>
                  <a:tcPr marT="91425" marB="91425" marR="91425" marL="91425"/>
                </a:tc>
                <a:tc>
                  <a:txBody>
                    <a:bodyPr/>
                    <a:lstStyle/>
                    <a:p>
                      <a:pPr indent="0" lvl="0" marL="0" rtl="0" algn="l">
                        <a:spcBef>
                          <a:spcPts val="0"/>
                        </a:spcBef>
                        <a:spcAft>
                          <a:spcPts val="0"/>
                        </a:spcAft>
                        <a:buNone/>
                      </a:pPr>
                      <a:r>
                        <a:rPr lang="en"/>
                        <a:t>RDT negative</a:t>
                      </a:r>
                      <a:endParaRPr/>
                    </a:p>
                  </a:txBody>
                  <a:tcPr marT="91425" marB="91425" marR="91425" marL="91425"/>
                </a:tc>
              </a:tr>
              <a:tr h="381000">
                <a:tc>
                  <a:txBody>
                    <a:bodyPr/>
                    <a:lstStyle/>
                    <a:p>
                      <a:pPr indent="0" lvl="0" marL="0" rtl="0" algn="l">
                        <a:spcBef>
                          <a:spcPts val="0"/>
                        </a:spcBef>
                        <a:spcAft>
                          <a:spcPts val="0"/>
                        </a:spcAft>
                        <a:buNone/>
                      </a:pPr>
                      <a:r>
                        <a:rPr lang="en"/>
                        <a:t>PCR positive</a:t>
                      </a:r>
                      <a:endParaRPr/>
                    </a:p>
                  </a:txBody>
                  <a:tcPr marT="91425" marB="91425" marR="91425" marL="91425"/>
                </a:tc>
                <a:tc>
                  <a:txBody>
                    <a:bodyPr/>
                    <a:lstStyle/>
                    <a:p>
                      <a:pPr indent="0" lvl="0" marL="0" rtl="0" algn="l">
                        <a:spcBef>
                          <a:spcPts val="0"/>
                        </a:spcBef>
                        <a:spcAft>
                          <a:spcPts val="0"/>
                        </a:spcAft>
                        <a:buNone/>
                      </a:pPr>
                      <a:r>
                        <a:rPr lang="en"/>
                        <a:t>True Positive</a:t>
                      </a:r>
                      <a:endParaRPr/>
                    </a:p>
                  </a:txBody>
                  <a:tcPr marT="91425" marB="91425" marR="91425" marL="91425">
                    <a:solidFill>
                      <a:srgbClr val="D9EAD3"/>
                    </a:solidFill>
                  </a:tcPr>
                </a:tc>
                <a:tc>
                  <a:txBody>
                    <a:bodyPr/>
                    <a:lstStyle/>
                    <a:p>
                      <a:pPr indent="0" lvl="0" marL="0" rtl="0" algn="l">
                        <a:spcBef>
                          <a:spcPts val="0"/>
                        </a:spcBef>
                        <a:spcAft>
                          <a:spcPts val="0"/>
                        </a:spcAft>
                        <a:buNone/>
                      </a:pPr>
                      <a:r>
                        <a:rPr lang="en"/>
                        <a:t>False Positive</a:t>
                      </a:r>
                      <a:endParaRPr/>
                    </a:p>
                  </a:txBody>
                  <a:tcPr marT="91425" marB="91425" marR="91425" marL="91425">
                    <a:solidFill>
                      <a:srgbClr val="F4CCCC"/>
                    </a:solidFill>
                  </a:tcPr>
                </a:tc>
              </a:tr>
              <a:tr h="381000">
                <a:tc>
                  <a:txBody>
                    <a:bodyPr/>
                    <a:lstStyle/>
                    <a:p>
                      <a:pPr indent="0" lvl="0" marL="0" rtl="0" algn="l">
                        <a:spcBef>
                          <a:spcPts val="0"/>
                        </a:spcBef>
                        <a:spcAft>
                          <a:spcPts val="0"/>
                        </a:spcAft>
                        <a:buNone/>
                      </a:pPr>
                      <a:r>
                        <a:rPr lang="en"/>
                        <a:t>PCR negative</a:t>
                      </a:r>
                      <a:endParaRPr/>
                    </a:p>
                  </a:txBody>
                  <a:tcPr marT="91425" marB="91425" marR="91425" marL="91425"/>
                </a:tc>
                <a:tc>
                  <a:txBody>
                    <a:bodyPr/>
                    <a:lstStyle/>
                    <a:p>
                      <a:pPr indent="0" lvl="0" marL="0" rtl="0" algn="l">
                        <a:spcBef>
                          <a:spcPts val="0"/>
                        </a:spcBef>
                        <a:spcAft>
                          <a:spcPts val="0"/>
                        </a:spcAft>
                        <a:buNone/>
                      </a:pPr>
                      <a:r>
                        <a:rPr lang="en"/>
                        <a:t>False Negative</a:t>
                      </a:r>
                      <a:endParaRPr/>
                    </a:p>
                  </a:txBody>
                  <a:tcPr marT="91425" marB="91425" marR="91425" marL="91425">
                    <a:solidFill>
                      <a:srgbClr val="F4CCCC"/>
                    </a:solidFill>
                  </a:tcPr>
                </a:tc>
                <a:tc>
                  <a:txBody>
                    <a:bodyPr/>
                    <a:lstStyle/>
                    <a:p>
                      <a:pPr indent="0" lvl="0" marL="0" rtl="0" algn="l">
                        <a:spcBef>
                          <a:spcPts val="0"/>
                        </a:spcBef>
                        <a:spcAft>
                          <a:spcPts val="0"/>
                        </a:spcAft>
                        <a:buNone/>
                      </a:pPr>
                      <a:r>
                        <a:rPr lang="en"/>
                        <a:t>True Negative</a:t>
                      </a:r>
                      <a:endParaRPr/>
                    </a:p>
                  </a:txBody>
                  <a:tcPr marT="91425" marB="91425" marR="91425" marL="91425">
                    <a:solidFill>
                      <a:srgbClr val="D9EAD3"/>
                    </a:solidFill>
                  </a:tcPr>
                </a:tc>
              </a:tr>
            </a:tbl>
          </a:graphicData>
        </a:graphic>
      </p:graphicFrame>
      <p:sp>
        <p:nvSpPr>
          <p:cNvPr id="313" name="Google Shape;313;p42"/>
          <p:cNvSpPr txBox="1"/>
          <p:nvPr/>
        </p:nvSpPr>
        <p:spPr>
          <a:xfrm>
            <a:off x="2369550" y="4689450"/>
            <a:ext cx="440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dk1"/>
                </a:solidFill>
                <a:latin typeface="Catamaran Light"/>
                <a:ea typeface="Catamaran Light"/>
                <a:cs typeface="Catamaran Light"/>
                <a:sym typeface="Catamaran Light"/>
              </a:rPr>
              <a:t>RDT (rapid test) is compared against a highly accurate standard, PCR</a:t>
            </a:r>
            <a:endParaRPr i="1" sz="1200">
              <a:solidFill>
                <a:schemeClr val="dk1"/>
              </a:solidFill>
              <a:latin typeface="Catamaran Light"/>
              <a:ea typeface="Catamaran Light"/>
              <a:cs typeface="Catamaran Light"/>
              <a:sym typeface="Catamaran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7" name="Shape 317"/>
        <p:cNvGrpSpPr/>
        <p:nvPr/>
      </p:nvGrpSpPr>
      <p:grpSpPr>
        <a:xfrm>
          <a:off x="0" y="0"/>
          <a:ext cx="0" cy="0"/>
          <a:chOff x="0" y="0"/>
          <a:chExt cx="0" cy="0"/>
        </a:xfrm>
      </p:grpSpPr>
      <p:sp>
        <p:nvSpPr>
          <p:cNvPr id="318" name="Google Shape;318;p4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Trivia B/C</a:t>
            </a:r>
            <a:endParaRPr sz="3300">
              <a:solidFill>
                <a:schemeClr val="lt1"/>
              </a:solidFill>
              <a:latin typeface="Livvic"/>
              <a:ea typeface="Livvic"/>
              <a:cs typeface="Livvic"/>
              <a:sym typeface="Livvic"/>
            </a:endParaRPr>
          </a:p>
        </p:txBody>
      </p:sp>
      <p:sp>
        <p:nvSpPr>
          <p:cNvPr id="320" name="Google Shape;320;p43"/>
          <p:cNvSpPr txBox="1"/>
          <p:nvPr/>
        </p:nvSpPr>
        <p:spPr>
          <a:xfrm>
            <a:off x="426075" y="1522475"/>
            <a:ext cx="5098500" cy="236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Catamaran Light"/>
                <a:ea typeface="Catamaran Light"/>
                <a:cs typeface="Catamaran Light"/>
                <a:sym typeface="Catamaran Light"/>
              </a:rPr>
              <a:t>Rules explicitly state that knowledge of specific diseases should be not tested for this event!</a:t>
            </a:r>
            <a:endParaRPr sz="30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30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3000">
                <a:solidFill>
                  <a:schemeClr val="dk1"/>
                </a:solidFill>
                <a:latin typeface="Catamaran Light"/>
                <a:ea typeface="Catamaran Light"/>
                <a:cs typeface="Catamaran Light"/>
                <a:sym typeface="Catamaran Light"/>
              </a:rPr>
              <a:t>So why do we care about trivia?</a:t>
            </a:r>
            <a:endParaRPr sz="3000">
              <a:solidFill>
                <a:schemeClr val="dk1"/>
              </a:solidFill>
              <a:latin typeface="Catamaran Light"/>
              <a:ea typeface="Catamaran Light"/>
              <a:cs typeface="Catamaran Light"/>
              <a:sym typeface="Catamaran Light"/>
            </a:endParaRPr>
          </a:p>
        </p:txBody>
      </p:sp>
      <p:pic>
        <p:nvPicPr>
          <p:cNvPr id="321" name="Google Shape;321;p43"/>
          <p:cNvPicPr preferRelativeResize="0"/>
          <p:nvPr/>
        </p:nvPicPr>
        <p:blipFill rotWithShape="1">
          <a:blip r:embed="rId3">
            <a:alphaModFix/>
          </a:blip>
          <a:srcRect b="36077" l="0" r="0" t="0"/>
          <a:stretch/>
        </p:blipFill>
        <p:spPr>
          <a:xfrm>
            <a:off x="5176576" y="931350"/>
            <a:ext cx="4422851" cy="37696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4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Trivia B/C</a:t>
            </a:r>
            <a:endParaRPr sz="3300">
              <a:solidFill>
                <a:schemeClr val="lt1"/>
              </a:solidFill>
              <a:latin typeface="Livvic"/>
              <a:ea typeface="Livvic"/>
              <a:cs typeface="Livvic"/>
              <a:sym typeface="Livvic"/>
            </a:endParaRPr>
          </a:p>
        </p:txBody>
      </p:sp>
      <p:sp>
        <p:nvSpPr>
          <p:cNvPr id="328" name="Google Shape;328;p44"/>
          <p:cNvSpPr txBox="1"/>
          <p:nvPr/>
        </p:nvSpPr>
        <p:spPr>
          <a:xfrm>
            <a:off x="426075" y="1313375"/>
            <a:ext cx="8464200" cy="36579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Tests will almost always expect some level of background knowledge of things not explicitly stated in rules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Tests may ask for examples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These are good things to know / have on your notes if you have room (see following slides for more details)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Foodborne illnesses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History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Vectorborne diseases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General pathogen knowledge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Studying these should come </a:t>
            </a:r>
            <a:r>
              <a:rPr b="1" lang="en" sz="1900">
                <a:solidFill>
                  <a:schemeClr val="dk1"/>
                </a:solidFill>
                <a:latin typeface="Catamaran"/>
                <a:ea typeface="Catamaran"/>
                <a:cs typeface="Catamaran"/>
                <a:sym typeface="Catamaran"/>
              </a:rPr>
              <a:t>after</a:t>
            </a:r>
            <a:r>
              <a:rPr lang="en" sz="1900">
                <a:solidFill>
                  <a:schemeClr val="dk1"/>
                </a:solidFill>
                <a:latin typeface="Catamaran Light"/>
                <a:ea typeface="Catamaran Light"/>
                <a:cs typeface="Catamaran Light"/>
                <a:sym typeface="Catamaran Light"/>
              </a:rPr>
              <a:t> you already have all the basic knowledge nailed down! You do not need to know any of these topics in detail, </a:t>
            </a:r>
            <a:r>
              <a:rPr lang="en" sz="1900">
                <a:solidFill>
                  <a:schemeClr val="dk1"/>
                </a:solidFill>
                <a:latin typeface="Catamaran Light"/>
                <a:ea typeface="Catamaran Light"/>
                <a:cs typeface="Catamaran Light"/>
                <a:sym typeface="Catamaran Light"/>
              </a:rPr>
              <a:t>just</a:t>
            </a:r>
            <a:r>
              <a:rPr lang="en" sz="1900">
                <a:solidFill>
                  <a:schemeClr val="dk1"/>
                </a:solidFill>
                <a:latin typeface="Catamaran Light"/>
                <a:ea typeface="Catamaran Light"/>
                <a:cs typeface="Catamaran Light"/>
                <a:sym typeface="Catamaran Light"/>
              </a:rPr>
              <a:t> being aware of them is more than often enough.</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sp>
        <p:nvSpPr>
          <p:cNvPr id="333" name="Google Shape;333;p4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Trivia B/C</a:t>
            </a:r>
            <a:endParaRPr sz="3300">
              <a:solidFill>
                <a:schemeClr val="lt1"/>
              </a:solidFill>
              <a:latin typeface="Livvic"/>
              <a:ea typeface="Livvic"/>
              <a:cs typeface="Livvic"/>
              <a:sym typeface="Livvic"/>
            </a:endParaRPr>
          </a:p>
        </p:txBody>
      </p:sp>
      <p:sp>
        <p:nvSpPr>
          <p:cNvPr id="335" name="Google Shape;335;p45"/>
          <p:cNvSpPr txBox="1"/>
          <p:nvPr/>
        </p:nvSpPr>
        <p:spPr>
          <a:xfrm>
            <a:off x="147575" y="1485700"/>
            <a:ext cx="5528100" cy="3593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Foodborne illness + food safety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Know what foods are associated with each (maybe put on cheatsheet)</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Good ones to have</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Salmonella, Norovirus, E. Coli (Shiga-like and non shiga-like), Listeria, Campylobacter, </a:t>
            </a:r>
            <a:r>
              <a:rPr lang="en" sz="1900">
                <a:solidFill>
                  <a:schemeClr val="dk1"/>
                </a:solidFill>
                <a:latin typeface="Catamaran Light"/>
                <a:ea typeface="Catamaran Light"/>
                <a:cs typeface="Catamaran Light"/>
                <a:sym typeface="Catamaran Light"/>
              </a:rPr>
              <a:t>Cryptosporidium</a:t>
            </a:r>
            <a:r>
              <a:rPr lang="en" sz="1900">
                <a:solidFill>
                  <a:schemeClr val="dk1"/>
                </a:solidFill>
                <a:latin typeface="Catamaran Light"/>
                <a:ea typeface="Catamaran Light"/>
                <a:cs typeface="Catamaran Light"/>
                <a:sym typeface="Catamaran Light"/>
              </a:rPr>
              <a:t>, B. Cereus, Shigella, giardia, trichinella</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On the test: if in doubt, it’s salmonella or E. Coli</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36" name="Google Shape;336;p45"/>
          <p:cNvPicPr preferRelativeResize="0"/>
          <p:nvPr/>
        </p:nvPicPr>
        <p:blipFill>
          <a:blip r:embed="rId3">
            <a:alphaModFix/>
          </a:blip>
          <a:stretch>
            <a:fillRect/>
          </a:stretch>
        </p:blipFill>
        <p:spPr>
          <a:xfrm>
            <a:off x="5922800" y="2254398"/>
            <a:ext cx="3056401" cy="1906344"/>
          </a:xfrm>
          <a:prstGeom prst="rect">
            <a:avLst/>
          </a:prstGeom>
          <a:noFill/>
          <a:ln>
            <a:noFill/>
          </a:ln>
        </p:spPr>
      </p:pic>
      <p:sp>
        <p:nvSpPr>
          <p:cNvPr id="337" name="Google Shape;337;p45"/>
          <p:cNvSpPr txBox="1"/>
          <p:nvPr/>
        </p:nvSpPr>
        <p:spPr>
          <a:xfrm>
            <a:off x="5828550" y="1485700"/>
            <a:ext cx="30564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“Oh no! There’s a new E. Coli outbreak!”</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a:solidFill>
                  <a:schemeClr val="dk1"/>
                </a:solidFill>
                <a:latin typeface="Catamaran Light"/>
                <a:ea typeface="Catamaran Light"/>
                <a:cs typeface="Catamaran Light"/>
                <a:sym typeface="Catamaran Light"/>
              </a:rPr>
              <a:t>Disease detectives:</a:t>
            </a:r>
            <a:endParaRPr>
              <a:solidFill>
                <a:schemeClr val="dk1"/>
              </a:solidFill>
              <a:latin typeface="Catamaran Light"/>
              <a:ea typeface="Catamaran Light"/>
              <a:cs typeface="Catamaran Light"/>
              <a:sym typeface="Catamaran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4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Trivia B/C</a:t>
            </a:r>
            <a:endParaRPr sz="3300">
              <a:solidFill>
                <a:schemeClr val="lt1"/>
              </a:solidFill>
              <a:latin typeface="Livvic"/>
              <a:ea typeface="Livvic"/>
              <a:cs typeface="Livvic"/>
              <a:sym typeface="Livvic"/>
            </a:endParaRPr>
          </a:p>
        </p:txBody>
      </p:sp>
      <p:sp>
        <p:nvSpPr>
          <p:cNvPr id="344" name="Google Shape;344;p46"/>
          <p:cNvSpPr txBox="1"/>
          <p:nvPr/>
        </p:nvSpPr>
        <p:spPr>
          <a:xfrm>
            <a:off x="426075" y="1170000"/>
            <a:ext cx="6066000" cy="3973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History</a:t>
            </a:r>
            <a:endParaRPr sz="1800">
              <a:solidFill>
                <a:schemeClr val="dk1"/>
              </a:solidFill>
              <a:latin typeface="Catamaran Light"/>
              <a:ea typeface="Catamaran Light"/>
              <a:cs typeface="Catamaran Light"/>
              <a:sym typeface="Catamaran Light"/>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Timeline and diseases of major pandemics</a:t>
            </a:r>
            <a:endParaRPr sz="1800">
              <a:solidFill>
                <a:schemeClr val="dk1"/>
              </a:solidFill>
              <a:latin typeface="Catamaran Light"/>
              <a:ea typeface="Catamaran Light"/>
              <a:cs typeface="Catamaran Light"/>
              <a:sym typeface="Catamaran Light"/>
            </a:endParaRPr>
          </a:p>
          <a:p>
            <a:pPr indent="-342900" lvl="2" marL="13716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Plague, HIV/AIDS, SARS and COVID-19, influenza </a:t>
            </a:r>
            <a:r>
              <a:rPr lang="en" sz="1800">
                <a:solidFill>
                  <a:schemeClr val="dk1"/>
                </a:solidFill>
                <a:latin typeface="Catamaran Light"/>
                <a:ea typeface="Catamaran Light"/>
                <a:cs typeface="Catamaran Light"/>
                <a:sym typeface="Catamaran Light"/>
              </a:rPr>
              <a:t>(Do you notice something in common about most of these diseases?)</a:t>
            </a:r>
            <a:endParaRPr sz="1800">
              <a:solidFill>
                <a:schemeClr val="dk1"/>
              </a:solidFill>
              <a:latin typeface="Catamaran Light"/>
              <a:ea typeface="Catamaran Light"/>
              <a:cs typeface="Catamaran Light"/>
              <a:sym typeface="Catamaran Light"/>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Other historically important diseases</a:t>
            </a:r>
            <a:endParaRPr sz="1800">
              <a:solidFill>
                <a:schemeClr val="dk1"/>
              </a:solidFill>
              <a:latin typeface="Catamaran Light"/>
              <a:ea typeface="Catamaran Light"/>
              <a:cs typeface="Catamaran Light"/>
              <a:sym typeface="Catamaran Light"/>
            </a:endParaRPr>
          </a:p>
          <a:p>
            <a:pPr indent="-342900" lvl="2" marL="13716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TB, Cholera, smallpox (and any disease that we have a vaccine against), malaria</a:t>
            </a:r>
            <a:endParaRPr sz="1800">
              <a:solidFill>
                <a:schemeClr val="dk1"/>
              </a:solidFill>
              <a:latin typeface="Catamaran Light"/>
              <a:ea typeface="Catamaran Light"/>
              <a:cs typeface="Catamaran Light"/>
              <a:sym typeface="Catamaran Light"/>
            </a:endParaRPr>
          </a:p>
          <a:p>
            <a:pPr indent="-342900" lvl="2" marL="13716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Non-infectious diseases: </a:t>
            </a:r>
            <a:r>
              <a:rPr lang="en" sz="1800" u="sng">
                <a:solidFill>
                  <a:schemeClr val="hlink"/>
                </a:solidFill>
                <a:latin typeface="Catamaran Light"/>
                <a:ea typeface="Catamaran Light"/>
                <a:cs typeface="Catamaran Light"/>
                <a:sym typeface="Catamaran Light"/>
                <a:hlinkClick r:id="rId3"/>
              </a:rPr>
              <a:t>4 big pollution diseases of Japan</a:t>
            </a:r>
            <a:endParaRPr sz="1800">
              <a:solidFill>
                <a:schemeClr val="dk1"/>
              </a:solidFill>
              <a:latin typeface="Catamaran Light"/>
              <a:ea typeface="Catamaran Light"/>
              <a:cs typeface="Catamaran Light"/>
              <a:sym typeface="Catamaran Light"/>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Important studies</a:t>
            </a:r>
            <a:endParaRPr sz="1800">
              <a:solidFill>
                <a:schemeClr val="dk1"/>
              </a:solidFill>
              <a:latin typeface="Catamaran Light"/>
              <a:ea typeface="Catamaran Light"/>
              <a:cs typeface="Catamaran Light"/>
              <a:sym typeface="Catamaran Light"/>
            </a:endParaRPr>
          </a:p>
          <a:p>
            <a:pPr indent="-342900" lvl="2" marL="13716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John Snow’s Cholera study</a:t>
            </a:r>
            <a:endParaRPr sz="1800">
              <a:solidFill>
                <a:schemeClr val="dk1"/>
              </a:solidFill>
              <a:latin typeface="Catamaran Light"/>
              <a:ea typeface="Catamaran Light"/>
              <a:cs typeface="Catamaran Light"/>
              <a:sym typeface="Catamaran Light"/>
            </a:endParaRPr>
          </a:p>
          <a:p>
            <a:pPr indent="-342900" lvl="2" marL="13716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Doll and Hill’s British Physicians study</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Check out this page: </a:t>
            </a:r>
            <a:r>
              <a:rPr lang="en" sz="1800" u="sng">
                <a:solidFill>
                  <a:schemeClr val="hlink"/>
                </a:solidFill>
                <a:latin typeface="Catamaran Light"/>
                <a:ea typeface="Catamaran Light"/>
                <a:cs typeface="Catamaran Light"/>
                <a:sym typeface="Catamaran Light"/>
                <a:hlinkClick r:id="rId4"/>
              </a:rPr>
              <a:t>History of epidemiology - CDC</a:t>
            </a:r>
            <a:endParaRPr sz="18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45" name="Google Shape;345;p46"/>
          <p:cNvPicPr preferRelativeResize="0"/>
          <p:nvPr/>
        </p:nvPicPr>
        <p:blipFill>
          <a:blip r:embed="rId5">
            <a:alphaModFix/>
          </a:blip>
          <a:stretch>
            <a:fillRect/>
          </a:stretch>
        </p:blipFill>
        <p:spPr>
          <a:xfrm>
            <a:off x="6603475" y="1490828"/>
            <a:ext cx="2358174" cy="1319125"/>
          </a:xfrm>
          <a:prstGeom prst="rect">
            <a:avLst/>
          </a:prstGeom>
          <a:noFill/>
          <a:ln>
            <a:noFill/>
          </a:ln>
        </p:spPr>
      </p:pic>
      <p:pic>
        <p:nvPicPr>
          <p:cNvPr id="346" name="Google Shape;346;p46"/>
          <p:cNvPicPr preferRelativeResize="0"/>
          <p:nvPr/>
        </p:nvPicPr>
        <p:blipFill>
          <a:blip r:embed="rId6">
            <a:alphaModFix/>
          </a:blip>
          <a:stretch>
            <a:fillRect/>
          </a:stretch>
        </p:blipFill>
        <p:spPr>
          <a:xfrm>
            <a:off x="6603476" y="2952600"/>
            <a:ext cx="2358173" cy="16562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4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Trivia B/C</a:t>
            </a:r>
            <a:endParaRPr sz="3300">
              <a:solidFill>
                <a:schemeClr val="lt1"/>
              </a:solidFill>
              <a:latin typeface="Livvic"/>
              <a:ea typeface="Livvic"/>
              <a:cs typeface="Livvic"/>
              <a:sym typeface="Livvic"/>
            </a:endParaRPr>
          </a:p>
        </p:txBody>
      </p:sp>
      <p:sp>
        <p:nvSpPr>
          <p:cNvPr id="353" name="Google Shape;353;p47"/>
          <p:cNvSpPr txBox="1"/>
          <p:nvPr/>
        </p:nvSpPr>
        <p:spPr>
          <a:xfrm>
            <a:off x="426075" y="1170000"/>
            <a:ext cx="8152500" cy="3973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Vectorborne diseases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Mosquitoes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Malaria, dengue, zika virus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Ticks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Lyme, RMSF</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Others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Chagas disease - kissing bug</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Sleeping sickness - tsetse fly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Why do we care about these?</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Significant cause of human morbidity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Huge impact on communities that lack sufficient healthcare resources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Climate change is predicted to make some of these more prevalent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54" name="Google Shape;354;p47"/>
          <p:cNvPicPr preferRelativeResize="0"/>
          <p:nvPr/>
        </p:nvPicPr>
        <p:blipFill>
          <a:blip r:embed="rId3">
            <a:alphaModFix/>
          </a:blip>
          <a:stretch>
            <a:fillRect/>
          </a:stretch>
        </p:blipFill>
        <p:spPr>
          <a:xfrm>
            <a:off x="5221424" y="1618913"/>
            <a:ext cx="2882452" cy="19056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 name="Shape 358"/>
        <p:cNvGrpSpPr/>
        <p:nvPr/>
      </p:nvGrpSpPr>
      <p:grpSpPr>
        <a:xfrm>
          <a:off x="0" y="0"/>
          <a:ext cx="0" cy="0"/>
          <a:chOff x="0" y="0"/>
          <a:chExt cx="0" cy="0"/>
        </a:xfrm>
      </p:grpSpPr>
      <p:sp>
        <p:nvSpPr>
          <p:cNvPr id="359" name="Google Shape;359;p4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Trivia B/C</a:t>
            </a:r>
            <a:endParaRPr sz="3300">
              <a:solidFill>
                <a:schemeClr val="lt1"/>
              </a:solidFill>
              <a:latin typeface="Livvic"/>
              <a:ea typeface="Livvic"/>
              <a:cs typeface="Livvic"/>
              <a:sym typeface="Livvic"/>
            </a:endParaRPr>
          </a:p>
        </p:txBody>
      </p:sp>
      <p:sp>
        <p:nvSpPr>
          <p:cNvPr id="361" name="Google Shape;361;p48"/>
          <p:cNvSpPr txBox="1"/>
          <p:nvPr/>
        </p:nvSpPr>
        <p:spPr>
          <a:xfrm>
            <a:off x="426075" y="1170000"/>
            <a:ext cx="7587300" cy="3973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Pathogens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Viruses - retroviruses vs general viruses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Bacteria</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Gram +/-/none</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Antibiotic resistance</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Parasites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Can be macroscopic (dracunculiasis) or microscopic (malaria)</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Prions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UK Beef BSE / TSE outbreak</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Fungi</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Rare to see on tests</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Mostly dangerous to people with </a:t>
            </a:r>
            <a:r>
              <a:rPr lang="en" sz="1900">
                <a:solidFill>
                  <a:schemeClr val="dk1"/>
                </a:solidFill>
                <a:latin typeface="Catamaran Light"/>
                <a:ea typeface="Catamaran Light"/>
                <a:cs typeface="Catamaran Light"/>
                <a:sym typeface="Catamaran Light"/>
              </a:rPr>
              <a:t>weakened</a:t>
            </a:r>
            <a:r>
              <a:rPr lang="en" sz="1900">
                <a:solidFill>
                  <a:schemeClr val="dk1"/>
                </a:solidFill>
                <a:latin typeface="Catamaran Light"/>
                <a:ea typeface="Catamaran Light"/>
                <a:cs typeface="Catamaran Light"/>
                <a:sym typeface="Catamaran Light"/>
              </a:rPr>
              <a:t> immune system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5" name="Shape 365"/>
        <p:cNvGrpSpPr/>
        <p:nvPr/>
      </p:nvGrpSpPr>
      <p:grpSpPr>
        <a:xfrm>
          <a:off x="0" y="0"/>
          <a:ext cx="0" cy="0"/>
          <a:chOff x="0" y="0"/>
          <a:chExt cx="0" cy="0"/>
        </a:xfrm>
      </p:grpSpPr>
      <p:sp>
        <p:nvSpPr>
          <p:cNvPr id="366" name="Google Shape;366;p49"/>
          <p:cNvSpPr/>
          <p:nvPr/>
        </p:nvSpPr>
        <p:spPr>
          <a:xfrm>
            <a:off x="-8500" y="6325"/>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367" name="Google Shape;367;p49"/>
          <p:cNvPicPr preferRelativeResize="0"/>
          <p:nvPr/>
        </p:nvPicPr>
        <p:blipFill rotWithShape="1">
          <a:blip r:embed="rId4">
            <a:alphaModFix amt="72000"/>
          </a:blip>
          <a:srcRect b="0" l="0" r="6533" t="0"/>
          <a:stretch/>
        </p:blipFill>
        <p:spPr>
          <a:xfrm>
            <a:off x="0" y="-3825"/>
            <a:ext cx="9157500" cy="5143500"/>
          </a:xfrm>
          <a:prstGeom prst="rect">
            <a:avLst/>
          </a:prstGeom>
          <a:noFill/>
          <a:ln>
            <a:noFill/>
          </a:ln>
        </p:spPr>
      </p:pic>
      <p:sp>
        <p:nvSpPr>
          <p:cNvPr id="368" name="Google Shape;368;p49"/>
          <p:cNvSpPr/>
          <p:nvPr/>
        </p:nvSpPr>
        <p:spPr>
          <a:xfrm rot="-5400000">
            <a:off x="4048650" y="18200"/>
            <a:ext cx="1060200" cy="915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9"/>
          <p:cNvSpPr/>
          <p:nvPr/>
        </p:nvSpPr>
        <p:spPr>
          <a:xfrm>
            <a:off x="720000" y="540000"/>
            <a:ext cx="3310200" cy="1568100"/>
          </a:xfrm>
          <a:prstGeom prst="rect">
            <a:avLst/>
          </a:prstGeom>
          <a:solidFill>
            <a:schemeClr val="accent1">
              <a:alpha val="61799"/>
            </a:scheme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9"/>
          <p:cNvSpPr txBox="1"/>
          <p:nvPr>
            <p:ph type="ctrTitle"/>
          </p:nvPr>
        </p:nvSpPr>
        <p:spPr>
          <a:xfrm>
            <a:off x="850650" y="540000"/>
            <a:ext cx="34302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COMMON QUESTIONS</a:t>
            </a:r>
            <a:endParaRPr>
              <a:solidFill>
                <a:schemeClr val="lt1"/>
              </a:solidFill>
            </a:endParaRPr>
          </a:p>
        </p:txBody>
      </p:sp>
      <p:sp>
        <p:nvSpPr>
          <p:cNvPr id="371" name="Google Shape;371;p49"/>
          <p:cNvSpPr txBox="1"/>
          <p:nvPr/>
        </p:nvSpPr>
        <p:spPr>
          <a:xfrm>
            <a:off x="485450" y="4212200"/>
            <a:ext cx="7874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Catamaran Light"/>
                <a:ea typeface="Catamaran Light"/>
                <a:cs typeface="Catamaran Light"/>
                <a:sym typeface="Catamaran Light"/>
              </a:rPr>
              <a:t>All of the following questions have been pulled from past YJI exams (which can be found on our website) or the Text Exchange on SciOly Wiki</a:t>
            </a: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sp>
        <p:nvSpPr>
          <p:cNvPr id="376" name="Google Shape;376;p5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0"/>
          <p:cNvSpPr txBox="1"/>
          <p:nvPr>
            <p:ph idx="4294967295" type="ctrTitle"/>
          </p:nvPr>
        </p:nvSpPr>
        <p:spPr>
          <a:xfrm>
            <a:off x="426075" y="238650"/>
            <a:ext cx="57453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1 - Case Study</a:t>
            </a:r>
            <a:endParaRPr sz="3300">
              <a:solidFill>
                <a:schemeClr val="lt1"/>
              </a:solidFill>
              <a:latin typeface="Livvic"/>
              <a:ea typeface="Livvic"/>
              <a:cs typeface="Livvic"/>
              <a:sym typeface="Livvic"/>
            </a:endParaRPr>
          </a:p>
        </p:txBody>
      </p:sp>
      <p:sp>
        <p:nvSpPr>
          <p:cNvPr id="378" name="Google Shape;378;p50"/>
          <p:cNvSpPr txBox="1"/>
          <p:nvPr/>
        </p:nvSpPr>
        <p:spPr>
          <a:xfrm>
            <a:off x="419250" y="1485700"/>
            <a:ext cx="8298900" cy="32538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3"/>
              </a:rPr>
              <a:t>Azure-Sky’s test from SSSS 2023</a:t>
            </a:r>
            <a:endParaRPr sz="1900">
              <a:solidFill>
                <a:schemeClr val="dk1"/>
              </a:solidFill>
              <a:latin typeface="Catamaran Light"/>
              <a:ea typeface="Catamaran Light"/>
              <a:cs typeface="Catamaran Light"/>
              <a:sym typeface="Catamaran Light"/>
            </a:endParaRPr>
          </a:p>
          <a:p>
            <a:pPr indent="0" lvl="0" marL="0" rtl="0" algn="l">
              <a:lnSpc>
                <a:spcPct val="115000"/>
              </a:lnSpc>
              <a:spcBef>
                <a:spcPts val="1200"/>
              </a:spcBef>
              <a:spcAft>
                <a:spcPts val="0"/>
              </a:spcAft>
              <a:buNone/>
            </a:pPr>
            <a:r>
              <a:rPr lang="en" sz="1100">
                <a:highlight>
                  <a:srgbClr val="FFFFFF"/>
                </a:highlight>
                <a:latin typeface="Merriweather"/>
                <a:ea typeface="Merriweather"/>
                <a:cs typeface="Merriweather"/>
                <a:sym typeface="Merriweather"/>
              </a:rPr>
              <a:t>On August 3, 2022, 209 students of Disease Detective Academy headed toward the dining hall. However, a few days later, many students reported symptoms of diarrhea, fever, and stomach cramps. The school has established this as an outbreak.</a:t>
            </a:r>
            <a:endParaRPr sz="1100">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100">
                <a:highlight>
                  <a:srgbClr val="FFFFFF"/>
                </a:highlight>
                <a:latin typeface="Merriweather"/>
                <a:ea typeface="Merriweather"/>
                <a:cs typeface="Merriweather"/>
                <a:sym typeface="Merriweather"/>
              </a:rPr>
              <a:t>26. Write a case definition for this outbreak. (4 pts)</a:t>
            </a:r>
            <a:endParaRPr sz="1900">
              <a:solidFill>
                <a:schemeClr val="dk1"/>
              </a:solidFill>
              <a:latin typeface="Catamaran Light"/>
              <a:ea typeface="Catamaran Light"/>
              <a:cs typeface="Catamaran Light"/>
              <a:sym typeface="Catamaran Light"/>
            </a:endParaRPr>
          </a:p>
          <a:p>
            <a:pPr indent="0" lvl="0" marL="0" rtl="0" algn="l">
              <a:lnSpc>
                <a:spcPct val="115000"/>
              </a:lnSpc>
              <a:spcBef>
                <a:spcPts val="1200"/>
              </a:spcBef>
              <a:spcAft>
                <a:spcPts val="0"/>
              </a:spcAft>
              <a:buNone/>
            </a:pPr>
            <a:r>
              <a:rPr lang="en" sz="1100">
                <a:highlight>
                  <a:srgbClr val="FFFFFF"/>
                </a:highlight>
                <a:latin typeface="Merriweather"/>
                <a:ea typeface="Merriweather"/>
                <a:cs typeface="Merriweather"/>
                <a:sym typeface="Merriweather"/>
              </a:rPr>
              <a:t>After a few hours, you conduct a survey where participants with and without the disease report what foods they ate. For each food, here is the data.</a:t>
            </a:r>
            <a:endParaRPr sz="1100">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100">
                <a:highlight>
                  <a:srgbClr val="FFFFFF"/>
                </a:highlight>
                <a:latin typeface="Merriweather"/>
                <a:ea typeface="Merriweather"/>
                <a:cs typeface="Merriweather"/>
                <a:sym typeface="Merriweather"/>
              </a:rPr>
              <a:t>33. What type of study are you conducting, and why? (3 pts)</a:t>
            </a:r>
            <a:endParaRPr sz="1100">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900">
                <a:solidFill>
                  <a:schemeClr val="dk1"/>
                </a:solidFill>
                <a:latin typeface="Catamaran Light"/>
                <a:ea typeface="Catamaran Light"/>
                <a:cs typeface="Catamaran Light"/>
                <a:sym typeface="Catamaran Light"/>
              </a:rPr>
              <a:t>(Continued on next page)</a:t>
            </a:r>
            <a:endParaRPr sz="1900">
              <a:solidFill>
                <a:schemeClr val="dk1"/>
              </a:solidFill>
              <a:latin typeface="Catamaran Light"/>
              <a:ea typeface="Catamaran Light"/>
              <a:cs typeface="Catamaran Light"/>
              <a:sym typeface="Catamaran Light"/>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pic>
        <p:nvPicPr>
          <p:cNvPr id="149" name="Google Shape;149;p24"/>
          <p:cNvPicPr preferRelativeResize="0"/>
          <p:nvPr/>
        </p:nvPicPr>
        <p:blipFill rotWithShape="1">
          <a:blip r:embed="rId3">
            <a:alphaModFix/>
          </a:blip>
          <a:srcRect b="179" l="0" r="0" t="179"/>
          <a:stretch/>
        </p:blipFill>
        <p:spPr>
          <a:xfrm>
            <a:off x="6440200" y="1440603"/>
            <a:ext cx="2254899" cy="2918799"/>
          </a:xfrm>
          <a:prstGeom prst="rect">
            <a:avLst/>
          </a:prstGeom>
          <a:noFill/>
          <a:ln cap="flat" cmpd="sng" w="19050">
            <a:solidFill>
              <a:schemeClr val="dk2"/>
            </a:solidFill>
            <a:prstDash val="solid"/>
            <a:round/>
            <a:headEnd len="sm" w="sm" type="none"/>
            <a:tailEnd len="sm" w="sm" type="none"/>
          </a:ln>
        </p:spPr>
      </p:pic>
      <p:sp>
        <p:nvSpPr>
          <p:cNvPr id="150" name="Google Shape;150;p24"/>
          <p:cNvSpPr txBox="1"/>
          <p:nvPr/>
        </p:nvSpPr>
        <p:spPr>
          <a:xfrm>
            <a:off x="419250" y="1485700"/>
            <a:ext cx="5646600" cy="3421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No significant changes in nearly 6 years…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3 main sections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Background and Surveillance</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Free points!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Outbreak investigation</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Use science to solve an outbreak</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Patterns, controls, and prevention</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Math and graphs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Very little about this event is conceptually difficult!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Challenge is in being able to apply it to nuanced situations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sp>
        <p:nvSpPr>
          <p:cNvPr id="383" name="Google Shape;383;p5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1"/>
          <p:cNvSpPr txBox="1"/>
          <p:nvPr>
            <p:ph idx="4294967295" type="ctrTitle"/>
          </p:nvPr>
        </p:nvSpPr>
        <p:spPr>
          <a:xfrm>
            <a:off x="426075" y="238650"/>
            <a:ext cx="57453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1 - Case Study</a:t>
            </a:r>
            <a:endParaRPr sz="3300">
              <a:solidFill>
                <a:schemeClr val="lt1"/>
              </a:solidFill>
              <a:latin typeface="Livvic"/>
              <a:ea typeface="Livvic"/>
              <a:cs typeface="Livvic"/>
              <a:sym typeface="Livvic"/>
            </a:endParaRPr>
          </a:p>
        </p:txBody>
      </p:sp>
      <p:sp>
        <p:nvSpPr>
          <p:cNvPr id="385" name="Google Shape;385;p51"/>
          <p:cNvSpPr txBox="1"/>
          <p:nvPr/>
        </p:nvSpPr>
        <p:spPr>
          <a:xfrm>
            <a:off x="422550" y="2913500"/>
            <a:ext cx="8298900" cy="1964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100">
                <a:highlight>
                  <a:srgbClr val="FFFFFF"/>
                </a:highlight>
                <a:latin typeface="Merriweather"/>
                <a:ea typeface="Merriweather"/>
                <a:cs typeface="Merriweather"/>
                <a:sym typeface="Merriweather"/>
              </a:rPr>
              <a:t>Calculate the risk measure for the two foods.</a:t>
            </a:r>
            <a:endParaRPr sz="1100">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100">
                <a:highlight>
                  <a:srgbClr val="FFFFFF"/>
                </a:highlight>
                <a:latin typeface="Merriweather"/>
                <a:ea typeface="Merriweather"/>
                <a:cs typeface="Merriweather"/>
                <a:sym typeface="Merriweather"/>
              </a:rPr>
              <a:t>Which food likely caused the outbreak, and how do you know?</a:t>
            </a:r>
            <a:endParaRPr sz="1100">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rPr lang="en" sz="1100">
                <a:highlight>
                  <a:srgbClr val="FFFFFF"/>
                </a:highlight>
                <a:latin typeface="Merriweather"/>
                <a:ea typeface="Merriweather"/>
                <a:cs typeface="Merriweather"/>
                <a:sym typeface="Merriweather"/>
              </a:rPr>
              <a:t>Name 3 ways to prevent future foodborne illnesses.</a:t>
            </a:r>
            <a:endParaRPr sz="1100">
              <a:highlight>
                <a:srgbClr val="FFFFFF"/>
              </a:highlight>
              <a:latin typeface="Merriweather"/>
              <a:ea typeface="Merriweather"/>
              <a:cs typeface="Merriweather"/>
              <a:sym typeface="Merriweather"/>
            </a:endParaRPr>
          </a:p>
          <a:p>
            <a:pPr indent="0" lvl="0" marL="0" rtl="0" algn="l">
              <a:lnSpc>
                <a:spcPct val="115000"/>
              </a:lnSpc>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graphicFrame>
        <p:nvGraphicFramePr>
          <p:cNvPr id="386" name="Google Shape;386;p51"/>
          <p:cNvGraphicFramePr/>
          <p:nvPr/>
        </p:nvGraphicFramePr>
        <p:xfrm>
          <a:off x="419250" y="1340775"/>
          <a:ext cx="3000000" cy="3000000"/>
        </p:xfrm>
        <a:graphic>
          <a:graphicData uri="http://schemas.openxmlformats.org/drawingml/2006/table">
            <a:tbl>
              <a:tblPr>
                <a:noFill/>
                <a:tableStyleId>{A95EF33F-86B9-4A78-87A2-F2D77B519F3A}</a:tableStyleId>
              </a:tblPr>
              <a:tblGrid>
                <a:gridCol w="1606150"/>
                <a:gridCol w="1606150"/>
                <a:gridCol w="1606150"/>
                <a:gridCol w="1606150"/>
                <a:gridCol w="160615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Ate (ill)</a:t>
                      </a:r>
                      <a:endParaRPr/>
                    </a:p>
                  </a:txBody>
                  <a:tcPr marT="91425" marB="91425" marR="91425" marL="91425"/>
                </a:tc>
                <a:tc>
                  <a:txBody>
                    <a:bodyPr/>
                    <a:lstStyle/>
                    <a:p>
                      <a:pPr indent="0" lvl="0" marL="0" rtl="0" algn="l">
                        <a:spcBef>
                          <a:spcPts val="0"/>
                        </a:spcBef>
                        <a:spcAft>
                          <a:spcPts val="0"/>
                        </a:spcAft>
                        <a:buNone/>
                      </a:pPr>
                      <a:r>
                        <a:rPr lang="en"/>
                        <a:t>Didn’t eat (ill)</a:t>
                      </a:r>
                      <a:endParaRPr/>
                    </a:p>
                  </a:txBody>
                  <a:tcPr marT="91425" marB="91425" marR="91425" marL="91425"/>
                </a:tc>
                <a:tc>
                  <a:txBody>
                    <a:bodyPr/>
                    <a:lstStyle/>
                    <a:p>
                      <a:pPr indent="0" lvl="0" marL="0" rtl="0" algn="l">
                        <a:spcBef>
                          <a:spcPts val="0"/>
                        </a:spcBef>
                        <a:spcAft>
                          <a:spcPts val="0"/>
                        </a:spcAft>
                        <a:buNone/>
                      </a:pPr>
                      <a:r>
                        <a:rPr lang="en"/>
                        <a:t>Ate (not ill)</a:t>
                      </a:r>
                      <a:endParaRPr/>
                    </a:p>
                  </a:txBody>
                  <a:tcPr marT="91425" marB="91425" marR="91425" marL="91425"/>
                </a:tc>
                <a:tc>
                  <a:txBody>
                    <a:bodyPr/>
                    <a:lstStyle/>
                    <a:p>
                      <a:pPr indent="0" lvl="0" marL="0" rtl="0" algn="l">
                        <a:spcBef>
                          <a:spcPts val="0"/>
                        </a:spcBef>
                        <a:spcAft>
                          <a:spcPts val="0"/>
                        </a:spcAft>
                        <a:buNone/>
                      </a:pPr>
                      <a:r>
                        <a:rPr lang="en"/>
                        <a:t>Didn’t eat (not ill)</a:t>
                      </a:r>
                      <a:endParaRPr/>
                    </a:p>
                  </a:txBody>
                  <a:tcPr marT="91425" marB="91425" marR="91425" marL="91425"/>
                </a:tc>
              </a:tr>
              <a:tr h="381000">
                <a:tc>
                  <a:txBody>
                    <a:bodyPr/>
                    <a:lstStyle/>
                    <a:p>
                      <a:pPr indent="0" lvl="0" marL="0" rtl="0" algn="l">
                        <a:spcBef>
                          <a:spcPts val="0"/>
                        </a:spcBef>
                        <a:spcAft>
                          <a:spcPts val="0"/>
                        </a:spcAft>
                        <a:buNone/>
                      </a:pPr>
                      <a:r>
                        <a:rPr lang="en"/>
                        <a:t>Sweet Mango</a:t>
                      </a:r>
                      <a:endParaRPr/>
                    </a:p>
                  </a:txBody>
                  <a:tcPr marT="91425" marB="91425" marR="91425" marL="91425"/>
                </a:tc>
                <a:tc>
                  <a:txBody>
                    <a:bodyPr/>
                    <a:lstStyle/>
                    <a:p>
                      <a:pPr indent="0" lvl="0" marL="0" rtl="0" algn="l">
                        <a:spcBef>
                          <a:spcPts val="0"/>
                        </a:spcBef>
                        <a:spcAft>
                          <a:spcPts val="0"/>
                        </a:spcAft>
                        <a:buNone/>
                      </a:pPr>
                      <a:r>
                        <a:rPr lang="en"/>
                        <a:t>82</a:t>
                      </a:r>
                      <a:endParaRPr/>
                    </a:p>
                  </a:txBody>
                  <a:tcPr marT="91425" marB="91425" marR="91425" marL="91425"/>
                </a:tc>
                <a:tc>
                  <a:txBody>
                    <a:bodyPr/>
                    <a:lstStyle/>
                    <a:p>
                      <a:pPr indent="0" lvl="0" marL="0" rtl="0" algn="l">
                        <a:spcBef>
                          <a:spcPts val="0"/>
                        </a:spcBef>
                        <a:spcAft>
                          <a:spcPts val="0"/>
                        </a:spcAft>
                        <a:buNone/>
                      </a:pPr>
                      <a:r>
                        <a:rPr lang="en"/>
                        <a:t>41</a:t>
                      </a:r>
                      <a:endParaRPr/>
                    </a:p>
                  </a:txBody>
                  <a:tcPr marT="91425" marB="91425" marR="91425" marL="91425"/>
                </a:tc>
                <a:tc>
                  <a:txBody>
                    <a:bodyPr/>
                    <a:lstStyle/>
                    <a:p>
                      <a:pPr indent="0" lvl="0" marL="0" rtl="0" algn="l">
                        <a:spcBef>
                          <a:spcPts val="0"/>
                        </a:spcBef>
                        <a:spcAft>
                          <a:spcPts val="0"/>
                        </a:spcAft>
                        <a:buNone/>
                      </a:pPr>
                      <a:r>
                        <a:rPr lang="en"/>
                        <a:t>17</a:t>
                      </a:r>
                      <a:endParaRPr/>
                    </a:p>
                  </a:txBody>
                  <a:tcPr marT="91425" marB="91425" marR="91425" marL="91425"/>
                </a:tc>
                <a:tc>
                  <a:txBody>
                    <a:bodyPr/>
                    <a:lstStyle/>
                    <a:p>
                      <a:pPr indent="0" lvl="0" marL="0" rtl="0" algn="l">
                        <a:spcBef>
                          <a:spcPts val="0"/>
                        </a:spcBef>
                        <a:spcAft>
                          <a:spcPts val="0"/>
                        </a:spcAft>
                        <a:buNone/>
                      </a:pPr>
                      <a:r>
                        <a:rPr lang="en"/>
                        <a:t>69</a:t>
                      </a:r>
                      <a:endParaRPr/>
                    </a:p>
                  </a:txBody>
                  <a:tcPr marT="91425" marB="91425" marR="91425" marL="91425"/>
                </a:tc>
              </a:tr>
              <a:tr h="381000">
                <a:tc>
                  <a:txBody>
                    <a:bodyPr/>
                    <a:lstStyle/>
                    <a:p>
                      <a:pPr indent="0" lvl="0" marL="0" rtl="0" algn="l">
                        <a:spcBef>
                          <a:spcPts val="0"/>
                        </a:spcBef>
                        <a:spcAft>
                          <a:spcPts val="0"/>
                        </a:spcAft>
                        <a:buNone/>
                      </a:pPr>
                      <a:r>
                        <a:rPr lang="en"/>
                        <a:t>Steamed Mushrooms</a:t>
                      </a:r>
                      <a:endParaRPr/>
                    </a:p>
                  </a:txBody>
                  <a:tcPr marT="91425" marB="91425" marR="91425" marL="91425"/>
                </a:tc>
                <a:tc>
                  <a:txBody>
                    <a:bodyPr/>
                    <a:lstStyle/>
                    <a:p>
                      <a:pPr indent="0" lvl="0" marL="0" rtl="0" algn="l">
                        <a:spcBef>
                          <a:spcPts val="0"/>
                        </a:spcBef>
                        <a:spcAft>
                          <a:spcPts val="0"/>
                        </a:spcAft>
                        <a:buNone/>
                      </a:pPr>
                      <a:r>
                        <a:rPr lang="en"/>
                        <a:t>86</a:t>
                      </a:r>
                      <a:endParaRPr/>
                    </a:p>
                  </a:txBody>
                  <a:tcPr marT="91425" marB="91425" marR="91425" marL="91425"/>
                </a:tc>
                <a:tc>
                  <a:txBody>
                    <a:bodyPr/>
                    <a:lstStyle/>
                    <a:p>
                      <a:pPr indent="0" lvl="0" marL="0" rtl="0" algn="l">
                        <a:spcBef>
                          <a:spcPts val="0"/>
                        </a:spcBef>
                        <a:spcAft>
                          <a:spcPts val="0"/>
                        </a:spcAft>
                        <a:buNone/>
                      </a:pPr>
                      <a:r>
                        <a:rPr lang="en"/>
                        <a:t>37</a:t>
                      </a:r>
                      <a:endParaRPr/>
                    </a:p>
                  </a:txBody>
                  <a:tcPr marT="91425" marB="91425" marR="91425" marL="91425"/>
                </a:tc>
                <a:tc>
                  <a:txBody>
                    <a:bodyPr/>
                    <a:lstStyle/>
                    <a:p>
                      <a:pPr indent="0" lvl="0" marL="0" rtl="0" algn="l">
                        <a:spcBef>
                          <a:spcPts val="0"/>
                        </a:spcBef>
                        <a:spcAft>
                          <a:spcPts val="0"/>
                        </a:spcAft>
                        <a:buNone/>
                      </a:pPr>
                      <a:r>
                        <a:rPr lang="en"/>
                        <a:t>63</a:t>
                      </a:r>
                      <a:endParaRPr/>
                    </a:p>
                  </a:txBody>
                  <a:tcPr marT="91425" marB="91425" marR="91425" marL="91425"/>
                </a:tc>
                <a:tc>
                  <a:txBody>
                    <a:bodyPr/>
                    <a:lstStyle/>
                    <a:p>
                      <a:pPr indent="0" lvl="0" marL="0" rtl="0" algn="l">
                        <a:spcBef>
                          <a:spcPts val="0"/>
                        </a:spcBef>
                        <a:spcAft>
                          <a:spcPts val="0"/>
                        </a:spcAft>
                        <a:buNone/>
                      </a:pPr>
                      <a:r>
                        <a:rPr lang="en"/>
                        <a:t>23</a:t>
                      </a:r>
                      <a:endParaRPr/>
                    </a:p>
                  </a:txBody>
                  <a:tcPr marT="91425" marB="91425" marR="91425" marL="91425"/>
                </a:tc>
              </a:tr>
            </a:tbl>
          </a:graphicData>
        </a:graphic>
      </p:graphicFrame>
      <p:sp>
        <p:nvSpPr>
          <p:cNvPr id="387" name="Google Shape;387;p51"/>
          <p:cNvSpPr txBox="1"/>
          <p:nvPr/>
        </p:nvSpPr>
        <p:spPr>
          <a:xfrm>
            <a:off x="5357950" y="3000625"/>
            <a:ext cx="2372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latin typeface="Catamaran Light"/>
                <a:ea typeface="Catamaran Light"/>
                <a:cs typeface="Catamaran Light"/>
                <a:sym typeface="Catamaran Light"/>
              </a:rPr>
              <a:t>OR: Odds for case/odds for control</a:t>
            </a:r>
            <a:endParaRPr sz="12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rgbClr val="FF0000"/>
                </a:solidFill>
                <a:latin typeface="Catamaran Light"/>
                <a:ea typeface="Catamaran Light"/>
                <a:cs typeface="Catamaran Light"/>
                <a:sym typeface="Catamaran Light"/>
              </a:rPr>
              <a:t>(82/41)/(41/69)=8.118</a:t>
            </a:r>
            <a:endParaRPr sz="12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rgbClr val="FF0000"/>
                </a:solidFill>
                <a:latin typeface="Catamaran Light"/>
                <a:ea typeface="Catamaran Light"/>
                <a:cs typeface="Catamaran Light"/>
                <a:sym typeface="Catamaran Light"/>
              </a:rPr>
              <a:t>(86/37)/(63/23)=0.849</a:t>
            </a:r>
            <a:endParaRPr sz="12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sz="1200">
              <a:solidFill>
                <a:schemeClr val="dk1"/>
              </a:solidFill>
              <a:latin typeface="Catamaran Light"/>
              <a:ea typeface="Catamaran Light"/>
              <a:cs typeface="Catamaran Light"/>
              <a:sym typeface="Catamaran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p5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 Vocab</a:t>
            </a:r>
            <a:endParaRPr sz="3300">
              <a:solidFill>
                <a:schemeClr val="lt1"/>
              </a:solidFill>
              <a:latin typeface="Livvic"/>
              <a:ea typeface="Livvic"/>
              <a:cs typeface="Livvic"/>
              <a:sym typeface="Livvic"/>
            </a:endParaRPr>
          </a:p>
        </p:txBody>
      </p:sp>
      <p:sp>
        <p:nvSpPr>
          <p:cNvPr id="394" name="Google Shape;394;p52"/>
          <p:cNvSpPr txBox="1"/>
          <p:nvPr/>
        </p:nvSpPr>
        <p:spPr>
          <a:xfrm>
            <a:off x="419250" y="1322350"/>
            <a:ext cx="8298900" cy="37509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3"/>
              </a:rPr>
              <a:t>Ariose’s 2023 Disease SSSS</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Doll and Hill conducted a prospective cohort study that demonstrated a link between smoking and lung cancer. (Descriptive epidemiology | Analytic epidemiology | Public health surveillance)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After feeling nauseous and abnormally fatigued for two days, Alexander goes to visit his primary care physician. Alexander is exhibiting _______.  (Signs | Symptoms | Sequelae)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55% of symptomatic people infected with Dragon Pox will die. 20% of symptomatic people infected with Dragon Flu will die. Dragon Pox has higher ________ than Dragon Flu. (Infectivity | Pathogenicity | Virulence)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Amir went to a party yesterday and then learned that someone else at the party tested positive for COVID-19. Amir does not have any symptoms but he goes to get tested and then stays in his room away from his family while he waits for his results. (Control | Isolation | Quarantine)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There are 0 cases of neonatal tetanus in the United States due to efforts in promoting the tetanus vaccine in pregnant women. (Elimination | Eradication | Extinction)</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 bat enters a church through an open window and bites a girl, giving her rabies. The bat is a ______.  (Fomite | Vector | Vehicle)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 Vaccine Adverse Effect Reporting System (VAERS) is a national surveillance program where anyone can fill out a form to report a health issue post-vaccination. (Passive | Active | Sentinel)</a:t>
            </a:r>
            <a:endParaRPr sz="1200">
              <a:highlight>
                <a:srgbClr val="FFFFFF"/>
              </a:highlight>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p5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 Vocab</a:t>
            </a:r>
            <a:endParaRPr sz="3300">
              <a:solidFill>
                <a:schemeClr val="lt1"/>
              </a:solidFill>
              <a:latin typeface="Livvic"/>
              <a:ea typeface="Livvic"/>
              <a:cs typeface="Livvic"/>
              <a:sym typeface="Livvic"/>
            </a:endParaRPr>
          </a:p>
        </p:txBody>
      </p:sp>
      <p:sp>
        <p:nvSpPr>
          <p:cNvPr id="401" name="Google Shape;401;p53"/>
          <p:cNvSpPr txBox="1"/>
          <p:nvPr/>
        </p:nvSpPr>
        <p:spPr>
          <a:xfrm>
            <a:off x="419250" y="1295700"/>
            <a:ext cx="8298900" cy="3777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latin typeface="Georgia"/>
              <a:ea typeface="Georgia"/>
              <a:cs typeface="Georgia"/>
              <a:sym typeface="Georgia"/>
            </a:endParaRPr>
          </a:p>
          <a:p>
            <a:pPr indent="-304800" lvl="0" marL="457200" rtl="0" algn="l">
              <a:lnSpc>
                <a:spcPct val="115000"/>
              </a:lnSpc>
              <a:spcBef>
                <a:spcPts val="1200"/>
              </a:spcBef>
              <a:spcAft>
                <a:spcPts val="0"/>
              </a:spcAft>
              <a:buSzPts val="1200"/>
              <a:buFont typeface="Georgia"/>
              <a:buAutoNum type="arabicPeriod" startAt="15"/>
            </a:pPr>
            <a:r>
              <a:rPr lang="en" sz="1200">
                <a:highlight>
                  <a:srgbClr val="FFFFFF"/>
                </a:highlight>
                <a:latin typeface="Georgia"/>
                <a:ea typeface="Georgia"/>
                <a:cs typeface="Georgia"/>
                <a:sym typeface="Georgia"/>
              </a:rPr>
              <a:t>Doll and Hill conducted a prospective cohort study that demonstrated a link between smoking and lung cancer. (Descriptive epidemiology | </a:t>
            </a:r>
            <a:r>
              <a:rPr lang="en" sz="1200">
                <a:highlight>
                  <a:srgbClr val="00FF00"/>
                </a:highlight>
                <a:latin typeface="Georgia"/>
                <a:ea typeface="Georgia"/>
                <a:cs typeface="Georgia"/>
                <a:sym typeface="Georgia"/>
              </a:rPr>
              <a:t>Analytic epidemiology</a:t>
            </a:r>
            <a:r>
              <a:rPr lang="en" sz="1200">
                <a:highlight>
                  <a:srgbClr val="FFFFFF"/>
                </a:highlight>
                <a:latin typeface="Georgia"/>
                <a:ea typeface="Georgia"/>
                <a:cs typeface="Georgia"/>
                <a:sym typeface="Georgia"/>
              </a:rPr>
              <a:t> | Public health surveillance)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After feeling nauseous and abnormally fatigued for two days, Alexander goes to visit his primary care physician. Alexander is exhibiting _______.  (Signs | Symptoms | Sequelae)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55% of symptomatic people infected with Dragon Pox will die. 20% of symptomatic people infected with Dragon Flu will die. Dragon Pox has higher ________ than Dragon Flu. (Infectivity | Pathogenicity | Virulence)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Amir went to a party yesterday and then learned that someone else at the party tested positive for COVID-19. Amir does not have any symptoms but he goes to get tested and then stays in his room away from his family while he waits for his results. (Control | Isolation | Quarantine)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There are 0 cases of neonatal tetanus in the United States due to efforts in promoting the tetanus vaccine in pregnant women. (Elimination | Eradication | Extinction)</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 bat enters a church through an open window and bites a girl, giving her rabies. The bat is a ______.  (Fomite | Vector | Vehicle)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 Vaccine Adverse Effect Reporting System (VAERS) is a national surveillance program where anyone can fill out a form to report a health issue post-vaccination. (Passive | Active | Sentinel)</a:t>
            </a:r>
            <a:endParaRPr sz="1200">
              <a:highlight>
                <a:srgbClr val="FFFFFF"/>
              </a:highlight>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sp>
        <p:nvSpPr>
          <p:cNvPr id="406" name="Google Shape;406;p5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 Vocab</a:t>
            </a:r>
            <a:endParaRPr sz="3300">
              <a:solidFill>
                <a:schemeClr val="lt1"/>
              </a:solidFill>
              <a:latin typeface="Livvic"/>
              <a:ea typeface="Livvic"/>
              <a:cs typeface="Livvic"/>
              <a:sym typeface="Livvic"/>
            </a:endParaRPr>
          </a:p>
        </p:txBody>
      </p:sp>
      <p:sp>
        <p:nvSpPr>
          <p:cNvPr id="408" name="Google Shape;408;p54"/>
          <p:cNvSpPr txBox="1"/>
          <p:nvPr/>
        </p:nvSpPr>
        <p:spPr>
          <a:xfrm>
            <a:off x="419250" y="1295700"/>
            <a:ext cx="8298900" cy="3777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latin typeface="Georgia"/>
              <a:ea typeface="Georgia"/>
              <a:cs typeface="Georgia"/>
              <a:sym typeface="Georgia"/>
            </a:endParaRPr>
          </a:p>
          <a:p>
            <a:pPr indent="-304800" lvl="0" marL="457200" rtl="0" algn="l">
              <a:lnSpc>
                <a:spcPct val="115000"/>
              </a:lnSpc>
              <a:spcBef>
                <a:spcPts val="1200"/>
              </a:spcBef>
              <a:spcAft>
                <a:spcPts val="0"/>
              </a:spcAft>
              <a:buSzPts val="1200"/>
              <a:buFont typeface="Georgia"/>
              <a:buAutoNum type="arabicPeriod" startAt="15"/>
            </a:pPr>
            <a:r>
              <a:rPr lang="en" sz="1200">
                <a:highlight>
                  <a:srgbClr val="FFFFFF"/>
                </a:highlight>
                <a:latin typeface="Georgia"/>
                <a:ea typeface="Georgia"/>
                <a:cs typeface="Georgia"/>
                <a:sym typeface="Georgia"/>
              </a:rPr>
              <a:t>Doll and Hill conducted a prospective cohort study that demonstrated a link between smoking and lung cancer. (Descriptive epidemiology | </a:t>
            </a:r>
            <a:r>
              <a:rPr lang="en" sz="1200">
                <a:highlight>
                  <a:srgbClr val="00FF00"/>
                </a:highlight>
                <a:latin typeface="Georgia"/>
                <a:ea typeface="Georgia"/>
                <a:cs typeface="Georgia"/>
                <a:sym typeface="Georgia"/>
              </a:rPr>
              <a:t>Analytic epidemiology</a:t>
            </a:r>
            <a:r>
              <a:rPr lang="en" sz="1200">
                <a:highlight>
                  <a:srgbClr val="FFFFFF"/>
                </a:highlight>
                <a:latin typeface="Georgia"/>
                <a:ea typeface="Georgia"/>
                <a:cs typeface="Georgia"/>
                <a:sym typeface="Georgia"/>
              </a:rPr>
              <a:t> | Public health surveillance)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After feeling nauseous and abnormally fatigued for two days, Alexander goes to visit his primary care physician. Alexander is exhibiting _______.  (Signs | </a:t>
            </a:r>
            <a:r>
              <a:rPr lang="en" sz="1200">
                <a:highlight>
                  <a:srgbClr val="00FF00"/>
                </a:highlight>
                <a:latin typeface="Georgia"/>
                <a:ea typeface="Georgia"/>
                <a:cs typeface="Georgia"/>
                <a:sym typeface="Georgia"/>
              </a:rPr>
              <a:t>Symptoms</a:t>
            </a:r>
            <a:r>
              <a:rPr lang="en" sz="1200">
                <a:highlight>
                  <a:srgbClr val="FFFFFF"/>
                </a:highlight>
                <a:latin typeface="Georgia"/>
                <a:ea typeface="Georgia"/>
                <a:cs typeface="Georgia"/>
                <a:sym typeface="Georgia"/>
              </a:rPr>
              <a:t> | Sequelae)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55% of symptomatic people infected with Dragon Pox will die. 20% of symptomatic people infected with Dragon Flu will die. Dragon Pox has higher ________ than Dragon Flu. (Infectivity | Patho</a:t>
            </a:r>
            <a:r>
              <a:rPr lang="en" sz="1200">
                <a:highlight>
                  <a:srgbClr val="FFFFFF"/>
                </a:highlight>
                <a:latin typeface="Georgia"/>
                <a:ea typeface="Georgia"/>
                <a:cs typeface="Georgia"/>
                <a:sym typeface="Georgia"/>
              </a:rPr>
              <a:t>genicity | Virulence)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Amir went to a party yesterday and then learned that someone else at the party tested positive for COVID-19. Amir does not have any symptoms but he goes to get tested and then stays in his room away from his family while he waits for his results. (Control | Isolation | Quarantine)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There are 0 cases of neonatal tetanus in the United States due to efforts in promoting the tetanus vaccine in pregnant women. (Elimination | Eradication | Extinction)</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 bat enters a church through an open window and bites a girl, giving her rabies. The bat is a ______.  (Fomite | Vector | Vehicle)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 Vaccine Adverse Effect Reporting System (VAERS) is a national surveillance program where anyone can fill out a form to report a health issue post-vaccination. (Passive | Active | Sentinel)</a:t>
            </a:r>
            <a:endParaRPr sz="1200">
              <a:highlight>
                <a:srgbClr val="FFFFFF"/>
              </a:highlight>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2" name="Shape 412"/>
        <p:cNvGrpSpPr/>
        <p:nvPr/>
      </p:nvGrpSpPr>
      <p:grpSpPr>
        <a:xfrm>
          <a:off x="0" y="0"/>
          <a:ext cx="0" cy="0"/>
          <a:chOff x="0" y="0"/>
          <a:chExt cx="0" cy="0"/>
        </a:xfrm>
      </p:grpSpPr>
      <p:sp>
        <p:nvSpPr>
          <p:cNvPr id="413" name="Google Shape;413;p5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 Vocab</a:t>
            </a:r>
            <a:endParaRPr sz="3300">
              <a:solidFill>
                <a:schemeClr val="lt1"/>
              </a:solidFill>
              <a:latin typeface="Livvic"/>
              <a:ea typeface="Livvic"/>
              <a:cs typeface="Livvic"/>
              <a:sym typeface="Livvic"/>
            </a:endParaRPr>
          </a:p>
        </p:txBody>
      </p:sp>
      <p:sp>
        <p:nvSpPr>
          <p:cNvPr id="415" name="Google Shape;415;p55"/>
          <p:cNvSpPr txBox="1"/>
          <p:nvPr/>
        </p:nvSpPr>
        <p:spPr>
          <a:xfrm>
            <a:off x="419250" y="1295700"/>
            <a:ext cx="8298900" cy="3777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latin typeface="Georgia"/>
              <a:ea typeface="Georgia"/>
              <a:cs typeface="Georgia"/>
              <a:sym typeface="Georgia"/>
            </a:endParaRPr>
          </a:p>
          <a:p>
            <a:pPr indent="-304800" lvl="0" marL="457200" rtl="0" algn="l">
              <a:lnSpc>
                <a:spcPct val="115000"/>
              </a:lnSpc>
              <a:spcBef>
                <a:spcPts val="1200"/>
              </a:spcBef>
              <a:spcAft>
                <a:spcPts val="0"/>
              </a:spcAft>
              <a:buSzPts val="1200"/>
              <a:buFont typeface="Georgia"/>
              <a:buAutoNum type="arabicPeriod" startAt="15"/>
            </a:pPr>
            <a:r>
              <a:rPr lang="en" sz="1200">
                <a:highlight>
                  <a:srgbClr val="FFFFFF"/>
                </a:highlight>
                <a:latin typeface="Georgia"/>
                <a:ea typeface="Georgia"/>
                <a:cs typeface="Georgia"/>
                <a:sym typeface="Georgia"/>
              </a:rPr>
              <a:t>Doll and Hill conducted a prospective cohort study that demonstrated a link between smoking and lung cancer. (Descriptive epidemiology | </a:t>
            </a:r>
            <a:r>
              <a:rPr lang="en" sz="1200">
                <a:highlight>
                  <a:srgbClr val="00FF00"/>
                </a:highlight>
                <a:latin typeface="Georgia"/>
                <a:ea typeface="Georgia"/>
                <a:cs typeface="Georgia"/>
                <a:sym typeface="Georgia"/>
              </a:rPr>
              <a:t>Analytic epidemiology</a:t>
            </a:r>
            <a:r>
              <a:rPr lang="en" sz="1200">
                <a:highlight>
                  <a:srgbClr val="FFFFFF"/>
                </a:highlight>
                <a:latin typeface="Georgia"/>
                <a:ea typeface="Georgia"/>
                <a:cs typeface="Georgia"/>
                <a:sym typeface="Georgia"/>
              </a:rPr>
              <a:t> | Public health surveillance)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After feeling nauseous and abnormally fatigued for two days, Alexander goes to visit his primary care physician. Alexander is exhibiting _______.  (Signs | </a:t>
            </a:r>
            <a:r>
              <a:rPr lang="en" sz="1200">
                <a:highlight>
                  <a:srgbClr val="00FF00"/>
                </a:highlight>
                <a:latin typeface="Georgia"/>
                <a:ea typeface="Georgia"/>
                <a:cs typeface="Georgia"/>
                <a:sym typeface="Georgia"/>
              </a:rPr>
              <a:t>Symptoms</a:t>
            </a:r>
            <a:r>
              <a:rPr lang="en" sz="1200">
                <a:highlight>
                  <a:srgbClr val="FFFFFF"/>
                </a:highlight>
                <a:latin typeface="Georgia"/>
                <a:ea typeface="Georgia"/>
                <a:cs typeface="Georgia"/>
                <a:sym typeface="Georgia"/>
              </a:rPr>
              <a:t> | Sequelae)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55% of symptomatic people infected with Dragon Pox will die. 20% of symptomatic people infected with Dragon Flu will die. Dragon Pox has higher ________ than Dragon Flu. (Infectivity | Pathogenicity | </a:t>
            </a:r>
            <a:r>
              <a:rPr lang="en" sz="1200">
                <a:highlight>
                  <a:srgbClr val="00FF00"/>
                </a:highlight>
                <a:latin typeface="Georgia"/>
                <a:ea typeface="Georgia"/>
                <a:cs typeface="Georgia"/>
                <a:sym typeface="Georgia"/>
              </a:rPr>
              <a:t>Virulence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Amir went to a party yesterday and then learned that someone else at the party tested positive for COVID-19. Amir does not have any symptoms but he goes to get tested and then stays in his room away from his family while he waits for his results. (Control | Isolation | Quarantine)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There are 0 cases of neonatal tetanus in the United States due to efforts in promoting the tetanus vaccine in pregnant women. (Elimination | Eradication | Extinction)</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 bat enters a church through an open window and bites a girl, giving her rabies. The bat is a ______.  (Fomite | Vector | Vehicle)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 Vaccine Adverse Effect Reporting System (VAERS) is a national surveillance program where anyone can fill out a form to report a health issue post-vaccination. (Passive | Active | Sentinel)</a:t>
            </a:r>
            <a:endParaRPr sz="1200">
              <a:highlight>
                <a:srgbClr val="FFFFFF"/>
              </a:highlight>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5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 Vocab</a:t>
            </a:r>
            <a:endParaRPr sz="3300">
              <a:solidFill>
                <a:schemeClr val="lt1"/>
              </a:solidFill>
              <a:latin typeface="Livvic"/>
              <a:ea typeface="Livvic"/>
              <a:cs typeface="Livvic"/>
              <a:sym typeface="Livvic"/>
            </a:endParaRPr>
          </a:p>
        </p:txBody>
      </p:sp>
      <p:sp>
        <p:nvSpPr>
          <p:cNvPr id="422" name="Google Shape;422;p56"/>
          <p:cNvSpPr txBox="1"/>
          <p:nvPr/>
        </p:nvSpPr>
        <p:spPr>
          <a:xfrm>
            <a:off x="419250" y="1295700"/>
            <a:ext cx="8298900" cy="3777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latin typeface="Georgia"/>
              <a:ea typeface="Georgia"/>
              <a:cs typeface="Georgia"/>
              <a:sym typeface="Georgia"/>
            </a:endParaRPr>
          </a:p>
          <a:p>
            <a:pPr indent="-304800" lvl="0" marL="457200" rtl="0" algn="l">
              <a:lnSpc>
                <a:spcPct val="115000"/>
              </a:lnSpc>
              <a:spcBef>
                <a:spcPts val="1200"/>
              </a:spcBef>
              <a:spcAft>
                <a:spcPts val="0"/>
              </a:spcAft>
              <a:buSzPts val="1200"/>
              <a:buFont typeface="Georgia"/>
              <a:buAutoNum type="arabicPeriod" startAt="15"/>
            </a:pPr>
            <a:r>
              <a:rPr lang="en" sz="1200">
                <a:highlight>
                  <a:srgbClr val="FFFFFF"/>
                </a:highlight>
                <a:latin typeface="Georgia"/>
                <a:ea typeface="Georgia"/>
                <a:cs typeface="Georgia"/>
                <a:sym typeface="Georgia"/>
              </a:rPr>
              <a:t>Doll and Hill conducted a prospective cohort study that demonstrated a link between smoking and lung cancer. (Descriptive epidemiology | </a:t>
            </a:r>
            <a:r>
              <a:rPr lang="en" sz="1200">
                <a:highlight>
                  <a:srgbClr val="00FF00"/>
                </a:highlight>
                <a:latin typeface="Georgia"/>
                <a:ea typeface="Georgia"/>
                <a:cs typeface="Georgia"/>
                <a:sym typeface="Georgia"/>
              </a:rPr>
              <a:t>Analytic epidemiology</a:t>
            </a:r>
            <a:r>
              <a:rPr lang="en" sz="1200">
                <a:highlight>
                  <a:srgbClr val="FFFFFF"/>
                </a:highlight>
                <a:latin typeface="Georgia"/>
                <a:ea typeface="Georgia"/>
                <a:cs typeface="Georgia"/>
                <a:sym typeface="Georgia"/>
              </a:rPr>
              <a:t> | Public health surveillance)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After feeling nauseous and abnormally fatigued for two days, Alexander goes to visit his primary care physician. Alexander is exhibiting _______.  (Signs | </a:t>
            </a:r>
            <a:r>
              <a:rPr lang="en" sz="1200">
                <a:highlight>
                  <a:srgbClr val="00FF00"/>
                </a:highlight>
                <a:latin typeface="Georgia"/>
                <a:ea typeface="Georgia"/>
                <a:cs typeface="Georgia"/>
                <a:sym typeface="Georgia"/>
              </a:rPr>
              <a:t>Symptoms</a:t>
            </a:r>
            <a:r>
              <a:rPr lang="en" sz="1200">
                <a:highlight>
                  <a:srgbClr val="FFFFFF"/>
                </a:highlight>
                <a:latin typeface="Georgia"/>
                <a:ea typeface="Georgia"/>
                <a:cs typeface="Georgia"/>
                <a:sym typeface="Georgia"/>
              </a:rPr>
              <a:t> | Sequelae)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55% of symptomatic people infected with Dragon Pox will die. 20% of symptomatic people infected with Dragon Flu will die. Dragon Pox has higher ________ than Dragon Flu. (Infectivity | Pathogenicity | </a:t>
            </a:r>
            <a:r>
              <a:rPr lang="en" sz="1200">
                <a:highlight>
                  <a:srgbClr val="00FF00"/>
                </a:highlight>
                <a:latin typeface="Georgia"/>
                <a:ea typeface="Georgia"/>
                <a:cs typeface="Georgia"/>
                <a:sym typeface="Georgia"/>
              </a:rPr>
              <a:t>Vir</a:t>
            </a:r>
            <a:r>
              <a:rPr lang="en" sz="1200">
                <a:highlight>
                  <a:srgbClr val="00FF00"/>
                </a:highlight>
                <a:latin typeface="Georgia"/>
                <a:ea typeface="Georgia"/>
                <a:cs typeface="Georgia"/>
                <a:sym typeface="Georgia"/>
              </a:rPr>
              <a:t>ule</a:t>
            </a:r>
            <a:r>
              <a:rPr lang="en" sz="1200">
                <a:highlight>
                  <a:srgbClr val="00FF00"/>
                </a:highlight>
                <a:latin typeface="Georgia"/>
                <a:ea typeface="Georgia"/>
                <a:cs typeface="Georgia"/>
                <a:sym typeface="Georgia"/>
              </a:rPr>
              <a:t>nce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Amir went to a party yesterday and then learned that someone else at the party tested positive for COVID-19. Amir does not have any symptoms but he goes to get tested and then stays in his room away from his family while he waits for his results. (Control | </a:t>
            </a:r>
            <a:r>
              <a:rPr lang="en" sz="1200">
                <a:highlight>
                  <a:srgbClr val="FFFFFF"/>
                </a:highlight>
                <a:latin typeface="Georgia"/>
                <a:ea typeface="Georgia"/>
                <a:cs typeface="Georgia"/>
                <a:sym typeface="Georgia"/>
              </a:rPr>
              <a:t>Isolation</a:t>
            </a:r>
            <a:r>
              <a:rPr lang="en" sz="1200">
                <a:highlight>
                  <a:srgbClr val="FFFFFF"/>
                </a:highlight>
                <a:latin typeface="Georgia"/>
                <a:ea typeface="Georgia"/>
                <a:cs typeface="Georgia"/>
                <a:sym typeface="Georgia"/>
              </a:rPr>
              <a:t> | </a:t>
            </a:r>
            <a:r>
              <a:rPr lang="en" sz="1200">
                <a:highlight>
                  <a:srgbClr val="00FF00"/>
                </a:highlight>
                <a:latin typeface="Georgia"/>
                <a:ea typeface="Georgia"/>
                <a:cs typeface="Georgia"/>
                <a:sym typeface="Georgia"/>
              </a:rPr>
              <a:t>Quarantine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There are 0 cases of neonatal tetanus in the United States due to efforts in promoting the tetanus vaccine in pregnant women. (Elimination | Eradication | Extinction)</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 bat enters a church through an open window and bites a girl, giving her rabies. The bat is a ______.  (Fomite | Vector | Vehicle)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 Vaccine Adverse Effect Reporting System (VAERS) is a national surveillance program where anyone can fill out a form to report a health issue post-vaccination. (Passive | Active | Sentinel)</a:t>
            </a:r>
            <a:endParaRPr sz="1200">
              <a:highlight>
                <a:srgbClr val="FFFFFF"/>
              </a:highlight>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 name="Shape 426"/>
        <p:cNvGrpSpPr/>
        <p:nvPr/>
      </p:nvGrpSpPr>
      <p:grpSpPr>
        <a:xfrm>
          <a:off x="0" y="0"/>
          <a:ext cx="0" cy="0"/>
          <a:chOff x="0" y="0"/>
          <a:chExt cx="0" cy="0"/>
        </a:xfrm>
      </p:grpSpPr>
      <p:sp>
        <p:nvSpPr>
          <p:cNvPr id="427" name="Google Shape;427;p5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 Vocab</a:t>
            </a:r>
            <a:endParaRPr sz="3300">
              <a:solidFill>
                <a:schemeClr val="lt1"/>
              </a:solidFill>
              <a:latin typeface="Livvic"/>
              <a:ea typeface="Livvic"/>
              <a:cs typeface="Livvic"/>
              <a:sym typeface="Livvic"/>
            </a:endParaRPr>
          </a:p>
        </p:txBody>
      </p:sp>
      <p:sp>
        <p:nvSpPr>
          <p:cNvPr id="429" name="Google Shape;429;p57"/>
          <p:cNvSpPr txBox="1"/>
          <p:nvPr/>
        </p:nvSpPr>
        <p:spPr>
          <a:xfrm>
            <a:off x="419250" y="1295700"/>
            <a:ext cx="8298900" cy="3777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latin typeface="Georgia"/>
              <a:ea typeface="Georgia"/>
              <a:cs typeface="Georgia"/>
              <a:sym typeface="Georgia"/>
            </a:endParaRPr>
          </a:p>
          <a:p>
            <a:pPr indent="-304800" lvl="0" marL="457200" rtl="0" algn="l">
              <a:lnSpc>
                <a:spcPct val="115000"/>
              </a:lnSpc>
              <a:spcBef>
                <a:spcPts val="1200"/>
              </a:spcBef>
              <a:spcAft>
                <a:spcPts val="0"/>
              </a:spcAft>
              <a:buSzPts val="1200"/>
              <a:buFont typeface="Georgia"/>
              <a:buAutoNum type="arabicPeriod" startAt="15"/>
            </a:pPr>
            <a:r>
              <a:rPr lang="en" sz="1200">
                <a:highlight>
                  <a:srgbClr val="FFFFFF"/>
                </a:highlight>
                <a:latin typeface="Georgia"/>
                <a:ea typeface="Georgia"/>
                <a:cs typeface="Georgia"/>
                <a:sym typeface="Georgia"/>
              </a:rPr>
              <a:t>Doll and Hill conducted a prospective cohort study that demonstrated a link between smoking and lung cancer. (Descriptive epidemiology | </a:t>
            </a:r>
            <a:r>
              <a:rPr lang="en" sz="1200">
                <a:highlight>
                  <a:srgbClr val="00FF00"/>
                </a:highlight>
                <a:latin typeface="Georgia"/>
                <a:ea typeface="Georgia"/>
                <a:cs typeface="Georgia"/>
                <a:sym typeface="Georgia"/>
              </a:rPr>
              <a:t>Analytic epidemiology</a:t>
            </a:r>
            <a:r>
              <a:rPr lang="en" sz="1200">
                <a:highlight>
                  <a:srgbClr val="FFFFFF"/>
                </a:highlight>
                <a:latin typeface="Georgia"/>
                <a:ea typeface="Georgia"/>
                <a:cs typeface="Georgia"/>
                <a:sym typeface="Georgia"/>
              </a:rPr>
              <a:t> | Public health surveillance)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After feeling nauseous and abnormally fatigued for two days, Alexander goes to visit his primary care physician. Alexander is exhibiting _______.  (Signs | </a:t>
            </a:r>
            <a:r>
              <a:rPr lang="en" sz="1200">
                <a:highlight>
                  <a:srgbClr val="00FF00"/>
                </a:highlight>
                <a:latin typeface="Georgia"/>
                <a:ea typeface="Georgia"/>
                <a:cs typeface="Georgia"/>
                <a:sym typeface="Georgia"/>
              </a:rPr>
              <a:t>Symptoms</a:t>
            </a:r>
            <a:r>
              <a:rPr lang="en" sz="1200">
                <a:highlight>
                  <a:srgbClr val="FFFFFF"/>
                </a:highlight>
                <a:latin typeface="Georgia"/>
                <a:ea typeface="Georgia"/>
                <a:cs typeface="Georgia"/>
                <a:sym typeface="Georgia"/>
              </a:rPr>
              <a:t> | Sequelae)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55% of symptomatic people infected with Dragon Pox will die. 20% of symptomatic people infected with Dragon Flu will die. Dragon Pox has higher ________ than Dragon Flu. (Infectivity | Pathogenicity | </a:t>
            </a:r>
            <a:r>
              <a:rPr lang="en" sz="1200">
                <a:highlight>
                  <a:srgbClr val="00FF00"/>
                </a:highlight>
                <a:latin typeface="Georgia"/>
                <a:ea typeface="Georgia"/>
                <a:cs typeface="Georgia"/>
                <a:sym typeface="Georgia"/>
              </a:rPr>
              <a:t>Virulence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Amir went to a party yesterday and then learned that someone else at the party tested positive for COVID-19. Amir does not have any symptoms but he goes to get tested and then stays in his room away from his family while he waits for his results. (Control | Isolation | </a:t>
            </a:r>
            <a:r>
              <a:rPr lang="en" sz="1200">
                <a:highlight>
                  <a:srgbClr val="00FF00"/>
                </a:highlight>
                <a:latin typeface="Georgia"/>
                <a:ea typeface="Georgia"/>
                <a:cs typeface="Georgia"/>
                <a:sym typeface="Georgia"/>
              </a:rPr>
              <a:t>Quarantine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There are 0 cases of neonatal tetanus in the United States due to efforts in promoting the tetanus vaccine in pregnant women. (</a:t>
            </a:r>
            <a:r>
              <a:rPr lang="en" sz="1200">
                <a:highlight>
                  <a:srgbClr val="00FF00"/>
                </a:highlight>
                <a:latin typeface="Georgia"/>
                <a:ea typeface="Georgia"/>
                <a:cs typeface="Georgia"/>
                <a:sym typeface="Georgia"/>
              </a:rPr>
              <a:t>Elimination</a:t>
            </a:r>
            <a:r>
              <a:rPr lang="en" sz="1200">
                <a:highlight>
                  <a:srgbClr val="FFFFFF"/>
                </a:highlight>
                <a:latin typeface="Georgia"/>
                <a:ea typeface="Georgia"/>
                <a:cs typeface="Georgia"/>
                <a:sym typeface="Georgia"/>
              </a:rPr>
              <a:t> | Eradication | Extinction)</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 bat enters a church through an open window and bites a girl, giving her rabies. The bat is a ______.  (Fomite | Vector | Vehicle)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 Vaccine Adverse Effect Reporting System (VAERS) is a national surveillance program where anyone can fill out a form to report a health issue post-vaccination. (Passive | Active | Sentinel)</a:t>
            </a:r>
            <a:endParaRPr sz="1200">
              <a:highlight>
                <a:srgbClr val="FFFFFF"/>
              </a:highlight>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sp>
        <p:nvSpPr>
          <p:cNvPr id="434" name="Google Shape;434;p5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 Vocab</a:t>
            </a:r>
            <a:endParaRPr sz="3300">
              <a:solidFill>
                <a:schemeClr val="lt1"/>
              </a:solidFill>
              <a:latin typeface="Livvic"/>
              <a:ea typeface="Livvic"/>
              <a:cs typeface="Livvic"/>
              <a:sym typeface="Livvic"/>
            </a:endParaRPr>
          </a:p>
        </p:txBody>
      </p:sp>
      <p:sp>
        <p:nvSpPr>
          <p:cNvPr id="436" name="Google Shape;436;p58"/>
          <p:cNvSpPr txBox="1"/>
          <p:nvPr/>
        </p:nvSpPr>
        <p:spPr>
          <a:xfrm>
            <a:off x="419250" y="1295700"/>
            <a:ext cx="8298900" cy="3777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latin typeface="Georgia"/>
              <a:ea typeface="Georgia"/>
              <a:cs typeface="Georgia"/>
              <a:sym typeface="Georgia"/>
            </a:endParaRPr>
          </a:p>
          <a:p>
            <a:pPr indent="-304800" lvl="0" marL="457200" rtl="0" algn="l">
              <a:lnSpc>
                <a:spcPct val="115000"/>
              </a:lnSpc>
              <a:spcBef>
                <a:spcPts val="1200"/>
              </a:spcBef>
              <a:spcAft>
                <a:spcPts val="0"/>
              </a:spcAft>
              <a:buSzPts val="1200"/>
              <a:buFont typeface="Georgia"/>
              <a:buAutoNum type="arabicPeriod" startAt="15"/>
            </a:pPr>
            <a:r>
              <a:rPr lang="en" sz="1200">
                <a:highlight>
                  <a:srgbClr val="FFFFFF"/>
                </a:highlight>
                <a:latin typeface="Georgia"/>
                <a:ea typeface="Georgia"/>
                <a:cs typeface="Georgia"/>
                <a:sym typeface="Georgia"/>
              </a:rPr>
              <a:t>Doll and Hill conducted a prospective cohort study that demonstrated a link between smoking and lung cancer. (Descriptive epidemiology | </a:t>
            </a:r>
            <a:r>
              <a:rPr lang="en" sz="1200">
                <a:highlight>
                  <a:srgbClr val="00FF00"/>
                </a:highlight>
                <a:latin typeface="Georgia"/>
                <a:ea typeface="Georgia"/>
                <a:cs typeface="Georgia"/>
                <a:sym typeface="Georgia"/>
              </a:rPr>
              <a:t>Analytic epidemiology</a:t>
            </a:r>
            <a:r>
              <a:rPr lang="en" sz="1200">
                <a:highlight>
                  <a:srgbClr val="FFFFFF"/>
                </a:highlight>
                <a:latin typeface="Georgia"/>
                <a:ea typeface="Georgia"/>
                <a:cs typeface="Georgia"/>
                <a:sym typeface="Georgia"/>
              </a:rPr>
              <a:t> | Public health surveillance)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After feeling nauseous and abnormally fatigued for two days, Alexander goes to visit his primary care physician. Alexander is exhibiting _______.  (Signs | </a:t>
            </a:r>
            <a:r>
              <a:rPr lang="en" sz="1200">
                <a:highlight>
                  <a:srgbClr val="00FF00"/>
                </a:highlight>
                <a:latin typeface="Georgia"/>
                <a:ea typeface="Georgia"/>
                <a:cs typeface="Georgia"/>
                <a:sym typeface="Georgia"/>
              </a:rPr>
              <a:t>Symptoms</a:t>
            </a:r>
            <a:r>
              <a:rPr lang="en" sz="1200">
                <a:highlight>
                  <a:srgbClr val="FFFFFF"/>
                </a:highlight>
                <a:latin typeface="Georgia"/>
                <a:ea typeface="Georgia"/>
                <a:cs typeface="Georgia"/>
                <a:sym typeface="Georgia"/>
              </a:rPr>
              <a:t> | Sequelae)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55% of symptomatic people infected with Dragon Pox will die. 20% of symptomatic people infected with Dragon Flu will die. Dragon Pox has higher ________ than Dragon Flu. (Infectivity | Pathogenicity | </a:t>
            </a:r>
            <a:r>
              <a:rPr lang="en" sz="1200">
                <a:highlight>
                  <a:srgbClr val="00FF00"/>
                </a:highlight>
                <a:latin typeface="Georgia"/>
                <a:ea typeface="Georgia"/>
                <a:cs typeface="Georgia"/>
                <a:sym typeface="Georgia"/>
              </a:rPr>
              <a:t>Virulence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Amir went to a party yesterday and then learned that someone else at the party tested positive for COVID-19. Amir does not have any symptoms but he goes to get tested and then stays in his room away from his family while he waits for his results. (Control | Isolation | </a:t>
            </a:r>
            <a:r>
              <a:rPr lang="en" sz="1200">
                <a:highlight>
                  <a:srgbClr val="00FF00"/>
                </a:highlight>
                <a:latin typeface="Georgia"/>
                <a:ea typeface="Georgia"/>
                <a:cs typeface="Georgia"/>
                <a:sym typeface="Georgia"/>
              </a:rPr>
              <a:t>Quarantine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There are 0 cases of neonatal tetanus in the United States due to efforts in promoting the tetanus vaccine in pregnant women. (</a:t>
            </a:r>
            <a:r>
              <a:rPr lang="en" sz="1200">
                <a:highlight>
                  <a:srgbClr val="00FF00"/>
                </a:highlight>
                <a:latin typeface="Georgia"/>
                <a:ea typeface="Georgia"/>
                <a:cs typeface="Georgia"/>
                <a:sym typeface="Georgia"/>
              </a:rPr>
              <a:t>Elimination</a:t>
            </a:r>
            <a:r>
              <a:rPr lang="en" sz="1200">
                <a:highlight>
                  <a:srgbClr val="FFFFFF"/>
                </a:highlight>
                <a:latin typeface="Georgia"/>
                <a:ea typeface="Georgia"/>
                <a:cs typeface="Georgia"/>
                <a:sym typeface="Georgia"/>
              </a:rPr>
              <a:t> | Eradication | Extinction)</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 bat enters a church through an open window and bites a girl, giving her rabies. The bat is a ______.  (Fomite | </a:t>
            </a:r>
            <a:r>
              <a:rPr lang="en" sz="1200">
                <a:highlight>
                  <a:srgbClr val="00FF00"/>
                </a:highlight>
                <a:latin typeface="Georgia"/>
                <a:ea typeface="Georgia"/>
                <a:cs typeface="Georgia"/>
                <a:sym typeface="Georgia"/>
              </a:rPr>
              <a:t>Vector</a:t>
            </a:r>
            <a:r>
              <a:rPr lang="en" sz="1200">
                <a:highlight>
                  <a:srgbClr val="FFFFFF"/>
                </a:highlight>
                <a:latin typeface="Georgia"/>
                <a:ea typeface="Georgia"/>
                <a:cs typeface="Georgia"/>
                <a:sym typeface="Georgia"/>
              </a:rPr>
              <a:t> | Vehicle)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 Vaccine Adverse Effect Reporting System (VAERS) is a national surveillance program where anyone can fill out a form to report a health issue post-vaccination. (Passive | Active | Sentinel)</a:t>
            </a:r>
            <a:endParaRPr sz="1200">
              <a:highlight>
                <a:srgbClr val="FFFFFF"/>
              </a:highlight>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0" name="Shape 440"/>
        <p:cNvGrpSpPr/>
        <p:nvPr/>
      </p:nvGrpSpPr>
      <p:grpSpPr>
        <a:xfrm>
          <a:off x="0" y="0"/>
          <a:ext cx="0" cy="0"/>
          <a:chOff x="0" y="0"/>
          <a:chExt cx="0" cy="0"/>
        </a:xfrm>
      </p:grpSpPr>
      <p:sp>
        <p:nvSpPr>
          <p:cNvPr id="441" name="Google Shape;441;p5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 Vocab</a:t>
            </a:r>
            <a:endParaRPr sz="3300">
              <a:solidFill>
                <a:schemeClr val="lt1"/>
              </a:solidFill>
              <a:latin typeface="Livvic"/>
              <a:ea typeface="Livvic"/>
              <a:cs typeface="Livvic"/>
              <a:sym typeface="Livvic"/>
            </a:endParaRPr>
          </a:p>
        </p:txBody>
      </p:sp>
      <p:sp>
        <p:nvSpPr>
          <p:cNvPr id="443" name="Google Shape;443;p59"/>
          <p:cNvSpPr txBox="1"/>
          <p:nvPr/>
        </p:nvSpPr>
        <p:spPr>
          <a:xfrm>
            <a:off x="419250" y="1295700"/>
            <a:ext cx="8298900" cy="3777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latin typeface="Georgia"/>
              <a:ea typeface="Georgia"/>
              <a:cs typeface="Georgia"/>
              <a:sym typeface="Georgia"/>
            </a:endParaRPr>
          </a:p>
          <a:p>
            <a:pPr indent="-304800" lvl="0" marL="457200" rtl="0" algn="l">
              <a:lnSpc>
                <a:spcPct val="115000"/>
              </a:lnSpc>
              <a:spcBef>
                <a:spcPts val="1200"/>
              </a:spcBef>
              <a:spcAft>
                <a:spcPts val="0"/>
              </a:spcAft>
              <a:buSzPts val="1200"/>
              <a:buFont typeface="Georgia"/>
              <a:buAutoNum type="arabicPeriod" startAt="15"/>
            </a:pPr>
            <a:r>
              <a:rPr lang="en" sz="1200">
                <a:highlight>
                  <a:srgbClr val="FFFFFF"/>
                </a:highlight>
                <a:latin typeface="Georgia"/>
                <a:ea typeface="Georgia"/>
                <a:cs typeface="Georgia"/>
                <a:sym typeface="Georgia"/>
              </a:rPr>
              <a:t>Doll and Hill conducted a prospective cohort study that demonstrated a link between smoking and lung cancer. (Descriptive epidemiology | </a:t>
            </a:r>
            <a:r>
              <a:rPr lang="en" sz="1200">
                <a:highlight>
                  <a:srgbClr val="00FF00"/>
                </a:highlight>
                <a:latin typeface="Georgia"/>
                <a:ea typeface="Georgia"/>
                <a:cs typeface="Georgia"/>
                <a:sym typeface="Georgia"/>
              </a:rPr>
              <a:t>Analytic epidemiology</a:t>
            </a:r>
            <a:r>
              <a:rPr lang="en" sz="1200">
                <a:highlight>
                  <a:srgbClr val="FFFFFF"/>
                </a:highlight>
                <a:latin typeface="Georgia"/>
                <a:ea typeface="Georgia"/>
                <a:cs typeface="Georgia"/>
                <a:sym typeface="Georgia"/>
              </a:rPr>
              <a:t> | Public health surveillance)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After feeling nauseous and abnormally fatigued for two days, Alexander goes to visit his primary care physician. Alexander is exhibiting _______.  (Signs | </a:t>
            </a:r>
            <a:r>
              <a:rPr lang="en" sz="1200">
                <a:highlight>
                  <a:srgbClr val="00FF00"/>
                </a:highlight>
                <a:latin typeface="Georgia"/>
                <a:ea typeface="Georgia"/>
                <a:cs typeface="Georgia"/>
                <a:sym typeface="Georgia"/>
              </a:rPr>
              <a:t>Symptoms</a:t>
            </a:r>
            <a:r>
              <a:rPr lang="en" sz="1200">
                <a:highlight>
                  <a:srgbClr val="FFFFFF"/>
                </a:highlight>
                <a:latin typeface="Georgia"/>
                <a:ea typeface="Georgia"/>
                <a:cs typeface="Georgia"/>
                <a:sym typeface="Georgia"/>
              </a:rPr>
              <a:t> | Sequelae)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55% of symptomatic people infected with Dragon Pox will die. 20% of symptomatic people infected with Dragon Flu will die. Dragon Pox has higher ________ than Dragon Flu. (Infectivity | Pathogenicity | </a:t>
            </a:r>
            <a:r>
              <a:rPr lang="en" sz="1200">
                <a:highlight>
                  <a:srgbClr val="00FF00"/>
                </a:highlight>
                <a:latin typeface="Georgia"/>
                <a:ea typeface="Georgia"/>
                <a:cs typeface="Georgia"/>
                <a:sym typeface="Georgia"/>
              </a:rPr>
              <a:t>Virulence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Amir went to a party yesterday and then learned that someone else at the party tested positive for COVID-19. Amir does not have any symptoms but he goes to get tested and then stays in his room away from his family while he waits for his results. (Control | Isolation | </a:t>
            </a:r>
            <a:r>
              <a:rPr lang="en" sz="1200">
                <a:highlight>
                  <a:srgbClr val="00FF00"/>
                </a:highlight>
                <a:latin typeface="Georgia"/>
                <a:ea typeface="Georgia"/>
                <a:cs typeface="Georgia"/>
                <a:sym typeface="Georgia"/>
              </a:rPr>
              <a:t>Quarantine</a:t>
            </a:r>
            <a:r>
              <a:rPr lang="en" sz="1200">
                <a:highlight>
                  <a:srgbClr val="FFFFFF"/>
                </a:highlight>
                <a:latin typeface="Georgia"/>
                <a:ea typeface="Georgia"/>
                <a:cs typeface="Georgia"/>
                <a:sym typeface="Georgia"/>
              </a:rPr>
              <a:t>)</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There are 0 cases of neonatal tetanus in the United States due to efforts in promoting the tetanus vaccine in pregnant women. (</a:t>
            </a:r>
            <a:r>
              <a:rPr lang="en" sz="1200">
                <a:highlight>
                  <a:srgbClr val="00FF00"/>
                </a:highlight>
                <a:latin typeface="Georgia"/>
                <a:ea typeface="Georgia"/>
                <a:cs typeface="Georgia"/>
                <a:sym typeface="Georgia"/>
              </a:rPr>
              <a:t>Elimination</a:t>
            </a:r>
            <a:r>
              <a:rPr lang="en" sz="1200">
                <a:highlight>
                  <a:srgbClr val="FFFFFF"/>
                </a:highlight>
                <a:latin typeface="Georgia"/>
                <a:ea typeface="Georgia"/>
                <a:cs typeface="Georgia"/>
                <a:sym typeface="Georgia"/>
              </a:rPr>
              <a:t> | Eradication | Extinction)</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A bat enters a church through an open window and bites a girl, giving her rabies. The bat is a ______.  (Fomite | </a:t>
            </a:r>
            <a:r>
              <a:rPr lang="en" sz="1200">
                <a:highlight>
                  <a:srgbClr val="00FF00"/>
                </a:highlight>
                <a:latin typeface="Georgia"/>
                <a:ea typeface="Georgia"/>
                <a:cs typeface="Georgia"/>
                <a:sym typeface="Georgia"/>
              </a:rPr>
              <a:t>Vector</a:t>
            </a:r>
            <a:r>
              <a:rPr lang="en" sz="1200">
                <a:highlight>
                  <a:srgbClr val="FFFFFF"/>
                </a:highlight>
                <a:latin typeface="Georgia"/>
                <a:ea typeface="Georgia"/>
                <a:cs typeface="Georgia"/>
                <a:sym typeface="Georgia"/>
              </a:rPr>
              <a:t> | Vehicle)</a:t>
            </a:r>
            <a:endParaRPr sz="1200">
              <a:highlight>
                <a:srgbClr val="FFFFFF"/>
              </a:highlight>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AutoNum type="arabicPeriod" startAt="15"/>
            </a:pPr>
            <a:r>
              <a:rPr lang="en" sz="1200">
                <a:highlight>
                  <a:srgbClr val="FFFFFF"/>
                </a:highlight>
                <a:latin typeface="Georgia"/>
                <a:ea typeface="Georgia"/>
                <a:cs typeface="Georgia"/>
                <a:sym typeface="Georgia"/>
              </a:rPr>
              <a:t>The Vaccine Adverse Effect Reporting System (VAERS) is a national surveillance program where anyone can fill out a form to report a health issue post-vaccination. (</a:t>
            </a:r>
            <a:r>
              <a:rPr lang="en" sz="1200">
                <a:highlight>
                  <a:srgbClr val="00FF00"/>
                </a:highlight>
                <a:latin typeface="Georgia"/>
                <a:ea typeface="Georgia"/>
                <a:cs typeface="Georgia"/>
                <a:sym typeface="Georgia"/>
              </a:rPr>
              <a:t>Passive</a:t>
            </a:r>
            <a:r>
              <a:rPr lang="en" sz="1200">
                <a:highlight>
                  <a:srgbClr val="FFFFFF"/>
                </a:highlight>
                <a:latin typeface="Georgia"/>
                <a:ea typeface="Georgia"/>
                <a:cs typeface="Georgia"/>
                <a:sym typeface="Georgia"/>
              </a:rPr>
              <a:t> | Active | Sentinel)</a:t>
            </a:r>
            <a:endParaRPr sz="1200">
              <a:highlight>
                <a:srgbClr val="FFFFFF"/>
              </a:highlight>
              <a:latin typeface="Georgia"/>
              <a:ea typeface="Georgia"/>
              <a:cs typeface="Georgia"/>
              <a:sym typeface="Georgia"/>
            </a:endParaRPr>
          </a:p>
          <a:p>
            <a:pPr indent="0" lvl="0" marL="0" rtl="0" algn="l">
              <a:spcBef>
                <a:spcPts val="120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sp>
        <p:nvSpPr>
          <p:cNvPr id="448" name="Google Shape;448;p6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sp>
        <p:nvSpPr>
          <p:cNvPr id="450" name="Google Shape;450;p60"/>
          <p:cNvSpPr txBox="1"/>
          <p:nvPr/>
        </p:nvSpPr>
        <p:spPr>
          <a:xfrm>
            <a:off x="419250" y="1485700"/>
            <a:ext cx="4395600" cy="29976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MITSO 2024</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700">
                <a:solidFill>
                  <a:schemeClr val="dk1"/>
                </a:solidFill>
                <a:latin typeface="Catamaran Light"/>
                <a:ea typeface="Catamaran Light"/>
                <a:cs typeface="Catamaran Light"/>
                <a:sym typeface="Catamaran Light"/>
              </a:rPr>
              <a:t>The following is a directed acyclic graph (DAG) for the risk factors of colon cancer.</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chemeClr val="dk1"/>
                </a:solidFill>
                <a:latin typeface="Catamaran Light"/>
                <a:ea typeface="Catamaran Light"/>
                <a:cs typeface="Catamaran Light"/>
                <a:sym typeface="Catamaran Light"/>
              </a:rPr>
              <a:t>Let’s say you only wanted to look at high sugar consumption. Why would it be</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chemeClr val="dk1"/>
                </a:solidFill>
                <a:latin typeface="Catamaran Light"/>
                <a:ea typeface="Catamaran Light"/>
                <a:cs typeface="Catamaran Light"/>
                <a:sym typeface="Catamaran Light"/>
              </a:rPr>
              <a:t>especially important to control for high processed food consumption?</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t/>
            </a:r>
            <a:endParaRPr sz="1700">
              <a:solidFill>
                <a:schemeClr val="dk1"/>
              </a:solidFill>
              <a:latin typeface="Catamaran Light"/>
              <a:ea typeface="Catamaran Light"/>
              <a:cs typeface="Catamaran Light"/>
              <a:sym typeface="Catamaran Light"/>
            </a:endParaRPr>
          </a:p>
        </p:txBody>
      </p:sp>
      <p:pic>
        <p:nvPicPr>
          <p:cNvPr id="451" name="Google Shape;451;p60"/>
          <p:cNvPicPr preferRelativeResize="0"/>
          <p:nvPr/>
        </p:nvPicPr>
        <p:blipFill>
          <a:blip r:embed="rId3">
            <a:alphaModFix/>
          </a:blip>
          <a:stretch>
            <a:fillRect/>
          </a:stretch>
        </p:blipFill>
        <p:spPr>
          <a:xfrm>
            <a:off x="5256549" y="1866475"/>
            <a:ext cx="3404324" cy="2122176"/>
          </a:xfrm>
          <a:prstGeom prst="rect">
            <a:avLst/>
          </a:prstGeom>
          <a:noFill/>
          <a:ln>
            <a:noFill/>
          </a:ln>
        </p:spPr>
      </p:pic>
      <p:cxnSp>
        <p:nvCxnSpPr>
          <p:cNvPr id="452" name="Google Shape;452;p60"/>
          <p:cNvCxnSpPr/>
          <p:nvPr/>
        </p:nvCxnSpPr>
        <p:spPr>
          <a:xfrm flipH="1">
            <a:off x="8307698" y="2912038"/>
            <a:ext cx="58200" cy="677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pic>
        <p:nvPicPr>
          <p:cNvPr id="155" name="Google Shape;155;p25"/>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56" name="Google Shape;156;p25"/>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158" name="Google Shape;158;p25"/>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59" name="Google Shape;159;p25"/>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6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sp>
        <p:nvSpPr>
          <p:cNvPr id="459" name="Google Shape;459;p61"/>
          <p:cNvSpPr txBox="1"/>
          <p:nvPr/>
        </p:nvSpPr>
        <p:spPr>
          <a:xfrm>
            <a:off x="419250" y="1485700"/>
            <a:ext cx="4395600" cy="29976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MITSO 2024</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700">
                <a:solidFill>
                  <a:schemeClr val="dk1"/>
                </a:solidFill>
                <a:latin typeface="Catamaran Light"/>
                <a:ea typeface="Catamaran Light"/>
                <a:cs typeface="Catamaran Light"/>
                <a:sym typeface="Catamaran Light"/>
              </a:rPr>
              <a:t>The following is a directed acyclic graph (DAG) for the risk factors of colon cancer.</a:t>
            </a:r>
            <a:endParaRPr sz="17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chemeClr val="dk1"/>
                </a:solidFill>
                <a:latin typeface="Catamaran Light"/>
                <a:ea typeface="Catamaran Light"/>
                <a:cs typeface="Catamaran Light"/>
                <a:sym typeface="Catamaran Light"/>
              </a:rPr>
              <a:t>Let’s say you only wanted to look at high sugar consumption. Why would it be</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chemeClr val="dk1"/>
                </a:solidFill>
                <a:latin typeface="Catamaran Light"/>
                <a:ea typeface="Catamaran Light"/>
                <a:cs typeface="Catamaran Light"/>
                <a:sym typeface="Catamaran Light"/>
              </a:rPr>
              <a:t>especially important to control for high processed food consumption?</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rgbClr val="FF0000"/>
                </a:solidFill>
                <a:latin typeface="Catamaran Light"/>
                <a:ea typeface="Catamaran Light"/>
                <a:cs typeface="Catamaran Light"/>
                <a:sym typeface="Catamaran Light"/>
              </a:rPr>
              <a:t>Processed foods have high sugar in them</a:t>
            </a:r>
            <a:endParaRPr sz="1700">
              <a:solidFill>
                <a:srgbClr val="FF0000"/>
              </a:solidFill>
              <a:latin typeface="Catamaran Light"/>
              <a:ea typeface="Catamaran Light"/>
              <a:cs typeface="Catamaran Light"/>
              <a:sym typeface="Catamaran Light"/>
            </a:endParaRPr>
          </a:p>
        </p:txBody>
      </p:sp>
      <p:pic>
        <p:nvPicPr>
          <p:cNvPr id="460" name="Google Shape;460;p61"/>
          <p:cNvPicPr preferRelativeResize="0"/>
          <p:nvPr/>
        </p:nvPicPr>
        <p:blipFill>
          <a:blip r:embed="rId3">
            <a:alphaModFix/>
          </a:blip>
          <a:stretch>
            <a:fillRect/>
          </a:stretch>
        </p:blipFill>
        <p:spPr>
          <a:xfrm>
            <a:off x="5256549" y="1866475"/>
            <a:ext cx="3404324" cy="21221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sp>
        <p:nvSpPr>
          <p:cNvPr id="465" name="Google Shape;465;p6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sp>
        <p:nvSpPr>
          <p:cNvPr id="467" name="Google Shape;467;p62"/>
          <p:cNvSpPr txBox="1"/>
          <p:nvPr/>
        </p:nvSpPr>
        <p:spPr>
          <a:xfrm>
            <a:off x="419250" y="1485700"/>
            <a:ext cx="4395600" cy="25134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MITSO 2024</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chemeClr val="dk1"/>
                </a:solidFill>
                <a:latin typeface="Catamaran Light"/>
                <a:ea typeface="Catamaran Light"/>
                <a:cs typeface="Catamaran Light"/>
                <a:sym typeface="Catamaran Light"/>
              </a:rPr>
              <a:t>Redraw the DAG from 5 with the minimally sufficient adjustment set if we were only interested in high sugar consumption. Use boxes for controlled factors and circles for factors you are not controlling. You can ignore risk factors for colon cancer that</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chemeClr val="dk1"/>
                </a:solidFill>
                <a:latin typeface="Catamaran Light"/>
                <a:ea typeface="Catamaran Light"/>
                <a:cs typeface="Catamaran Light"/>
                <a:sym typeface="Catamaran Light"/>
              </a:rPr>
              <a:t>were not part of your original study.</a:t>
            </a:r>
            <a:endParaRPr sz="1700">
              <a:solidFill>
                <a:schemeClr val="dk1"/>
              </a:solidFill>
              <a:latin typeface="Catamaran Light"/>
              <a:ea typeface="Catamaran Light"/>
              <a:cs typeface="Catamaran Light"/>
              <a:sym typeface="Catamaran Light"/>
            </a:endParaRPr>
          </a:p>
        </p:txBody>
      </p:sp>
      <p:pic>
        <p:nvPicPr>
          <p:cNvPr id="468" name="Google Shape;468;p62"/>
          <p:cNvPicPr preferRelativeResize="0"/>
          <p:nvPr/>
        </p:nvPicPr>
        <p:blipFill>
          <a:blip r:embed="rId3">
            <a:alphaModFix/>
          </a:blip>
          <a:stretch>
            <a:fillRect/>
          </a:stretch>
        </p:blipFill>
        <p:spPr>
          <a:xfrm>
            <a:off x="5256549" y="1866475"/>
            <a:ext cx="3404324" cy="21221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2" name="Shape 472"/>
        <p:cNvGrpSpPr/>
        <p:nvPr/>
      </p:nvGrpSpPr>
      <p:grpSpPr>
        <a:xfrm>
          <a:off x="0" y="0"/>
          <a:ext cx="0" cy="0"/>
          <a:chOff x="0" y="0"/>
          <a:chExt cx="0" cy="0"/>
        </a:xfrm>
      </p:grpSpPr>
      <p:sp>
        <p:nvSpPr>
          <p:cNvPr id="473" name="Google Shape;473;p6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sp>
        <p:nvSpPr>
          <p:cNvPr id="475" name="Google Shape;475;p63"/>
          <p:cNvSpPr txBox="1"/>
          <p:nvPr/>
        </p:nvSpPr>
        <p:spPr>
          <a:xfrm>
            <a:off x="419250" y="1485700"/>
            <a:ext cx="4395600" cy="25134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MITSO 2024</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chemeClr val="dk1"/>
                </a:solidFill>
                <a:latin typeface="Catamaran Light"/>
                <a:ea typeface="Catamaran Light"/>
                <a:cs typeface="Catamaran Light"/>
                <a:sym typeface="Catamaran Light"/>
              </a:rPr>
              <a:t>Redraw the DAG from 5 with the minimally sufficient adjustment set if we were only interested in high sugar consumption. Use boxes for controlled factors and circles for factors you are not controlling. You can ignore risk factors for colon cancer that</a:t>
            </a:r>
            <a:endParaRPr sz="1700">
              <a:solidFill>
                <a:schemeClr val="dk1"/>
              </a:solidFill>
              <a:latin typeface="Catamaran Light"/>
              <a:ea typeface="Catamaran Light"/>
              <a:cs typeface="Catamaran Light"/>
              <a:sym typeface="Catamaran Light"/>
            </a:endParaRPr>
          </a:p>
          <a:p>
            <a:pPr indent="0" lvl="0" marL="0" rtl="0" algn="l">
              <a:lnSpc>
                <a:spcPct val="115000"/>
              </a:lnSpc>
              <a:spcBef>
                <a:spcPts val="0"/>
              </a:spcBef>
              <a:spcAft>
                <a:spcPts val="0"/>
              </a:spcAft>
              <a:buNone/>
            </a:pPr>
            <a:r>
              <a:rPr lang="en" sz="1700">
                <a:solidFill>
                  <a:schemeClr val="dk1"/>
                </a:solidFill>
                <a:latin typeface="Catamaran Light"/>
                <a:ea typeface="Catamaran Light"/>
                <a:cs typeface="Catamaran Light"/>
                <a:sym typeface="Catamaran Light"/>
              </a:rPr>
              <a:t>were not part of your original study.</a:t>
            </a:r>
            <a:endParaRPr sz="1700">
              <a:solidFill>
                <a:schemeClr val="dk1"/>
              </a:solidFill>
              <a:latin typeface="Catamaran Light"/>
              <a:ea typeface="Catamaran Light"/>
              <a:cs typeface="Catamaran Light"/>
              <a:sym typeface="Catamaran Light"/>
            </a:endParaRPr>
          </a:p>
        </p:txBody>
      </p:sp>
      <p:pic>
        <p:nvPicPr>
          <p:cNvPr id="476" name="Google Shape;476;p63"/>
          <p:cNvPicPr preferRelativeResize="0"/>
          <p:nvPr/>
        </p:nvPicPr>
        <p:blipFill>
          <a:blip r:embed="rId3">
            <a:alphaModFix/>
          </a:blip>
          <a:stretch>
            <a:fillRect/>
          </a:stretch>
        </p:blipFill>
        <p:spPr>
          <a:xfrm>
            <a:off x="5082825" y="1622586"/>
            <a:ext cx="3781098" cy="22396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 name="Shape 480"/>
        <p:cNvGrpSpPr/>
        <p:nvPr/>
      </p:nvGrpSpPr>
      <p:grpSpPr>
        <a:xfrm>
          <a:off x="0" y="0"/>
          <a:ext cx="0" cy="0"/>
          <a:chOff x="0" y="0"/>
          <a:chExt cx="0" cy="0"/>
        </a:xfrm>
      </p:grpSpPr>
      <p:sp>
        <p:nvSpPr>
          <p:cNvPr id="481" name="Google Shape;481;p6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483" name="Google Shape;483;p64"/>
          <p:cNvSpPr txBox="1"/>
          <p:nvPr/>
        </p:nvSpPr>
        <p:spPr>
          <a:xfrm>
            <a:off x="419250" y="1485700"/>
            <a:ext cx="8298900" cy="3432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Know your basic scioly.org knowledge + vocab (or at least have it on the cheatsheet), do not miss out on the free easy points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Do practice tests! This is the most effective way to study. Try doing all non-trivia questions </a:t>
            </a:r>
            <a:r>
              <a:rPr b="1" lang="en" sz="1900">
                <a:solidFill>
                  <a:schemeClr val="dk1"/>
                </a:solidFill>
                <a:latin typeface="Catamaran"/>
                <a:ea typeface="Catamaran"/>
                <a:cs typeface="Catamaran"/>
                <a:sym typeface="Catamaran"/>
              </a:rPr>
              <a:t>without</a:t>
            </a:r>
            <a:r>
              <a:rPr lang="en" sz="1900">
                <a:solidFill>
                  <a:schemeClr val="dk1"/>
                </a:solidFill>
                <a:latin typeface="Catamaran Light"/>
                <a:ea typeface="Catamaran Light"/>
                <a:cs typeface="Catamaran Light"/>
                <a:sym typeface="Catamaran Light"/>
              </a:rPr>
              <a:t> your cheatsheet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There is not that much foundational knowledge in disease, so most of your </a:t>
            </a:r>
            <a:r>
              <a:rPr lang="en" sz="1900">
                <a:solidFill>
                  <a:schemeClr val="dk1"/>
                </a:solidFill>
                <a:latin typeface="Catamaran Light"/>
                <a:ea typeface="Catamaran Light"/>
                <a:cs typeface="Catamaran Light"/>
                <a:sym typeface="Catamaran Light"/>
              </a:rPr>
              <a:t>cheatsheet</a:t>
            </a:r>
            <a:r>
              <a:rPr lang="en" sz="1900">
                <a:solidFill>
                  <a:schemeClr val="dk1"/>
                </a:solidFill>
                <a:latin typeface="Catamaran Light"/>
                <a:ea typeface="Catamaran Light"/>
                <a:cs typeface="Catamaran Light"/>
                <a:sym typeface="Catamaran Light"/>
              </a:rPr>
              <a:t> should be dedicated to disease trivia, vocab, (and possibly statistics).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Common trivia I see people get wrong a lot: Antibiotics should not be used for viral diseases or shigatoxin producing E. Coli</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Google “outbreaks” once in a while to see </a:t>
            </a:r>
            <a:r>
              <a:rPr lang="en" sz="1900">
                <a:solidFill>
                  <a:schemeClr val="dk1"/>
                </a:solidFill>
                <a:latin typeface="Catamaran Light"/>
                <a:ea typeface="Catamaran Light"/>
                <a:cs typeface="Catamaran Light"/>
                <a:sym typeface="Catamaran Light"/>
              </a:rPr>
              <a:t>what</a:t>
            </a:r>
            <a:r>
              <a:rPr lang="en" sz="1900">
                <a:solidFill>
                  <a:schemeClr val="dk1"/>
                </a:solidFill>
                <a:latin typeface="Catamaran Light"/>
                <a:ea typeface="Catamaran Light"/>
                <a:cs typeface="Catamaran Light"/>
                <a:sym typeface="Catamaran Light"/>
              </a:rPr>
              <a:t> the current diseases people are talking about are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5"/>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65"/>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491" name="Google Shape;491;p65"/>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492" name="Google Shape;492;p65"/>
          <p:cNvSpPr txBox="1"/>
          <p:nvPr>
            <p:ph type="ctrTitle"/>
          </p:nvPr>
        </p:nvSpPr>
        <p:spPr>
          <a:xfrm>
            <a:off x="5417400" y="3186100"/>
            <a:ext cx="2871300" cy="116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200"/>
          </a:p>
          <a:p>
            <a:pPr indent="-368300" lvl="0" marL="457200" rtl="0" algn="l">
              <a:spcBef>
                <a:spcPts val="0"/>
              </a:spcBef>
              <a:spcAft>
                <a:spcPts val="0"/>
              </a:spcAft>
              <a:buClr>
                <a:srgbClr val="000000"/>
              </a:buClr>
              <a:buSzPts val="2200"/>
              <a:buFont typeface="Arial"/>
              <a:buChar char="●"/>
            </a:pPr>
            <a:r>
              <a:rPr lang="en" sz="2200"/>
              <a:t>CDC TEXTBOOK</a:t>
            </a:r>
            <a:endParaRPr sz="2200"/>
          </a:p>
        </p:txBody>
      </p:sp>
      <p:sp>
        <p:nvSpPr>
          <p:cNvPr id="493" name="Google Shape;493;p65"/>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5"/>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495" name="Google Shape;495;p65"/>
          <p:cNvSpPr txBox="1"/>
          <p:nvPr>
            <p:ph type="ctrTitle"/>
          </p:nvPr>
        </p:nvSpPr>
        <p:spPr>
          <a:xfrm>
            <a:off x="5824450" y="146125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CIDRAP</a:t>
            </a:r>
            <a:endParaRPr sz="2200">
              <a:solidFill>
                <a:schemeClr val="lt1"/>
              </a:solidFill>
            </a:endParaRPr>
          </a:p>
        </p:txBody>
      </p:sp>
      <p:sp>
        <p:nvSpPr>
          <p:cNvPr id="496" name="Google Shape;496;p65"/>
          <p:cNvSpPr txBox="1"/>
          <p:nvPr>
            <p:ph type="ctrTitle"/>
          </p:nvPr>
        </p:nvSpPr>
        <p:spPr>
          <a:xfrm>
            <a:off x="1217775" y="370725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MMWR</a:t>
            </a:r>
            <a:endParaRPr sz="2200">
              <a:solidFill>
                <a:schemeClr val="lt1"/>
              </a:solidFill>
            </a:endParaRPr>
          </a:p>
        </p:txBody>
      </p:sp>
      <p:sp>
        <p:nvSpPr>
          <p:cNvPr id="497" name="Google Shape;497;p65"/>
          <p:cNvSpPr txBox="1"/>
          <p:nvPr/>
        </p:nvSpPr>
        <p:spPr>
          <a:xfrm>
            <a:off x="460100" y="1461250"/>
            <a:ext cx="3648300" cy="477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u="sng">
                <a:solidFill>
                  <a:schemeClr val="dk1"/>
                </a:solidFill>
                <a:latin typeface="Catamaran Light"/>
                <a:ea typeface="Catamaran Light"/>
                <a:cs typeface="Catamaran Light"/>
                <a:sym typeface="Catamaran Light"/>
                <a:hlinkClick r:id="rId3">
                  <a:extLst>
                    <a:ext uri="{A12FA001-AC4F-418D-AE19-62706E023703}">
                      <ahyp:hlinkClr val="tx"/>
                    </a:ext>
                  </a:extLst>
                </a:hlinkClick>
              </a:rPr>
              <a:t>History of epidemiology - CDC</a:t>
            </a:r>
            <a:endParaRPr sz="1200">
              <a:solidFill>
                <a:schemeClr val="dk1"/>
              </a:solidFill>
              <a:latin typeface="Catamaran Light"/>
              <a:ea typeface="Catamaran Light"/>
              <a:cs typeface="Catamaran Light"/>
              <a:sym typeface="Catamaran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1" name="Shape 501"/>
        <p:cNvGrpSpPr/>
        <p:nvPr/>
      </p:nvGrpSpPr>
      <p:grpSpPr>
        <a:xfrm>
          <a:off x="0" y="0"/>
          <a:ext cx="0" cy="0"/>
          <a:chOff x="0" y="0"/>
          <a:chExt cx="0" cy="0"/>
        </a:xfrm>
      </p:grpSpPr>
      <p:pic>
        <p:nvPicPr>
          <p:cNvPr id="502" name="Google Shape;502;p66"/>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503" name="Google Shape;503;p66"/>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6"/>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505" name="Google Shape;505;p66"/>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506" name="Google Shape;506;p66"/>
          <p:cNvGrpSpPr/>
          <p:nvPr/>
        </p:nvGrpSpPr>
        <p:grpSpPr>
          <a:xfrm>
            <a:off x="4582431" y="2545611"/>
            <a:ext cx="346056" cy="345674"/>
            <a:chOff x="3303268" y="3817349"/>
            <a:chExt cx="346056" cy="345674"/>
          </a:xfrm>
        </p:grpSpPr>
        <p:sp>
          <p:nvSpPr>
            <p:cNvPr id="507" name="Google Shape;507;p66"/>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08" name="Google Shape;508;p66"/>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09" name="Google Shape;509;p66"/>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10" name="Google Shape;510;p66"/>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511" name="Google Shape;511;p66"/>
          <p:cNvGrpSpPr/>
          <p:nvPr/>
        </p:nvGrpSpPr>
        <p:grpSpPr>
          <a:xfrm>
            <a:off x="4582447" y="1968549"/>
            <a:ext cx="346024" cy="345674"/>
            <a:chOff x="4201447" y="3817349"/>
            <a:chExt cx="346024" cy="345674"/>
          </a:xfrm>
        </p:grpSpPr>
        <p:sp>
          <p:nvSpPr>
            <p:cNvPr id="512" name="Google Shape;512;p66"/>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13" name="Google Shape;513;p66"/>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pic>
        <p:nvPicPr>
          <p:cNvPr id="166" name="Google Shape;166;p26"/>
          <p:cNvPicPr preferRelativeResize="0"/>
          <p:nvPr/>
        </p:nvPicPr>
        <p:blipFill>
          <a:blip r:embed="rId3">
            <a:alphaModFix/>
          </a:blip>
          <a:stretch>
            <a:fillRect/>
          </a:stretch>
        </p:blipFill>
        <p:spPr>
          <a:xfrm>
            <a:off x="3181950" y="1282000"/>
            <a:ext cx="3206905" cy="3668699"/>
          </a:xfrm>
          <a:prstGeom prst="rect">
            <a:avLst/>
          </a:prstGeom>
          <a:noFill/>
          <a:ln>
            <a:noFill/>
          </a:ln>
        </p:spPr>
      </p:pic>
      <p:sp>
        <p:nvSpPr>
          <p:cNvPr id="167" name="Google Shape;167;p26"/>
          <p:cNvSpPr txBox="1"/>
          <p:nvPr/>
        </p:nvSpPr>
        <p:spPr>
          <a:xfrm>
            <a:off x="3181950" y="3342425"/>
            <a:ext cx="16023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tamaran"/>
                <a:ea typeface="Catamaran"/>
                <a:cs typeface="Catamaran"/>
                <a:sym typeface="Catamaran"/>
              </a:rPr>
              <a:t>Foodborne illness case study</a:t>
            </a:r>
            <a:endParaRPr b="1" sz="1200">
              <a:solidFill>
                <a:schemeClr val="lt1"/>
              </a:solidFill>
              <a:latin typeface="Catamaran"/>
              <a:ea typeface="Catamaran"/>
              <a:cs typeface="Catamaran"/>
              <a:sym typeface="Catamaran"/>
            </a:endParaRPr>
          </a:p>
        </p:txBody>
      </p:sp>
      <p:sp>
        <p:nvSpPr>
          <p:cNvPr id="168" name="Google Shape;168;p26"/>
          <p:cNvSpPr txBox="1"/>
          <p:nvPr/>
        </p:nvSpPr>
        <p:spPr>
          <a:xfrm>
            <a:off x="3181950" y="4450800"/>
            <a:ext cx="17034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Catamaran"/>
                <a:ea typeface="Catamaran"/>
                <a:cs typeface="Catamaran"/>
                <a:sym typeface="Catamaran"/>
              </a:rPr>
              <a:t>Caused by undercooked eggs</a:t>
            </a:r>
            <a:endParaRPr b="1" sz="1200">
              <a:solidFill>
                <a:schemeClr val="lt1"/>
              </a:solidFill>
              <a:latin typeface="Catamaran"/>
              <a:ea typeface="Catamaran"/>
              <a:cs typeface="Catamaran"/>
              <a:sym typeface="Catamar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sp>
        <p:nvSpPr>
          <p:cNvPr id="175" name="Google Shape;175;p27"/>
          <p:cNvSpPr txBox="1"/>
          <p:nvPr/>
        </p:nvSpPr>
        <p:spPr>
          <a:xfrm>
            <a:off x="419250" y="1485700"/>
            <a:ext cx="5136900" cy="3303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Case studies are the heart of most Disease Detectives tests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Often you are given a situation then asked to apply principles from all 3 sections to it</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For this, you need to use a study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But what study to use? And what’s the difference between them anyways?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76" name="Google Shape;176;p27"/>
          <p:cNvPicPr preferRelativeResize="0"/>
          <p:nvPr/>
        </p:nvPicPr>
        <p:blipFill>
          <a:blip r:embed="rId3">
            <a:alphaModFix/>
          </a:blip>
          <a:stretch>
            <a:fillRect/>
          </a:stretch>
        </p:blipFill>
        <p:spPr>
          <a:xfrm>
            <a:off x="5844482" y="1671273"/>
            <a:ext cx="3120619" cy="2815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sp>
        <p:nvSpPr>
          <p:cNvPr id="183" name="Google Shape;183;p28"/>
          <p:cNvSpPr txBox="1"/>
          <p:nvPr/>
        </p:nvSpPr>
        <p:spPr>
          <a:xfrm>
            <a:off x="313200" y="1366400"/>
            <a:ext cx="5521500" cy="36078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Cohort</a:t>
            </a:r>
            <a:endParaRPr b="1" sz="1900">
              <a:solidFill>
                <a:schemeClr val="dk1"/>
              </a:solidFill>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Sample a group, some will be exposed and some will not, see who develops outcome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Case</a:t>
            </a:r>
            <a:r>
              <a:rPr lang="en" sz="1900">
                <a:solidFill>
                  <a:schemeClr val="dk1"/>
                </a:solidFill>
                <a:latin typeface="Catamaran Light"/>
                <a:ea typeface="Catamaran Light"/>
                <a:cs typeface="Catamaran Light"/>
                <a:sym typeface="Catamaran Light"/>
              </a:rPr>
              <a:t> </a:t>
            </a:r>
            <a:r>
              <a:rPr b="1" lang="en" sz="1900">
                <a:solidFill>
                  <a:schemeClr val="dk1"/>
                </a:solidFill>
                <a:latin typeface="Catamaran"/>
                <a:ea typeface="Catamaran"/>
                <a:cs typeface="Catamaran"/>
                <a:sym typeface="Catamaran"/>
              </a:rPr>
              <a:t>control</a:t>
            </a:r>
            <a:endParaRPr b="1" sz="1900">
              <a:solidFill>
                <a:schemeClr val="dk1"/>
              </a:solidFill>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Sample a group with disease and a group without disease</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Increasing controls increases </a:t>
            </a:r>
            <a:r>
              <a:rPr b="1" lang="en" sz="1900">
                <a:solidFill>
                  <a:schemeClr val="dk1"/>
                </a:solidFill>
                <a:latin typeface="Catamaran"/>
                <a:ea typeface="Catamaran"/>
                <a:cs typeface="Catamaran"/>
                <a:sym typeface="Catamaran"/>
              </a:rPr>
              <a:t>power</a:t>
            </a:r>
            <a:r>
              <a:rPr lang="en" sz="1900">
                <a:solidFill>
                  <a:schemeClr val="dk1"/>
                </a:solidFill>
                <a:latin typeface="Catamaran Light"/>
                <a:ea typeface="Catamaran Light"/>
                <a:cs typeface="Catamaran Light"/>
                <a:sym typeface="Catamaran Light"/>
              </a:rPr>
              <a:t> (ability of study to find association if it exists)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84" name="Google Shape;184;p28"/>
          <p:cNvPicPr preferRelativeResize="0"/>
          <p:nvPr/>
        </p:nvPicPr>
        <p:blipFill>
          <a:blip r:embed="rId3">
            <a:alphaModFix/>
          </a:blip>
          <a:stretch>
            <a:fillRect/>
          </a:stretch>
        </p:blipFill>
        <p:spPr>
          <a:xfrm>
            <a:off x="5598000" y="1575525"/>
            <a:ext cx="3895373" cy="29215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2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sp>
        <p:nvSpPr>
          <p:cNvPr id="191" name="Google Shape;191;p29"/>
          <p:cNvSpPr txBox="1"/>
          <p:nvPr/>
        </p:nvSpPr>
        <p:spPr>
          <a:xfrm>
            <a:off x="313200" y="1366400"/>
            <a:ext cx="5521500" cy="36078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Study types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You will have to either choose a study type for the outbreak or identify the study type used</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Cohort vs Case Control</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the population involved is well defined (ie people at a family potluck), it will almost certainly be a cohort study</a:t>
            </a:r>
            <a:endParaRPr sz="1900">
              <a:solidFill>
                <a:schemeClr val="dk1"/>
              </a:solidFill>
              <a:latin typeface="Catamaran Light"/>
              <a:ea typeface="Catamaran Light"/>
              <a:cs typeface="Catamaran Light"/>
              <a:sym typeface="Catamaran Light"/>
            </a:endParaRPr>
          </a:p>
          <a:p>
            <a:pPr indent="-349250" lvl="2" marL="13716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it is impossible to identify everyone exposed to the agent (ie people who visit the park begin falling ill), only a case control is possible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92" name="Google Shape;192;p29"/>
          <p:cNvPicPr preferRelativeResize="0"/>
          <p:nvPr/>
        </p:nvPicPr>
        <p:blipFill>
          <a:blip r:embed="rId3">
            <a:alphaModFix/>
          </a:blip>
          <a:stretch>
            <a:fillRect/>
          </a:stretch>
        </p:blipFill>
        <p:spPr>
          <a:xfrm>
            <a:off x="5598000" y="1575525"/>
            <a:ext cx="3895373" cy="29215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Studies B/C</a:t>
            </a:r>
            <a:endParaRPr sz="3300">
              <a:solidFill>
                <a:schemeClr val="lt1"/>
              </a:solidFill>
              <a:latin typeface="Livvic"/>
              <a:ea typeface="Livvic"/>
              <a:cs typeface="Livvic"/>
              <a:sym typeface="Livvic"/>
            </a:endParaRPr>
          </a:p>
        </p:txBody>
      </p:sp>
      <p:sp>
        <p:nvSpPr>
          <p:cNvPr id="199" name="Google Shape;199;p30"/>
          <p:cNvSpPr txBox="1"/>
          <p:nvPr/>
        </p:nvSpPr>
        <p:spPr>
          <a:xfrm>
            <a:off x="426075" y="1366375"/>
            <a:ext cx="8416800" cy="35283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Variations of Cohort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Prospective</a:t>
            </a:r>
            <a:endParaRPr b="1" sz="1900">
              <a:solidFill>
                <a:schemeClr val="dk1"/>
              </a:solidFill>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Collect participants before outcomes occur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Attrition bias</a:t>
            </a:r>
            <a:r>
              <a:rPr lang="en" sz="1900">
                <a:solidFill>
                  <a:schemeClr val="dk1"/>
                </a:solidFill>
                <a:latin typeface="Catamaran Light"/>
                <a:ea typeface="Catamaran Light"/>
                <a:cs typeface="Catamaran Light"/>
                <a:sym typeface="Catamaran Light"/>
              </a:rPr>
              <a:t> - people may drop out</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Participants must not have outcome at time of data collection, but must be at risk of developing outcome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Retrospective</a:t>
            </a:r>
            <a:endParaRPr b="1" sz="1900">
              <a:solidFill>
                <a:schemeClr val="dk1"/>
              </a:solidFill>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Collect participants after outcomes occur, use records to determine exposure status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More risk of bias, but cheaper and easier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May not have proof of exposure status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