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Catamaran"/>
      <p:regular r:id="rId27"/>
      <p:bold r:id="rId28"/>
    </p:embeddedFont>
    <p:embeddedFont>
      <p:font typeface="Fira Sans Extra Condensed Medium"/>
      <p:regular r:id="rId29"/>
      <p:bold r:id="rId30"/>
      <p:italic r:id="rId31"/>
      <p:boldItalic r:id="rId32"/>
    </p:embeddedFont>
    <p:embeddedFont>
      <p:font typeface="Livvic"/>
      <p:regular r:id="rId33"/>
      <p:bold r:id="rId34"/>
      <p:italic r:id="rId35"/>
      <p:boldItalic r:id="rId36"/>
    </p:embeddedFont>
    <p:embeddedFont>
      <p:font typeface="Catamaran Light"/>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Catamaran-bold.fntdata"/><Relationship Id="rId27" Type="http://schemas.openxmlformats.org/officeDocument/2006/relationships/font" Target="fonts/Catamaran-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iraSansExtraCondensedMedium-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iraSansExtraCondensedMedium-italic.fntdata"/><Relationship Id="rId30" Type="http://schemas.openxmlformats.org/officeDocument/2006/relationships/font" Target="fonts/FiraSansExtraCondensedMedium-bold.fntdata"/><Relationship Id="rId11" Type="http://schemas.openxmlformats.org/officeDocument/2006/relationships/slide" Target="slides/slide7.xml"/><Relationship Id="rId33" Type="http://schemas.openxmlformats.org/officeDocument/2006/relationships/font" Target="fonts/Livvic-regular.fntdata"/><Relationship Id="rId10" Type="http://schemas.openxmlformats.org/officeDocument/2006/relationships/slide" Target="slides/slide6.xml"/><Relationship Id="rId32" Type="http://schemas.openxmlformats.org/officeDocument/2006/relationships/font" Target="fonts/FiraSansExtraCondensedMedium-boldItalic.fntdata"/><Relationship Id="rId13" Type="http://schemas.openxmlformats.org/officeDocument/2006/relationships/slide" Target="slides/slide9.xml"/><Relationship Id="rId35" Type="http://schemas.openxmlformats.org/officeDocument/2006/relationships/font" Target="fonts/Livvic-italic.fntdata"/><Relationship Id="rId12" Type="http://schemas.openxmlformats.org/officeDocument/2006/relationships/slide" Target="slides/slide8.xml"/><Relationship Id="rId34" Type="http://schemas.openxmlformats.org/officeDocument/2006/relationships/font" Target="fonts/Livvic-bold.fntdata"/><Relationship Id="rId15" Type="http://schemas.openxmlformats.org/officeDocument/2006/relationships/slide" Target="slides/slide11.xml"/><Relationship Id="rId37" Type="http://schemas.openxmlformats.org/officeDocument/2006/relationships/font" Target="fonts/CatamaranLight-regular.fntdata"/><Relationship Id="rId14" Type="http://schemas.openxmlformats.org/officeDocument/2006/relationships/slide" Target="slides/slide10.xml"/><Relationship Id="rId36" Type="http://schemas.openxmlformats.org/officeDocument/2006/relationships/font" Target="fonts/Livvic-boldItalic.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CatamaranLigh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12b7a4c10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12b7a4c10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13863451c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13863451c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12b7a4c103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12b7a4c10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12b7a4c10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12b7a4c10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2b7a4c103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12b7a4c103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13863451c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13863451c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2b7a4c10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2b7a4c10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13863451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13863451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13a764073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13a764073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13863451c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13863451c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26.png"/><Relationship Id="rId6"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ncscienceolympiad.ncsu.edu/resources/high-school/forensics/" TargetMode="External"/><Relationship Id="rId4" Type="http://schemas.openxmlformats.org/officeDocument/2006/relationships/hyperlink" Target="https://phscscioly.weebly.com/forensics.html" TargetMode="External"/><Relationship Id="rId5" Type="http://schemas.openxmlformats.org/officeDocument/2006/relationships/hyperlink" Target="https://www.forensicsciencesimplified.org/index.ht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wardsci.com/store/product/47502439/science-olympiadtm-2024-2025-forensics-kit" TargetMode="External"/><Relationship Id="rId4" Type="http://schemas.openxmlformats.org/officeDocument/2006/relationships/hyperlink" Target="https://www.wardsci.com/store/product/47502437/science-olympiadtm-2024-2025-crime-busters-kit" TargetMode="External"/><Relationship Id="rId5" Type="http://schemas.openxmlformats.org/officeDocument/2006/relationships/hyperlink" Target="https://www.wardsci.com/store/product/8886781/science-olympiad-crime-buster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15.pn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762175" y="1451125"/>
            <a:ext cx="4592400" cy="1293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3600">
                <a:solidFill>
                  <a:schemeClr val="lt1"/>
                </a:solidFill>
              </a:rPr>
              <a:t>Crime Busters/Forensics</a:t>
            </a:r>
            <a:endParaRPr sz="3600">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1"/>
          <p:cNvSpPr txBox="1"/>
          <p:nvPr>
            <p:ph idx="4294967295" type="ctrTitle"/>
          </p:nvPr>
        </p:nvSpPr>
        <p:spPr>
          <a:xfrm>
            <a:off x="419250" y="147625"/>
            <a:ext cx="5498700" cy="631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chemeClr val="lt1"/>
                </a:solidFill>
              </a:rPr>
              <a:t>Topic 3: Plastics</a:t>
            </a:r>
            <a:endParaRPr sz="2900" u="sng">
              <a:solidFill>
                <a:schemeClr val="lt1"/>
              </a:solidFill>
              <a:latin typeface="Livvic"/>
              <a:ea typeface="Livvic"/>
              <a:cs typeface="Livvic"/>
              <a:sym typeface="Livvic"/>
            </a:endParaRPr>
          </a:p>
        </p:txBody>
      </p:sp>
      <p:sp>
        <p:nvSpPr>
          <p:cNvPr id="220" name="Google Shape;220;p31"/>
          <p:cNvSpPr txBox="1"/>
          <p:nvPr/>
        </p:nvSpPr>
        <p:spPr>
          <a:xfrm>
            <a:off x="419250" y="1485700"/>
            <a:ext cx="37587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 familiar with density tests!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Thermoplastics - pliable after heating</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Made of </a:t>
            </a:r>
            <a:r>
              <a:rPr b="1" lang="en" sz="1900">
                <a:solidFill>
                  <a:schemeClr val="dk1"/>
                </a:solidFill>
                <a:latin typeface="Catamaran"/>
                <a:ea typeface="Catamaran"/>
                <a:cs typeface="Catamaran"/>
                <a:sym typeface="Catamaran"/>
              </a:rPr>
              <a:t>branched </a:t>
            </a:r>
            <a:r>
              <a:rPr lang="en" sz="1900">
                <a:solidFill>
                  <a:schemeClr val="dk1"/>
                </a:solidFill>
                <a:latin typeface="Catamaran Light"/>
                <a:ea typeface="Catamaran Light"/>
                <a:cs typeface="Catamaran Light"/>
                <a:sym typeface="Catamaran Light"/>
              </a:rPr>
              <a:t>polymer chains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Recyclable</a:t>
            </a: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Thermosets - can’t be returned to </a:t>
            </a:r>
            <a:r>
              <a:rPr lang="en" sz="1900">
                <a:solidFill>
                  <a:schemeClr val="dk1"/>
                </a:solidFill>
                <a:latin typeface="Catamaran Light"/>
                <a:ea typeface="Catamaran Light"/>
                <a:cs typeface="Catamaran Light"/>
                <a:sym typeface="Catamaran Light"/>
              </a:rPr>
              <a:t>their</a:t>
            </a:r>
            <a:r>
              <a:rPr lang="en" sz="1900">
                <a:solidFill>
                  <a:schemeClr val="dk1"/>
                </a:solidFill>
                <a:latin typeface="Catamaran Light"/>
                <a:ea typeface="Catamaran Light"/>
                <a:cs typeface="Catamaran Light"/>
                <a:sym typeface="Catamaran Light"/>
              </a:rPr>
              <a:t> original states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Made of </a:t>
            </a:r>
            <a:r>
              <a:rPr b="1" lang="en" sz="1900">
                <a:solidFill>
                  <a:schemeClr val="dk1"/>
                </a:solidFill>
                <a:latin typeface="Catamaran"/>
                <a:ea typeface="Catamaran"/>
                <a:cs typeface="Catamaran"/>
                <a:sym typeface="Catamaran"/>
              </a:rPr>
              <a:t>cross-linked </a:t>
            </a:r>
            <a:r>
              <a:rPr lang="en" sz="1900">
                <a:solidFill>
                  <a:schemeClr val="dk1"/>
                </a:solidFill>
                <a:latin typeface="Catamaran Light"/>
                <a:ea typeface="Catamaran Light"/>
                <a:cs typeface="Catamaran Light"/>
                <a:sym typeface="Catamaran Light"/>
              </a:rPr>
              <a:t>polymer chains</a:t>
            </a:r>
            <a:endParaRPr sz="1900">
              <a:solidFill>
                <a:schemeClr val="dk1"/>
              </a:solidFill>
              <a:latin typeface="Catamaran Light"/>
              <a:ea typeface="Catamaran Light"/>
              <a:cs typeface="Catamaran Light"/>
              <a:sym typeface="Catamaran Light"/>
            </a:endParaRPr>
          </a:p>
        </p:txBody>
      </p:sp>
      <p:pic>
        <p:nvPicPr>
          <p:cNvPr id="221" name="Google Shape;221;p31"/>
          <p:cNvPicPr preferRelativeResize="0"/>
          <p:nvPr/>
        </p:nvPicPr>
        <p:blipFill>
          <a:blip r:embed="rId3">
            <a:alphaModFix/>
          </a:blip>
          <a:stretch>
            <a:fillRect/>
          </a:stretch>
        </p:blipFill>
        <p:spPr>
          <a:xfrm>
            <a:off x="4781550" y="826925"/>
            <a:ext cx="2908700" cy="2330599"/>
          </a:xfrm>
          <a:prstGeom prst="rect">
            <a:avLst/>
          </a:prstGeom>
          <a:noFill/>
          <a:ln>
            <a:noFill/>
          </a:ln>
        </p:spPr>
      </p:pic>
      <p:pic>
        <p:nvPicPr>
          <p:cNvPr id="222" name="Google Shape;222;p31"/>
          <p:cNvPicPr preferRelativeResize="0"/>
          <p:nvPr/>
        </p:nvPicPr>
        <p:blipFill>
          <a:blip r:embed="rId4">
            <a:alphaModFix/>
          </a:blip>
          <a:stretch>
            <a:fillRect/>
          </a:stretch>
        </p:blipFill>
        <p:spPr>
          <a:xfrm>
            <a:off x="4781550" y="3331513"/>
            <a:ext cx="4362450" cy="1743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sp>
        <p:nvSpPr>
          <p:cNvPr id="227" name="Google Shape;227;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txBox="1"/>
          <p:nvPr>
            <p:ph idx="4294967295" type="ctrTitle"/>
          </p:nvPr>
        </p:nvSpPr>
        <p:spPr>
          <a:xfrm>
            <a:off x="419250" y="147625"/>
            <a:ext cx="5498700" cy="631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chemeClr val="lt1"/>
                </a:solidFill>
              </a:rPr>
              <a:t>Topic 3: Plastics</a:t>
            </a:r>
            <a:endParaRPr sz="2900" u="sng">
              <a:solidFill>
                <a:schemeClr val="lt1"/>
              </a:solidFill>
              <a:latin typeface="Livvic"/>
              <a:ea typeface="Livvic"/>
              <a:cs typeface="Livvic"/>
              <a:sym typeface="Livvic"/>
            </a:endParaRPr>
          </a:p>
        </p:txBody>
      </p:sp>
      <p:sp>
        <p:nvSpPr>
          <p:cNvPr id="229" name="Google Shape;229;p32"/>
          <p:cNvSpPr txBox="1"/>
          <p:nvPr/>
        </p:nvSpPr>
        <p:spPr>
          <a:xfrm>
            <a:off x="419250" y="1485700"/>
            <a:ext cx="5869800" cy="1647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Polymerization - synthesis of polymers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Addition/chain growth - polymers added one step at a time</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Condensation/step growth - chain doubles with each step (exponential growth)</a:t>
            </a:r>
            <a:endParaRPr sz="1900">
              <a:solidFill>
                <a:schemeClr val="dk1"/>
              </a:solidFill>
              <a:latin typeface="Catamaran Light"/>
              <a:ea typeface="Catamaran Light"/>
              <a:cs typeface="Catamaran Light"/>
              <a:sym typeface="Catamaran Light"/>
            </a:endParaRPr>
          </a:p>
        </p:txBody>
      </p:sp>
      <p:pic>
        <p:nvPicPr>
          <p:cNvPr id="230" name="Google Shape;230;p32"/>
          <p:cNvPicPr preferRelativeResize="0"/>
          <p:nvPr/>
        </p:nvPicPr>
        <p:blipFill rotWithShape="1">
          <a:blip r:embed="rId3">
            <a:alphaModFix/>
          </a:blip>
          <a:srcRect b="0" l="0" r="0" t="14405"/>
          <a:stretch/>
        </p:blipFill>
        <p:spPr>
          <a:xfrm>
            <a:off x="164025" y="3448400"/>
            <a:ext cx="3037875" cy="1555098"/>
          </a:xfrm>
          <a:prstGeom prst="rect">
            <a:avLst/>
          </a:prstGeom>
          <a:noFill/>
          <a:ln>
            <a:noFill/>
          </a:ln>
        </p:spPr>
      </p:pic>
      <p:pic>
        <p:nvPicPr>
          <p:cNvPr id="231" name="Google Shape;231;p32"/>
          <p:cNvPicPr preferRelativeResize="0"/>
          <p:nvPr/>
        </p:nvPicPr>
        <p:blipFill>
          <a:blip r:embed="rId4">
            <a:alphaModFix/>
          </a:blip>
          <a:stretch>
            <a:fillRect/>
          </a:stretch>
        </p:blipFill>
        <p:spPr>
          <a:xfrm>
            <a:off x="3256696" y="3383775"/>
            <a:ext cx="2182575" cy="987900"/>
          </a:xfrm>
          <a:prstGeom prst="rect">
            <a:avLst/>
          </a:prstGeom>
          <a:noFill/>
          <a:ln>
            <a:noFill/>
          </a:ln>
        </p:spPr>
      </p:pic>
      <p:sp>
        <p:nvSpPr>
          <p:cNvPr id="232" name="Google Shape;232;p32"/>
          <p:cNvSpPr txBox="1"/>
          <p:nvPr/>
        </p:nvSpPr>
        <p:spPr>
          <a:xfrm>
            <a:off x="3201900" y="4451900"/>
            <a:ext cx="2182500" cy="73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Catamaran Light"/>
                <a:ea typeface="Catamaran Light"/>
                <a:cs typeface="Catamaran Light"/>
                <a:sym typeface="Catamaran Light"/>
              </a:rPr>
              <a:t>Monomer of PETE (Polyethylene Terephthalate)</a:t>
            </a:r>
            <a:endParaRPr>
              <a:solidFill>
                <a:schemeClr val="dk1"/>
              </a:solidFill>
              <a:latin typeface="Catamaran Light"/>
              <a:ea typeface="Catamaran Light"/>
              <a:cs typeface="Catamaran Light"/>
              <a:sym typeface="Catamaran Light"/>
            </a:endParaRPr>
          </a:p>
        </p:txBody>
      </p:sp>
      <p:pic>
        <p:nvPicPr>
          <p:cNvPr id="233" name="Google Shape;233;p32"/>
          <p:cNvPicPr preferRelativeResize="0"/>
          <p:nvPr/>
        </p:nvPicPr>
        <p:blipFill>
          <a:blip r:embed="rId5">
            <a:alphaModFix/>
          </a:blip>
          <a:stretch>
            <a:fillRect/>
          </a:stretch>
        </p:blipFill>
        <p:spPr>
          <a:xfrm>
            <a:off x="6289050" y="778825"/>
            <a:ext cx="2780875" cy="1752450"/>
          </a:xfrm>
          <a:prstGeom prst="rect">
            <a:avLst/>
          </a:prstGeom>
          <a:noFill/>
          <a:ln>
            <a:noFill/>
          </a:ln>
        </p:spPr>
      </p:pic>
      <p:pic>
        <p:nvPicPr>
          <p:cNvPr id="234" name="Google Shape;234;p32"/>
          <p:cNvPicPr preferRelativeResize="0"/>
          <p:nvPr/>
        </p:nvPicPr>
        <p:blipFill>
          <a:blip r:embed="rId6">
            <a:alphaModFix/>
          </a:blip>
          <a:stretch>
            <a:fillRect/>
          </a:stretch>
        </p:blipFill>
        <p:spPr>
          <a:xfrm>
            <a:off x="5863546" y="3583225"/>
            <a:ext cx="3399929" cy="1285453"/>
          </a:xfrm>
          <a:prstGeom prst="rect">
            <a:avLst/>
          </a:prstGeom>
          <a:noFill/>
          <a:ln>
            <a:noFill/>
          </a:ln>
        </p:spPr>
      </p:pic>
      <p:sp>
        <p:nvSpPr>
          <p:cNvPr id="235" name="Google Shape;235;p32"/>
          <p:cNvSpPr txBox="1"/>
          <p:nvPr/>
        </p:nvSpPr>
        <p:spPr>
          <a:xfrm>
            <a:off x="6439700" y="2679400"/>
            <a:ext cx="2704200" cy="73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dk1"/>
                </a:solidFill>
                <a:latin typeface="Catamaran"/>
                <a:ea typeface="Catamaran"/>
                <a:cs typeface="Catamaran"/>
                <a:sym typeface="Catamaran"/>
              </a:rPr>
              <a:t>Condensation</a:t>
            </a:r>
            <a:endParaRPr b="1" sz="1300">
              <a:solidFill>
                <a:schemeClr val="dk1"/>
              </a:solidFill>
              <a:latin typeface="Catamaran"/>
              <a:ea typeface="Catamaran"/>
              <a:cs typeface="Catamaran"/>
              <a:sym typeface="Catamaran"/>
            </a:endParaRPr>
          </a:p>
          <a:p>
            <a:pPr indent="0" lvl="0" marL="0" rtl="0" algn="ctr">
              <a:spcBef>
                <a:spcPts val="0"/>
              </a:spcBef>
              <a:spcAft>
                <a:spcPts val="0"/>
              </a:spcAft>
              <a:buNone/>
            </a:pPr>
            <a:r>
              <a:rPr b="1" lang="en" sz="1300">
                <a:solidFill>
                  <a:schemeClr val="dk1"/>
                </a:solidFill>
                <a:latin typeface="Catamaran"/>
                <a:ea typeface="Catamaran"/>
                <a:cs typeface="Catamaran"/>
                <a:sym typeface="Catamaran"/>
              </a:rPr>
              <a:t>V.S.</a:t>
            </a:r>
            <a:endParaRPr b="1" sz="1300">
              <a:solidFill>
                <a:schemeClr val="dk1"/>
              </a:solidFill>
              <a:latin typeface="Catamaran"/>
              <a:ea typeface="Catamaran"/>
              <a:cs typeface="Catamaran"/>
              <a:sym typeface="Catamaran"/>
            </a:endParaRPr>
          </a:p>
          <a:p>
            <a:pPr indent="0" lvl="0" marL="0" rtl="0" algn="ctr">
              <a:spcBef>
                <a:spcPts val="0"/>
              </a:spcBef>
              <a:spcAft>
                <a:spcPts val="0"/>
              </a:spcAft>
              <a:buNone/>
            </a:pPr>
            <a:r>
              <a:rPr b="1" lang="en" sz="1300">
                <a:solidFill>
                  <a:schemeClr val="dk1"/>
                </a:solidFill>
                <a:latin typeface="Catamaran"/>
                <a:ea typeface="Catamaran"/>
                <a:cs typeface="Catamaran"/>
                <a:sym typeface="Catamaran"/>
              </a:rPr>
              <a:t>Addition </a:t>
            </a:r>
            <a:endParaRPr b="1" sz="1300">
              <a:solidFill>
                <a:schemeClr val="dk1"/>
              </a:solidFill>
              <a:latin typeface="Catamaran"/>
              <a:ea typeface="Catamaran"/>
              <a:cs typeface="Catamaran"/>
              <a:sym typeface="Catamar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33"/>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241" name="Google Shape;241;p33"/>
          <p:cNvPicPr preferRelativeResize="0"/>
          <p:nvPr/>
        </p:nvPicPr>
        <p:blipFill rotWithShape="1">
          <a:blip r:embed="rId4">
            <a:alphaModFix amt="72000"/>
          </a:blip>
          <a:srcRect b="0" l="0" r="6533" t="0"/>
          <a:stretch/>
        </p:blipFill>
        <p:spPr>
          <a:xfrm>
            <a:off x="0" y="-3825"/>
            <a:ext cx="9157500" cy="5143500"/>
          </a:xfrm>
          <a:prstGeom prst="rect">
            <a:avLst/>
          </a:prstGeom>
          <a:noFill/>
          <a:ln>
            <a:noFill/>
          </a:ln>
        </p:spPr>
      </p:pic>
      <p:sp>
        <p:nvSpPr>
          <p:cNvPr id="242" name="Google Shape;242;p33"/>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3"/>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3"/>
          <p:cNvSpPr txBox="1"/>
          <p:nvPr>
            <p:ph type="ctrTitle"/>
          </p:nvPr>
        </p:nvSpPr>
        <p:spPr>
          <a:xfrm>
            <a:off x="850650" y="5400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COMMON QUESTIONS</a:t>
            </a:r>
            <a:endParaRPr>
              <a:solidFill>
                <a:schemeClr val="lt1"/>
              </a:solidFill>
            </a:endParaRPr>
          </a:p>
        </p:txBody>
      </p:sp>
      <p:sp>
        <p:nvSpPr>
          <p:cNvPr id="245" name="Google Shape;245;p33"/>
          <p:cNvSpPr txBox="1"/>
          <p:nvPr/>
        </p:nvSpPr>
        <p:spPr>
          <a:xfrm>
            <a:off x="485450" y="4212200"/>
            <a:ext cx="7874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atamaran Light"/>
                <a:ea typeface="Catamaran Light"/>
                <a:cs typeface="Catamaran Light"/>
                <a:sym typeface="Catamaran Light"/>
              </a:rPr>
              <a:t>All of the following questions have been pulled from past YJI exams (which can be found on our website) or the Text Exchange on SciOly Wiki</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3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a:t>
            </a:r>
            <a:endParaRPr sz="3300">
              <a:solidFill>
                <a:schemeClr val="lt1"/>
              </a:solidFill>
              <a:latin typeface="Livvic"/>
              <a:ea typeface="Livvic"/>
              <a:cs typeface="Livvic"/>
              <a:sym typeface="Livvic"/>
            </a:endParaRPr>
          </a:p>
        </p:txBody>
      </p:sp>
      <p:pic>
        <p:nvPicPr>
          <p:cNvPr id="252" name="Google Shape;252;p34"/>
          <p:cNvPicPr preferRelativeResize="0"/>
          <p:nvPr/>
        </p:nvPicPr>
        <p:blipFill>
          <a:blip r:embed="rId3">
            <a:alphaModFix/>
          </a:blip>
          <a:stretch>
            <a:fillRect/>
          </a:stretch>
        </p:blipFill>
        <p:spPr>
          <a:xfrm>
            <a:off x="299747" y="882938"/>
            <a:ext cx="5466299" cy="4022225"/>
          </a:xfrm>
          <a:prstGeom prst="rect">
            <a:avLst/>
          </a:prstGeom>
          <a:noFill/>
          <a:ln>
            <a:noFill/>
          </a:ln>
        </p:spPr>
      </p:pic>
      <p:pic>
        <p:nvPicPr>
          <p:cNvPr id="253" name="Google Shape;253;p34"/>
          <p:cNvPicPr preferRelativeResize="0"/>
          <p:nvPr/>
        </p:nvPicPr>
        <p:blipFill>
          <a:blip r:embed="rId4">
            <a:alphaModFix/>
          </a:blip>
          <a:stretch>
            <a:fillRect/>
          </a:stretch>
        </p:blipFill>
        <p:spPr>
          <a:xfrm>
            <a:off x="6024650" y="541025"/>
            <a:ext cx="2718750" cy="2402450"/>
          </a:xfrm>
          <a:prstGeom prst="rect">
            <a:avLst/>
          </a:prstGeom>
          <a:noFill/>
          <a:ln>
            <a:noFill/>
          </a:ln>
        </p:spPr>
      </p:pic>
      <p:sp>
        <p:nvSpPr>
          <p:cNvPr id="254" name="Google Shape;254;p34"/>
          <p:cNvSpPr txBox="1"/>
          <p:nvPr/>
        </p:nvSpPr>
        <p:spPr>
          <a:xfrm>
            <a:off x="6061450" y="3011750"/>
            <a:ext cx="2806800" cy="20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Plastic -- density (g/cm^3)</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PETE -- 1.37</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HDPE -- 0.95</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LDPE  -- 0.92</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PVC -- 1.38</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PP -- 0.9</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PS -- 1.05</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PMMA -- 1.16</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PC -- 1.2</a:t>
            </a:r>
            <a:endParaRPr sz="1200">
              <a:solidFill>
                <a:schemeClr val="dk1"/>
              </a:solidFill>
              <a:latin typeface="Catamaran Light"/>
              <a:ea typeface="Catamaran Light"/>
              <a:cs typeface="Catamaran Light"/>
              <a:sym typeface="Catamaran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5"/>
          <p:cNvSpPr txBox="1"/>
          <p:nvPr>
            <p:ph idx="4294967295" type="ctrTitle"/>
          </p:nvPr>
        </p:nvSpPr>
        <p:spPr>
          <a:xfrm>
            <a:off x="426075" y="238650"/>
            <a:ext cx="50892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 ANSWERS</a:t>
            </a:r>
            <a:endParaRPr sz="3300">
              <a:solidFill>
                <a:schemeClr val="lt1"/>
              </a:solidFill>
              <a:latin typeface="Livvic"/>
              <a:ea typeface="Livvic"/>
              <a:cs typeface="Livvic"/>
              <a:sym typeface="Livvic"/>
            </a:endParaRPr>
          </a:p>
        </p:txBody>
      </p:sp>
      <p:pic>
        <p:nvPicPr>
          <p:cNvPr id="261" name="Google Shape;261;p35"/>
          <p:cNvPicPr preferRelativeResize="0"/>
          <p:nvPr/>
        </p:nvPicPr>
        <p:blipFill>
          <a:blip r:embed="rId3">
            <a:alphaModFix/>
          </a:blip>
          <a:stretch>
            <a:fillRect/>
          </a:stretch>
        </p:blipFill>
        <p:spPr>
          <a:xfrm>
            <a:off x="6024650" y="541025"/>
            <a:ext cx="2718750" cy="2402450"/>
          </a:xfrm>
          <a:prstGeom prst="rect">
            <a:avLst/>
          </a:prstGeom>
          <a:noFill/>
          <a:ln>
            <a:noFill/>
          </a:ln>
        </p:spPr>
      </p:pic>
      <p:sp>
        <p:nvSpPr>
          <p:cNvPr id="262" name="Google Shape;262;p35"/>
          <p:cNvSpPr txBox="1"/>
          <p:nvPr/>
        </p:nvSpPr>
        <p:spPr>
          <a:xfrm>
            <a:off x="6061450" y="3011750"/>
            <a:ext cx="2806800" cy="20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Plastic -- density (g/cm^3)</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PETE -- 1.37</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HDPE -- 0.95</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LDPE  -- 0.92</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PVC -- 1.38</a:t>
            </a:r>
            <a:endParaRPr sz="12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rPr b="1" lang="en" sz="1200">
                <a:solidFill>
                  <a:schemeClr val="dk1"/>
                </a:solidFill>
                <a:latin typeface="Catamaran"/>
                <a:ea typeface="Catamaran"/>
                <a:cs typeface="Catamaran"/>
                <a:sym typeface="Catamaran"/>
              </a:rPr>
              <a:t>PP -- 0.9</a:t>
            </a:r>
            <a:endParaRPr b="1" sz="1200">
              <a:solidFill>
                <a:schemeClr val="dk1"/>
              </a:solidFill>
              <a:latin typeface="Catamaran"/>
              <a:ea typeface="Catamaran"/>
              <a:cs typeface="Catamaran"/>
              <a:sym typeface="Catamaran"/>
            </a:endParaRPr>
          </a:p>
          <a:p>
            <a:pPr indent="0" lvl="0" marL="0" rtl="0" algn="l">
              <a:spcBef>
                <a:spcPts val="0"/>
              </a:spcBef>
              <a:spcAft>
                <a:spcPts val="0"/>
              </a:spcAft>
              <a:buNone/>
            </a:pPr>
            <a:r>
              <a:rPr b="1" lang="en" sz="1200">
                <a:solidFill>
                  <a:schemeClr val="dk1"/>
                </a:solidFill>
                <a:latin typeface="Catamaran"/>
                <a:ea typeface="Catamaran"/>
                <a:cs typeface="Catamaran"/>
                <a:sym typeface="Catamaran"/>
              </a:rPr>
              <a:t>PS -- 1.05</a:t>
            </a:r>
            <a:endParaRPr b="1" sz="1200">
              <a:solidFill>
                <a:schemeClr val="dk1"/>
              </a:solidFill>
              <a:latin typeface="Catamaran"/>
              <a:ea typeface="Catamaran"/>
              <a:cs typeface="Catamaran"/>
              <a:sym typeface="Catamaran"/>
            </a:endParaRPr>
          </a:p>
          <a:p>
            <a:pPr indent="0" lvl="0" marL="0" rtl="0" algn="l">
              <a:spcBef>
                <a:spcPts val="0"/>
              </a:spcBef>
              <a:spcAft>
                <a:spcPts val="0"/>
              </a:spcAft>
              <a:buNone/>
            </a:pPr>
            <a:r>
              <a:rPr b="1" lang="en" sz="1200">
                <a:solidFill>
                  <a:schemeClr val="dk1"/>
                </a:solidFill>
                <a:latin typeface="Catamaran"/>
                <a:ea typeface="Catamaran"/>
                <a:cs typeface="Catamaran"/>
                <a:sym typeface="Catamaran"/>
              </a:rPr>
              <a:t>PMMA -- 1.16</a:t>
            </a:r>
            <a:endParaRPr b="1" sz="1200">
              <a:solidFill>
                <a:schemeClr val="dk1"/>
              </a:solidFill>
              <a:latin typeface="Catamaran"/>
              <a:ea typeface="Catamaran"/>
              <a:cs typeface="Catamaran"/>
              <a:sym typeface="Catamaran"/>
            </a:endParaRPr>
          </a:p>
          <a:p>
            <a:pPr indent="0" lvl="0" marL="0" rtl="0" algn="l">
              <a:spcBef>
                <a:spcPts val="0"/>
              </a:spcBef>
              <a:spcAft>
                <a:spcPts val="0"/>
              </a:spcAft>
              <a:buNone/>
            </a:pPr>
            <a:r>
              <a:rPr b="1" lang="en" sz="1200">
                <a:solidFill>
                  <a:schemeClr val="dk1"/>
                </a:solidFill>
                <a:latin typeface="Catamaran"/>
                <a:ea typeface="Catamaran"/>
                <a:cs typeface="Catamaran"/>
                <a:sym typeface="Catamaran"/>
              </a:rPr>
              <a:t>PC -- 1.2</a:t>
            </a:r>
            <a:endParaRPr b="1" sz="1200">
              <a:solidFill>
                <a:schemeClr val="dk1"/>
              </a:solidFill>
              <a:latin typeface="Catamaran"/>
              <a:ea typeface="Catamaran"/>
              <a:cs typeface="Catamaran"/>
              <a:sym typeface="Catamaran"/>
            </a:endParaRPr>
          </a:p>
        </p:txBody>
      </p:sp>
      <p:pic>
        <p:nvPicPr>
          <p:cNvPr id="263" name="Google Shape;263;p35"/>
          <p:cNvPicPr preferRelativeResize="0"/>
          <p:nvPr/>
        </p:nvPicPr>
        <p:blipFill>
          <a:blip r:embed="rId4">
            <a:alphaModFix/>
          </a:blip>
          <a:stretch>
            <a:fillRect/>
          </a:stretch>
        </p:blipFill>
        <p:spPr>
          <a:xfrm>
            <a:off x="592425" y="1011350"/>
            <a:ext cx="4206154" cy="3668701"/>
          </a:xfrm>
          <a:prstGeom prst="rect">
            <a:avLst/>
          </a:prstGeom>
          <a:noFill/>
          <a:ln>
            <a:noFill/>
          </a:ln>
        </p:spPr>
      </p:pic>
      <p:sp>
        <p:nvSpPr>
          <p:cNvPr id="264" name="Google Shape;264;p35"/>
          <p:cNvSpPr txBox="1"/>
          <p:nvPr/>
        </p:nvSpPr>
        <p:spPr>
          <a:xfrm>
            <a:off x="1062075" y="2837275"/>
            <a:ext cx="3178800" cy="3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Catamaran"/>
                <a:ea typeface="Catamaran"/>
                <a:cs typeface="Catamaran"/>
                <a:sym typeface="Catamaran"/>
              </a:rPr>
              <a:t>Lightest density, floats in everything</a:t>
            </a:r>
            <a:endParaRPr b="1" sz="900">
              <a:solidFill>
                <a:schemeClr val="dk1"/>
              </a:solidFill>
              <a:latin typeface="Catamaran"/>
              <a:ea typeface="Catamaran"/>
              <a:cs typeface="Catamaran"/>
              <a:sym typeface="Catamaran"/>
            </a:endParaRPr>
          </a:p>
        </p:txBody>
      </p:sp>
      <p:sp>
        <p:nvSpPr>
          <p:cNvPr id="265" name="Google Shape;265;p35"/>
          <p:cNvSpPr txBox="1"/>
          <p:nvPr/>
        </p:nvSpPr>
        <p:spPr>
          <a:xfrm>
            <a:off x="1176550" y="3088300"/>
            <a:ext cx="3178800" cy="3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Catamaran"/>
                <a:ea typeface="Catamaran"/>
                <a:cs typeface="Catamaran"/>
                <a:sym typeface="Catamaran"/>
              </a:rPr>
              <a:t>More dense than water, less dense than 10% NaCl</a:t>
            </a:r>
            <a:endParaRPr b="1" sz="900">
              <a:solidFill>
                <a:schemeClr val="dk1"/>
              </a:solidFill>
              <a:latin typeface="Catamaran"/>
              <a:ea typeface="Catamaran"/>
              <a:cs typeface="Catamaran"/>
              <a:sym typeface="Catamaran"/>
            </a:endParaRPr>
          </a:p>
        </p:txBody>
      </p:sp>
      <p:sp>
        <p:nvSpPr>
          <p:cNvPr id="266" name="Google Shape;266;p35"/>
          <p:cNvSpPr txBox="1"/>
          <p:nvPr/>
        </p:nvSpPr>
        <p:spPr>
          <a:xfrm>
            <a:off x="1215175" y="3346925"/>
            <a:ext cx="3178800" cy="3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Catamaran"/>
                <a:ea typeface="Catamaran"/>
                <a:cs typeface="Catamaran"/>
                <a:sym typeface="Catamaran"/>
              </a:rPr>
              <a:t>More dense than 10% NaCl, less dense than saturated NaCl</a:t>
            </a:r>
            <a:endParaRPr b="1" sz="900">
              <a:solidFill>
                <a:schemeClr val="dk1"/>
              </a:solidFill>
              <a:latin typeface="Catamaran"/>
              <a:ea typeface="Catamaran"/>
              <a:cs typeface="Catamaran"/>
              <a:sym typeface="Catamaran"/>
            </a:endParaRPr>
          </a:p>
        </p:txBody>
      </p:sp>
      <p:sp>
        <p:nvSpPr>
          <p:cNvPr id="267" name="Google Shape;267;p35"/>
          <p:cNvSpPr txBox="1"/>
          <p:nvPr/>
        </p:nvSpPr>
        <p:spPr>
          <a:xfrm>
            <a:off x="1268925" y="3597925"/>
            <a:ext cx="3178800" cy="3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Catamaran"/>
                <a:ea typeface="Catamaran"/>
                <a:cs typeface="Catamaran"/>
                <a:sym typeface="Catamaran"/>
              </a:rPr>
              <a:t>More dense than PMMA</a:t>
            </a:r>
            <a:endParaRPr b="1" sz="900">
              <a:solidFill>
                <a:schemeClr val="dk1"/>
              </a:solidFill>
              <a:latin typeface="Catamaran"/>
              <a:ea typeface="Catamaran"/>
              <a:cs typeface="Catamaran"/>
              <a:sym typeface="Catamar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3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pic>
        <p:nvPicPr>
          <p:cNvPr id="274" name="Google Shape;274;p36"/>
          <p:cNvPicPr preferRelativeResize="0"/>
          <p:nvPr/>
        </p:nvPicPr>
        <p:blipFill>
          <a:blip r:embed="rId3">
            <a:alphaModFix/>
          </a:blip>
          <a:stretch>
            <a:fillRect/>
          </a:stretch>
        </p:blipFill>
        <p:spPr>
          <a:xfrm>
            <a:off x="260063" y="2607875"/>
            <a:ext cx="4772025" cy="657225"/>
          </a:xfrm>
          <a:prstGeom prst="rect">
            <a:avLst/>
          </a:prstGeom>
          <a:noFill/>
          <a:ln>
            <a:noFill/>
          </a:ln>
        </p:spPr>
      </p:pic>
      <p:pic>
        <p:nvPicPr>
          <p:cNvPr id="275" name="Google Shape;275;p36"/>
          <p:cNvPicPr preferRelativeResize="0"/>
          <p:nvPr/>
        </p:nvPicPr>
        <p:blipFill>
          <a:blip r:embed="rId4">
            <a:alphaModFix/>
          </a:blip>
          <a:stretch>
            <a:fillRect/>
          </a:stretch>
        </p:blipFill>
        <p:spPr>
          <a:xfrm>
            <a:off x="260063" y="4069225"/>
            <a:ext cx="4924425" cy="533400"/>
          </a:xfrm>
          <a:prstGeom prst="rect">
            <a:avLst/>
          </a:prstGeom>
          <a:noFill/>
          <a:ln>
            <a:noFill/>
          </a:ln>
        </p:spPr>
      </p:pic>
      <p:pic>
        <p:nvPicPr>
          <p:cNvPr id="276" name="Google Shape;276;p36"/>
          <p:cNvPicPr preferRelativeResize="0"/>
          <p:nvPr/>
        </p:nvPicPr>
        <p:blipFill>
          <a:blip r:embed="rId5">
            <a:alphaModFix/>
          </a:blip>
          <a:stretch>
            <a:fillRect/>
          </a:stretch>
        </p:blipFill>
        <p:spPr>
          <a:xfrm>
            <a:off x="724950" y="1251950"/>
            <a:ext cx="4307144" cy="117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3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7"/>
          <p:cNvSpPr txBox="1"/>
          <p:nvPr>
            <p:ph idx="4294967295" type="ctrTitle"/>
          </p:nvPr>
        </p:nvSpPr>
        <p:spPr>
          <a:xfrm>
            <a:off x="426075" y="238650"/>
            <a:ext cx="52410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 ANSWERS</a:t>
            </a:r>
            <a:endParaRPr sz="3300">
              <a:solidFill>
                <a:schemeClr val="lt1"/>
              </a:solidFill>
              <a:latin typeface="Livvic"/>
              <a:ea typeface="Livvic"/>
              <a:cs typeface="Livvic"/>
              <a:sym typeface="Livvic"/>
            </a:endParaRPr>
          </a:p>
        </p:txBody>
      </p:sp>
      <p:pic>
        <p:nvPicPr>
          <p:cNvPr id="283" name="Google Shape;283;p37"/>
          <p:cNvPicPr preferRelativeResize="0"/>
          <p:nvPr/>
        </p:nvPicPr>
        <p:blipFill>
          <a:blip r:embed="rId3">
            <a:alphaModFix/>
          </a:blip>
          <a:stretch>
            <a:fillRect/>
          </a:stretch>
        </p:blipFill>
        <p:spPr>
          <a:xfrm>
            <a:off x="260063" y="2736850"/>
            <a:ext cx="4772025" cy="657225"/>
          </a:xfrm>
          <a:prstGeom prst="rect">
            <a:avLst/>
          </a:prstGeom>
          <a:noFill/>
          <a:ln>
            <a:noFill/>
          </a:ln>
        </p:spPr>
      </p:pic>
      <p:pic>
        <p:nvPicPr>
          <p:cNvPr id="284" name="Google Shape;284;p37"/>
          <p:cNvPicPr preferRelativeResize="0"/>
          <p:nvPr/>
        </p:nvPicPr>
        <p:blipFill>
          <a:blip r:embed="rId4">
            <a:alphaModFix/>
          </a:blip>
          <a:stretch>
            <a:fillRect/>
          </a:stretch>
        </p:blipFill>
        <p:spPr>
          <a:xfrm>
            <a:off x="260063" y="4069225"/>
            <a:ext cx="4924425" cy="533400"/>
          </a:xfrm>
          <a:prstGeom prst="rect">
            <a:avLst/>
          </a:prstGeom>
          <a:noFill/>
          <a:ln>
            <a:noFill/>
          </a:ln>
        </p:spPr>
      </p:pic>
      <p:sp>
        <p:nvSpPr>
          <p:cNvPr id="285" name="Google Shape;285;p37"/>
          <p:cNvSpPr txBox="1"/>
          <p:nvPr/>
        </p:nvSpPr>
        <p:spPr>
          <a:xfrm>
            <a:off x="824900" y="3293125"/>
            <a:ext cx="52410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Keratin, melanin</a:t>
            </a:r>
            <a:endParaRPr sz="1200">
              <a:solidFill>
                <a:schemeClr val="dk1"/>
              </a:solidFill>
              <a:latin typeface="Catamaran Light"/>
              <a:ea typeface="Catamaran Light"/>
              <a:cs typeface="Catamaran Light"/>
              <a:sym typeface="Catamaran Light"/>
            </a:endParaRPr>
          </a:p>
        </p:txBody>
      </p:sp>
      <p:sp>
        <p:nvSpPr>
          <p:cNvPr id="286" name="Google Shape;286;p37"/>
          <p:cNvSpPr txBox="1"/>
          <p:nvPr/>
        </p:nvSpPr>
        <p:spPr>
          <a:xfrm>
            <a:off x="615850" y="4486200"/>
            <a:ext cx="5241000" cy="6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tamaran Light"/>
                <a:ea typeface="Catamaran Light"/>
                <a:cs typeface="Catamaran Light"/>
                <a:sym typeface="Catamaran Light"/>
              </a:rPr>
              <a:t>Ratio of the medulla width to the cortex width, animals have larger medullary indices than humans</a:t>
            </a:r>
            <a:endParaRPr sz="1200">
              <a:solidFill>
                <a:schemeClr val="dk1"/>
              </a:solidFill>
              <a:latin typeface="Catamaran Light"/>
              <a:ea typeface="Catamaran Light"/>
              <a:cs typeface="Catamaran Light"/>
              <a:sym typeface="Catamaran Light"/>
            </a:endParaRPr>
          </a:p>
        </p:txBody>
      </p:sp>
      <p:pic>
        <p:nvPicPr>
          <p:cNvPr id="287" name="Google Shape;287;p37"/>
          <p:cNvPicPr preferRelativeResize="0"/>
          <p:nvPr/>
        </p:nvPicPr>
        <p:blipFill>
          <a:blip r:embed="rId5">
            <a:alphaModFix/>
          </a:blip>
          <a:stretch>
            <a:fillRect/>
          </a:stretch>
        </p:blipFill>
        <p:spPr>
          <a:xfrm>
            <a:off x="577925" y="1420300"/>
            <a:ext cx="3494326" cy="1268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3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pic>
        <p:nvPicPr>
          <p:cNvPr id="294" name="Google Shape;294;p38"/>
          <p:cNvPicPr preferRelativeResize="0"/>
          <p:nvPr/>
        </p:nvPicPr>
        <p:blipFill>
          <a:blip r:embed="rId3">
            <a:alphaModFix/>
          </a:blip>
          <a:stretch>
            <a:fillRect/>
          </a:stretch>
        </p:blipFill>
        <p:spPr>
          <a:xfrm>
            <a:off x="3179325" y="700325"/>
            <a:ext cx="4111099" cy="4302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3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9"/>
          <p:cNvSpPr txBox="1"/>
          <p:nvPr>
            <p:ph idx="4294967295" type="ctrTitle"/>
          </p:nvPr>
        </p:nvSpPr>
        <p:spPr>
          <a:xfrm>
            <a:off x="426075" y="238650"/>
            <a:ext cx="52863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 ANSWERS</a:t>
            </a:r>
            <a:endParaRPr sz="3300">
              <a:solidFill>
                <a:schemeClr val="lt1"/>
              </a:solidFill>
              <a:latin typeface="Livvic"/>
              <a:ea typeface="Livvic"/>
              <a:cs typeface="Livvic"/>
              <a:sym typeface="Livvic"/>
            </a:endParaRPr>
          </a:p>
        </p:txBody>
      </p:sp>
      <p:pic>
        <p:nvPicPr>
          <p:cNvPr id="301" name="Google Shape;301;p39"/>
          <p:cNvPicPr preferRelativeResize="0"/>
          <p:nvPr/>
        </p:nvPicPr>
        <p:blipFill>
          <a:blip r:embed="rId3">
            <a:alphaModFix/>
          </a:blip>
          <a:stretch>
            <a:fillRect/>
          </a:stretch>
        </p:blipFill>
        <p:spPr>
          <a:xfrm>
            <a:off x="2473125" y="931341"/>
            <a:ext cx="3956924" cy="410083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5" name="Shape 305"/>
        <p:cNvGrpSpPr/>
        <p:nvPr/>
      </p:nvGrpSpPr>
      <p:grpSpPr>
        <a:xfrm>
          <a:off x="0" y="0"/>
          <a:ext cx="0" cy="0"/>
          <a:chOff x="0" y="0"/>
          <a:chExt cx="0" cy="0"/>
        </a:xfrm>
      </p:grpSpPr>
      <p:sp>
        <p:nvSpPr>
          <p:cNvPr id="306" name="Google Shape;306;p4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308" name="Google Shape;308;p40"/>
          <p:cNvSpPr txBox="1"/>
          <p:nvPr/>
        </p:nvSpPr>
        <p:spPr>
          <a:xfrm>
            <a:off x="419250" y="1485700"/>
            <a:ext cx="8298900" cy="2816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Practice with your cheatsheet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Split up the workload - I recommend the powder/polymer split for Forensics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Timing is key - maximize your points no matter what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Keep organized notes - these are key to understanding some concepts so you don’t have to overfill your cheatsheet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Practice, practice, practice (tests)!!</a:t>
            </a:r>
            <a:endParaRPr sz="19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p:nvPr/>
        </p:nvSpPr>
        <p:spPr>
          <a:xfrm>
            <a:off x="5792025" y="1135225"/>
            <a:ext cx="2519700" cy="26874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37" name="Google Shape;137;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8" name="Google Shape;138;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9" name="Google Shape;139;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40" name="Google Shape;140;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1" name="Google Shape;141;p23"/>
          <p:cNvPicPr preferRelativeResize="0"/>
          <p:nvPr/>
        </p:nvPicPr>
        <p:blipFill>
          <a:blip r:embed="rId3">
            <a:alphaModFix/>
          </a:blip>
          <a:stretch>
            <a:fillRect/>
          </a:stretch>
        </p:blipFill>
        <p:spPr>
          <a:xfrm>
            <a:off x="5564591" y="1439999"/>
            <a:ext cx="2974551" cy="1983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1"/>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1"/>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1"/>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316" name="Google Shape;316;p41"/>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317" name="Google Shape;317;p41"/>
          <p:cNvSpPr txBox="1"/>
          <p:nvPr>
            <p:ph type="ctrTitle"/>
          </p:nvPr>
        </p:nvSpPr>
        <p:spPr>
          <a:xfrm>
            <a:off x="1217775" y="1354775"/>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rgbClr val="0000FF"/>
                </a:solidFill>
                <a:hlinkClick r:id="rId3">
                  <a:extLst>
                    <a:ext uri="{A12FA001-AC4F-418D-AE19-62706E023703}">
                      <ahyp:hlinkClr val="tx"/>
                    </a:ext>
                  </a:extLst>
                </a:hlinkClick>
              </a:rPr>
              <a:t>NC State SO</a:t>
            </a:r>
            <a:endParaRPr sz="2200">
              <a:solidFill>
                <a:srgbClr val="0000FF"/>
              </a:solidFill>
            </a:endParaRPr>
          </a:p>
        </p:txBody>
      </p:sp>
      <p:sp>
        <p:nvSpPr>
          <p:cNvPr id="318" name="Google Shape;318;p41"/>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1"/>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320" name="Google Shape;320;p41"/>
          <p:cNvSpPr txBox="1"/>
          <p:nvPr>
            <p:ph type="ctrTitle"/>
          </p:nvPr>
        </p:nvSpPr>
        <p:spPr>
          <a:xfrm>
            <a:off x="5824450" y="146125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4"/>
              </a:rPr>
              <a:t>Some practice tests + notes</a:t>
            </a:r>
            <a:endParaRPr sz="2200">
              <a:solidFill>
                <a:schemeClr val="lt1"/>
              </a:solidFill>
            </a:endParaRPr>
          </a:p>
        </p:txBody>
      </p:sp>
      <p:sp>
        <p:nvSpPr>
          <p:cNvPr id="321" name="Google Shape;321;p41"/>
          <p:cNvSpPr txBox="1"/>
          <p:nvPr>
            <p:ph type="ctrTitle"/>
          </p:nvPr>
        </p:nvSpPr>
        <p:spPr>
          <a:xfrm>
            <a:off x="1217775" y="370725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u="sng">
                <a:solidFill>
                  <a:schemeClr val="hlink"/>
                </a:solidFill>
                <a:hlinkClick r:id="rId5"/>
              </a:rPr>
              <a:t>Forensic Science Simplified</a:t>
            </a:r>
            <a:endParaRPr sz="2200">
              <a:solidFill>
                <a:schemeClr val="lt1"/>
              </a:solidFill>
            </a:endParaRPr>
          </a:p>
        </p:txBody>
      </p:sp>
      <p:sp>
        <p:nvSpPr>
          <p:cNvPr id="322" name="Google Shape;322;p41"/>
          <p:cNvSpPr txBox="1"/>
          <p:nvPr>
            <p:ph type="ctrTitle"/>
          </p:nvPr>
        </p:nvSpPr>
        <p:spPr>
          <a:xfrm>
            <a:off x="5893800" y="361510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Wikipedia (lol)</a:t>
            </a:r>
            <a:endParaRPr sz="22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6" name="Shape 326"/>
        <p:cNvGrpSpPr/>
        <p:nvPr/>
      </p:nvGrpSpPr>
      <p:grpSpPr>
        <a:xfrm>
          <a:off x="0" y="0"/>
          <a:ext cx="0" cy="0"/>
          <a:chOff x="0" y="0"/>
          <a:chExt cx="0" cy="0"/>
        </a:xfrm>
      </p:grpSpPr>
      <p:sp>
        <p:nvSpPr>
          <p:cNvPr id="327" name="Google Shape;327;p4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2"/>
          <p:cNvSpPr txBox="1"/>
          <p:nvPr>
            <p:ph idx="4294967295" type="ctrTitle"/>
          </p:nvPr>
        </p:nvSpPr>
        <p:spPr>
          <a:xfrm>
            <a:off x="554725" y="238650"/>
            <a:ext cx="5199900" cy="1046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Resources: Chemicals/Lab Equipment</a:t>
            </a:r>
            <a:endParaRPr>
              <a:solidFill>
                <a:schemeClr val="lt1"/>
              </a:solidFill>
              <a:latin typeface="Livvic"/>
              <a:ea typeface="Livvic"/>
              <a:cs typeface="Livvic"/>
              <a:sym typeface="Livvic"/>
            </a:endParaRPr>
          </a:p>
        </p:txBody>
      </p:sp>
      <p:sp>
        <p:nvSpPr>
          <p:cNvPr id="329" name="Google Shape;329;p42"/>
          <p:cNvSpPr txBox="1"/>
          <p:nvPr/>
        </p:nvSpPr>
        <p:spPr>
          <a:xfrm>
            <a:off x="419250" y="1485700"/>
            <a:ext cx="8298900" cy="1354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3"/>
              </a:rPr>
              <a:t>Ward’s Science Forensics kits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4"/>
              </a:rPr>
              <a:t>Ward’s Science Crime Buster kit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u="sng">
                <a:solidFill>
                  <a:schemeClr val="hlink"/>
                </a:solidFill>
                <a:latin typeface="Catamaran Light"/>
                <a:ea typeface="Catamaran Light"/>
                <a:cs typeface="Catamaran Light"/>
                <a:sym typeface="Catamaran Light"/>
                <a:hlinkClick r:id="rId5"/>
              </a:rPr>
              <a:t>Ward’s Science Crime Buster Lab Equipment</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Official soinc.org website also links to these kits!</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pic>
        <p:nvPicPr>
          <p:cNvPr id="334" name="Google Shape;334;p43"/>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335" name="Google Shape;335;p43"/>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3"/>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337" name="Google Shape;337;p43"/>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338" name="Google Shape;338;p43"/>
          <p:cNvGrpSpPr/>
          <p:nvPr/>
        </p:nvGrpSpPr>
        <p:grpSpPr>
          <a:xfrm>
            <a:off x="4582431" y="2545611"/>
            <a:ext cx="346056" cy="345674"/>
            <a:chOff x="3303268" y="3817349"/>
            <a:chExt cx="346056" cy="345674"/>
          </a:xfrm>
        </p:grpSpPr>
        <p:sp>
          <p:nvSpPr>
            <p:cNvPr id="339" name="Google Shape;339;p43"/>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0" name="Google Shape;340;p43"/>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1" name="Google Shape;341;p43"/>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2" name="Google Shape;342;p43"/>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343" name="Google Shape;343;p43"/>
          <p:cNvGrpSpPr/>
          <p:nvPr/>
        </p:nvGrpSpPr>
        <p:grpSpPr>
          <a:xfrm>
            <a:off x="4582447" y="1968549"/>
            <a:ext cx="346024" cy="345674"/>
            <a:chOff x="4201447" y="3817349"/>
            <a:chExt cx="346024" cy="345674"/>
          </a:xfrm>
        </p:grpSpPr>
        <p:sp>
          <p:nvSpPr>
            <p:cNvPr id="344" name="Google Shape;344;p43"/>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5" name="Google Shape;345;p43"/>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 (B)</a:t>
            </a:r>
            <a:endParaRPr sz="3300">
              <a:solidFill>
                <a:schemeClr val="lt1"/>
              </a:solidFill>
              <a:latin typeface="Livvic"/>
              <a:ea typeface="Livvic"/>
              <a:cs typeface="Livvic"/>
              <a:sym typeface="Livvic"/>
            </a:endParaRPr>
          </a:p>
        </p:txBody>
      </p:sp>
      <p:sp>
        <p:nvSpPr>
          <p:cNvPr id="148" name="Google Shape;148;p24"/>
          <p:cNvSpPr txBox="1"/>
          <p:nvPr/>
        </p:nvSpPr>
        <p:spPr>
          <a:xfrm>
            <a:off x="419250" y="1485700"/>
            <a:ext cx="54786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1 </a:t>
            </a:r>
            <a:r>
              <a:rPr lang="en" sz="1900">
                <a:solidFill>
                  <a:schemeClr val="dk1"/>
                </a:solidFill>
                <a:latin typeface="Catamaran Light"/>
                <a:ea typeface="Catamaran Light"/>
                <a:cs typeface="Catamaran Light"/>
                <a:sym typeface="Catamaran Light"/>
              </a:rPr>
              <a:t> 8.5” x 11” sheet of paper </a:t>
            </a:r>
            <a:r>
              <a:rPr b="1" lang="en" sz="1900">
                <a:solidFill>
                  <a:schemeClr val="dk1"/>
                </a:solidFill>
                <a:latin typeface="Catamaran"/>
                <a:ea typeface="Catamaran"/>
                <a:cs typeface="Catamaran"/>
                <a:sym typeface="Catamaran"/>
              </a:rPr>
              <a:t>per person</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1</a:t>
            </a:r>
            <a:r>
              <a:rPr lang="en" sz="1900">
                <a:solidFill>
                  <a:schemeClr val="dk1"/>
                </a:solidFill>
                <a:latin typeface="Catamaran Light"/>
                <a:ea typeface="Catamaran Light"/>
                <a:cs typeface="Catamaran Light"/>
                <a:sym typeface="Catamaran Light"/>
              </a:rPr>
              <a:t> </a:t>
            </a:r>
            <a:r>
              <a:rPr b="1" lang="en" sz="1900">
                <a:solidFill>
                  <a:schemeClr val="dk1"/>
                </a:solidFill>
                <a:latin typeface="Catamaran"/>
                <a:ea typeface="Catamaran"/>
                <a:cs typeface="Catamaran"/>
                <a:sym typeface="Catamaran"/>
              </a:rPr>
              <a:t>non-programmable</a:t>
            </a:r>
            <a:r>
              <a:rPr lang="en" sz="1900">
                <a:solidFill>
                  <a:schemeClr val="dk1"/>
                </a:solidFill>
                <a:latin typeface="Catamaran Light"/>
                <a:ea typeface="Catamaran Light"/>
                <a:cs typeface="Catamaran Light"/>
                <a:sym typeface="Catamaran Light"/>
              </a:rPr>
              <a:t> calculator (no TI-84)</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Wear proper clothing!</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Guaranteed to be tested on powders, polymers (hair, plastics, fibers), and chromatography</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Check the Chemistry Equipment List!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Beakers, test tubes, petri dishes, slides/cover slips, spatulas, stirring rods, ruler, etc.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Analysis of powders/solids has the most points!! (~50%)</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49" name="Google Shape;149;p24"/>
          <p:cNvPicPr preferRelativeResize="0"/>
          <p:nvPr/>
        </p:nvPicPr>
        <p:blipFill>
          <a:blip r:embed="rId3">
            <a:alphaModFix/>
          </a:blip>
          <a:stretch>
            <a:fillRect/>
          </a:stretch>
        </p:blipFill>
        <p:spPr>
          <a:xfrm>
            <a:off x="6218300" y="152400"/>
            <a:ext cx="1841650" cy="2381976"/>
          </a:xfrm>
          <a:prstGeom prst="rect">
            <a:avLst/>
          </a:prstGeom>
          <a:noFill/>
          <a:ln>
            <a:noFill/>
          </a:ln>
        </p:spPr>
      </p:pic>
      <p:pic>
        <p:nvPicPr>
          <p:cNvPr id="150" name="Google Shape;150;p24"/>
          <p:cNvPicPr preferRelativeResize="0"/>
          <p:nvPr/>
        </p:nvPicPr>
        <p:blipFill>
          <a:blip r:embed="rId4">
            <a:alphaModFix/>
          </a:blip>
          <a:stretch>
            <a:fillRect/>
          </a:stretch>
        </p:blipFill>
        <p:spPr>
          <a:xfrm>
            <a:off x="7007175" y="2574626"/>
            <a:ext cx="1959724" cy="23043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2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 </a:t>
            </a:r>
            <a:r>
              <a:rPr lang="en" sz="3300">
                <a:solidFill>
                  <a:schemeClr val="lt1"/>
                </a:solidFill>
              </a:rPr>
              <a:t>(C)</a:t>
            </a:r>
            <a:endParaRPr sz="3300">
              <a:solidFill>
                <a:schemeClr val="lt1"/>
              </a:solidFill>
              <a:latin typeface="Livvic"/>
              <a:ea typeface="Livvic"/>
              <a:cs typeface="Livvic"/>
              <a:sym typeface="Livvic"/>
            </a:endParaRPr>
          </a:p>
        </p:txBody>
      </p:sp>
      <p:sp>
        <p:nvSpPr>
          <p:cNvPr id="157" name="Google Shape;157;p25"/>
          <p:cNvSpPr txBox="1"/>
          <p:nvPr/>
        </p:nvSpPr>
        <p:spPr>
          <a:xfrm>
            <a:off x="419250" y="1485700"/>
            <a:ext cx="5478600" cy="2816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1  </a:t>
            </a:r>
            <a:r>
              <a:rPr lang="en" sz="1900">
                <a:solidFill>
                  <a:schemeClr val="dk1"/>
                </a:solidFill>
                <a:latin typeface="Catamaran Light"/>
                <a:ea typeface="Catamaran Light"/>
                <a:cs typeface="Catamaran Light"/>
                <a:sym typeface="Catamaran Light"/>
              </a:rPr>
              <a:t>8.5” x 11” sheet of paper </a:t>
            </a:r>
            <a:r>
              <a:rPr b="1" lang="en" sz="1900">
                <a:solidFill>
                  <a:schemeClr val="dk1"/>
                </a:solidFill>
                <a:latin typeface="Catamaran"/>
                <a:ea typeface="Catamaran"/>
                <a:cs typeface="Catamaran"/>
                <a:sym typeface="Catamaran"/>
              </a:rPr>
              <a:t>per person</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1 programmable calculator </a:t>
            </a:r>
            <a:r>
              <a:rPr lang="en" sz="1900">
                <a:solidFill>
                  <a:schemeClr val="dk1"/>
                </a:solidFill>
                <a:latin typeface="Catamaran Light"/>
                <a:ea typeface="Catamaran Light"/>
                <a:cs typeface="Catamaran Light"/>
                <a:sym typeface="Catamaran Light"/>
              </a:rPr>
              <a:t>per person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Make sure to check the Chemistry Lab Equipment List!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Beakers, test tubes, petri dishes, cover slips, flame loop, ruler, calculator, etc.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Analysis of the crime has the most points - make sure to write </a:t>
            </a:r>
            <a:r>
              <a:rPr lang="en" sz="1900">
                <a:solidFill>
                  <a:schemeClr val="dk1"/>
                </a:solidFill>
                <a:latin typeface="Catamaran Light"/>
                <a:ea typeface="Catamaran Light"/>
                <a:cs typeface="Catamaran Light"/>
                <a:sym typeface="Catamaran Light"/>
              </a:rPr>
              <a:t>something down for this!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58" name="Google Shape;158;p25"/>
          <p:cNvPicPr preferRelativeResize="0"/>
          <p:nvPr/>
        </p:nvPicPr>
        <p:blipFill>
          <a:blip r:embed="rId3">
            <a:alphaModFix/>
          </a:blip>
          <a:stretch>
            <a:fillRect/>
          </a:stretch>
        </p:blipFill>
        <p:spPr>
          <a:xfrm>
            <a:off x="6170575" y="238650"/>
            <a:ext cx="1879188" cy="2426800"/>
          </a:xfrm>
          <a:prstGeom prst="rect">
            <a:avLst/>
          </a:prstGeom>
          <a:noFill/>
          <a:ln>
            <a:noFill/>
          </a:ln>
        </p:spPr>
      </p:pic>
      <p:pic>
        <p:nvPicPr>
          <p:cNvPr id="159" name="Google Shape;159;p25"/>
          <p:cNvPicPr preferRelativeResize="0"/>
          <p:nvPr/>
        </p:nvPicPr>
        <p:blipFill>
          <a:blip r:embed="rId4">
            <a:alphaModFix/>
          </a:blip>
          <a:stretch>
            <a:fillRect/>
          </a:stretch>
        </p:blipFill>
        <p:spPr>
          <a:xfrm>
            <a:off x="6980525" y="2496975"/>
            <a:ext cx="1979400" cy="25662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3" name="Shape 163"/>
        <p:cNvGrpSpPr/>
        <p:nvPr/>
      </p:nvGrpSpPr>
      <p:grpSpPr>
        <a:xfrm>
          <a:off x="0" y="0"/>
          <a:ext cx="0" cy="0"/>
          <a:chOff x="0" y="0"/>
          <a:chExt cx="0" cy="0"/>
        </a:xfrm>
      </p:grpSpPr>
      <p:pic>
        <p:nvPicPr>
          <p:cNvPr id="164" name="Google Shape;164;p26"/>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65" name="Google Shape;165;p26"/>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167" name="Google Shape;167;p26"/>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68" name="Google Shape;168;p26"/>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txBox="1"/>
          <p:nvPr>
            <p:ph idx="4294967295" type="ctrTitle"/>
          </p:nvPr>
        </p:nvSpPr>
        <p:spPr>
          <a:xfrm>
            <a:off x="426075" y="238650"/>
            <a:ext cx="53829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Chromatography</a:t>
            </a:r>
            <a:endParaRPr sz="3300">
              <a:solidFill>
                <a:schemeClr val="lt1"/>
              </a:solidFill>
              <a:latin typeface="Livvic"/>
              <a:ea typeface="Livvic"/>
              <a:cs typeface="Livvic"/>
              <a:sym typeface="Livvic"/>
            </a:endParaRPr>
          </a:p>
        </p:txBody>
      </p:sp>
      <p:sp>
        <p:nvSpPr>
          <p:cNvPr id="175" name="Google Shape;175;p27"/>
          <p:cNvSpPr txBox="1"/>
          <p:nvPr/>
        </p:nvSpPr>
        <p:spPr>
          <a:xfrm>
            <a:off x="419250" y="1485700"/>
            <a:ext cx="5422200" cy="25398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Relies on capillary action and polarity</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Rf - Retention Factor</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Measure from the base line to the center of the compound (how far the compound traveled)</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Measure from the base line to the solvent front</a:t>
            </a:r>
            <a:endParaRPr sz="1700">
              <a:solidFill>
                <a:schemeClr val="dk1"/>
              </a:solidFill>
              <a:latin typeface="Catamaran Light"/>
              <a:ea typeface="Catamaran Light"/>
              <a:cs typeface="Catamaran Light"/>
              <a:sym typeface="Catamaran Light"/>
            </a:endParaRPr>
          </a:p>
          <a:p>
            <a:pPr indent="-336550" lvl="0" marL="914400" rtl="0" algn="l">
              <a:spcBef>
                <a:spcPts val="0"/>
              </a:spcBef>
              <a:spcAft>
                <a:spcPts val="0"/>
              </a:spcAft>
              <a:buClr>
                <a:schemeClr val="dk1"/>
              </a:buClr>
              <a:buSzPts val="1700"/>
              <a:buFont typeface="Catamaran Light"/>
              <a:buAutoNum type="arabicPeriod"/>
            </a:pPr>
            <a:r>
              <a:rPr lang="en" sz="1700">
                <a:solidFill>
                  <a:schemeClr val="dk1"/>
                </a:solidFill>
                <a:latin typeface="Catamaran Light"/>
                <a:ea typeface="Catamaran Light"/>
                <a:cs typeface="Catamaran Light"/>
                <a:sym typeface="Catamaran Light"/>
              </a:rPr>
              <a:t>Find their ratio</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Mobile phase - solvent</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Stationary phase - paper</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Start this at the beginning of the test</a:t>
            </a:r>
            <a:endParaRPr sz="1700">
              <a:solidFill>
                <a:schemeClr val="dk1"/>
              </a:solidFill>
              <a:latin typeface="Catamaran Light"/>
              <a:ea typeface="Catamaran Light"/>
              <a:cs typeface="Catamaran Light"/>
              <a:sym typeface="Catamaran Light"/>
            </a:endParaRPr>
          </a:p>
        </p:txBody>
      </p:sp>
      <p:pic>
        <p:nvPicPr>
          <p:cNvPr id="176" name="Google Shape;176;p27"/>
          <p:cNvPicPr preferRelativeResize="0"/>
          <p:nvPr/>
        </p:nvPicPr>
        <p:blipFill>
          <a:blip r:embed="rId3">
            <a:alphaModFix/>
          </a:blip>
          <a:stretch>
            <a:fillRect/>
          </a:stretch>
        </p:blipFill>
        <p:spPr>
          <a:xfrm>
            <a:off x="5429643" y="3174280"/>
            <a:ext cx="3425125" cy="1821525"/>
          </a:xfrm>
          <a:prstGeom prst="rect">
            <a:avLst/>
          </a:prstGeom>
          <a:noFill/>
          <a:ln>
            <a:noFill/>
          </a:ln>
        </p:spPr>
      </p:pic>
      <p:pic>
        <p:nvPicPr>
          <p:cNvPr id="177" name="Google Shape;177;p27"/>
          <p:cNvPicPr preferRelativeResize="0"/>
          <p:nvPr/>
        </p:nvPicPr>
        <p:blipFill rotWithShape="1">
          <a:blip r:embed="rId4">
            <a:alphaModFix/>
          </a:blip>
          <a:srcRect b="0" l="0" r="0" t="16950"/>
          <a:stretch/>
        </p:blipFill>
        <p:spPr>
          <a:xfrm>
            <a:off x="6463525" y="352425"/>
            <a:ext cx="1911724" cy="27612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8"/>
          <p:cNvSpPr txBox="1"/>
          <p:nvPr>
            <p:ph idx="4294967295" type="ctrTitle"/>
          </p:nvPr>
        </p:nvSpPr>
        <p:spPr>
          <a:xfrm>
            <a:off x="426075" y="238650"/>
            <a:ext cx="53829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Chromatography</a:t>
            </a:r>
            <a:endParaRPr sz="3300">
              <a:solidFill>
                <a:schemeClr val="lt1"/>
              </a:solidFill>
              <a:latin typeface="Livvic"/>
              <a:ea typeface="Livvic"/>
              <a:cs typeface="Livvic"/>
              <a:sym typeface="Livvic"/>
            </a:endParaRPr>
          </a:p>
        </p:txBody>
      </p:sp>
      <p:sp>
        <p:nvSpPr>
          <p:cNvPr id="184" name="Google Shape;184;p28"/>
          <p:cNvSpPr txBox="1"/>
          <p:nvPr/>
        </p:nvSpPr>
        <p:spPr>
          <a:xfrm>
            <a:off x="419250" y="1485700"/>
            <a:ext cx="5422200" cy="9696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Practice with this! </a:t>
            </a:r>
            <a:endParaRPr sz="1700">
              <a:solidFill>
                <a:schemeClr val="dk1"/>
              </a:solidFill>
              <a:latin typeface="Catamaran Light"/>
              <a:ea typeface="Catamaran Light"/>
              <a:cs typeface="Catamaran Light"/>
              <a:sym typeface="Catamaran Light"/>
            </a:endParaRPr>
          </a:p>
          <a:p>
            <a:pPr indent="-336550" lvl="0" marL="457200" rtl="0" algn="l">
              <a:spcBef>
                <a:spcPts val="0"/>
              </a:spcBef>
              <a:spcAft>
                <a:spcPts val="0"/>
              </a:spcAft>
              <a:buClr>
                <a:schemeClr val="dk1"/>
              </a:buClr>
              <a:buSzPts val="1700"/>
              <a:buFont typeface="Catamaran Light"/>
              <a:buChar char="●"/>
            </a:pPr>
            <a:r>
              <a:rPr lang="en" sz="1700">
                <a:solidFill>
                  <a:schemeClr val="dk1"/>
                </a:solidFill>
                <a:latin typeface="Catamaran Light"/>
                <a:ea typeface="Catamaran Light"/>
                <a:cs typeface="Catamaran Light"/>
                <a:sym typeface="Catamaran Light"/>
              </a:rPr>
              <a:t>Sometimes it might not work, but that’s okay - do what you can</a:t>
            </a:r>
            <a:endParaRPr sz="1700">
              <a:solidFill>
                <a:schemeClr val="dk1"/>
              </a:solidFill>
              <a:latin typeface="Catamaran Light"/>
              <a:ea typeface="Catamaran Light"/>
              <a:cs typeface="Catamaran Light"/>
              <a:sym typeface="Catamaran Light"/>
            </a:endParaRPr>
          </a:p>
        </p:txBody>
      </p:sp>
      <p:pic>
        <p:nvPicPr>
          <p:cNvPr id="185" name="Google Shape;185;p28"/>
          <p:cNvPicPr preferRelativeResize="0"/>
          <p:nvPr/>
        </p:nvPicPr>
        <p:blipFill rotWithShape="1">
          <a:blip r:embed="rId3">
            <a:alphaModFix/>
          </a:blip>
          <a:srcRect b="8206" l="0" r="0" t="0"/>
          <a:stretch/>
        </p:blipFill>
        <p:spPr>
          <a:xfrm>
            <a:off x="5993850" y="1322400"/>
            <a:ext cx="2997750" cy="2063825"/>
          </a:xfrm>
          <a:prstGeom prst="rect">
            <a:avLst/>
          </a:prstGeom>
          <a:noFill/>
          <a:ln>
            <a:noFill/>
          </a:ln>
        </p:spPr>
      </p:pic>
      <p:pic>
        <p:nvPicPr>
          <p:cNvPr id="186" name="Google Shape;186;p28"/>
          <p:cNvPicPr preferRelativeResize="0"/>
          <p:nvPr/>
        </p:nvPicPr>
        <p:blipFill>
          <a:blip r:embed="rId4">
            <a:alphaModFix/>
          </a:blip>
          <a:stretch>
            <a:fillRect/>
          </a:stretch>
        </p:blipFill>
        <p:spPr>
          <a:xfrm>
            <a:off x="1500800" y="2662075"/>
            <a:ext cx="3575995" cy="23834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9"/>
          <p:cNvSpPr txBox="1"/>
          <p:nvPr>
            <p:ph idx="4294967295" type="ctrTitle"/>
          </p:nvPr>
        </p:nvSpPr>
        <p:spPr>
          <a:xfrm>
            <a:off x="426075" y="238650"/>
            <a:ext cx="5498700" cy="631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chemeClr val="lt1"/>
                </a:solidFill>
              </a:rPr>
              <a:t>Topic 2: Fibers</a:t>
            </a:r>
            <a:endParaRPr sz="2900">
              <a:solidFill>
                <a:schemeClr val="lt1"/>
              </a:solidFill>
              <a:latin typeface="Livvic"/>
              <a:ea typeface="Livvic"/>
              <a:cs typeface="Livvic"/>
              <a:sym typeface="Livvic"/>
            </a:endParaRPr>
          </a:p>
        </p:txBody>
      </p:sp>
      <p:sp>
        <p:nvSpPr>
          <p:cNvPr id="193" name="Google Shape;193;p29"/>
          <p:cNvSpPr txBox="1"/>
          <p:nvPr/>
        </p:nvSpPr>
        <p:spPr>
          <a:xfrm>
            <a:off x="419250" y="1485700"/>
            <a:ext cx="58698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Animal (wool, silk)</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Shrivel and form a grainy ash under heat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Smell like burning hair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Self-extinguish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Made of keratin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Plant (cotton, linen)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Smell like burning paper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Catch on fire even without touching the flame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Synthetic (nylon, polyester, spandex)</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Melt and produce a hard bead of plastic</a:t>
            </a:r>
            <a:endParaRPr sz="1900">
              <a:solidFill>
                <a:schemeClr val="dk1"/>
              </a:solidFill>
              <a:latin typeface="Catamaran Light"/>
              <a:ea typeface="Catamaran Light"/>
              <a:cs typeface="Catamaran Light"/>
              <a:sym typeface="Catamaran Light"/>
            </a:endParaRPr>
          </a:p>
        </p:txBody>
      </p:sp>
      <p:pic>
        <p:nvPicPr>
          <p:cNvPr id="194" name="Google Shape;194;p29"/>
          <p:cNvPicPr preferRelativeResize="0"/>
          <p:nvPr/>
        </p:nvPicPr>
        <p:blipFill>
          <a:blip r:embed="rId3">
            <a:alphaModFix/>
          </a:blip>
          <a:stretch>
            <a:fillRect/>
          </a:stretch>
        </p:blipFill>
        <p:spPr>
          <a:xfrm>
            <a:off x="6170475" y="869850"/>
            <a:ext cx="2629900" cy="1972425"/>
          </a:xfrm>
          <a:prstGeom prst="rect">
            <a:avLst/>
          </a:prstGeom>
          <a:noFill/>
          <a:ln>
            <a:noFill/>
          </a:ln>
        </p:spPr>
      </p:pic>
      <p:pic>
        <p:nvPicPr>
          <p:cNvPr id="195" name="Google Shape;195;p29"/>
          <p:cNvPicPr preferRelativeResize="0"/>
          <p:nvPr/>
        </p:nvPicPr>
        <p:blipFill rotWithShape="1">
          <a:blip r:embed="rId4">
            <a:alphaModFix/>
          </a:blip>
          <a:srcRect b="0" l="0" r="82561" t="0"/>
          <a:stretch/>
        </p:blipFill>
        <p:spPr>
          <a:xfrm>
            <a:off x="6751700" y="3057718"/>
            <a:ext cx="567675" cy="1656957"/>
          </a:xfrm>
          <a:prstGeom prst="rect">
            <a:avLst/>
          </a:prstGeom>
          <a:noFill/>
          <a:ln>
            <a:noFill/>
          </a:ln>
        </p:spPr>
      </p:pic>
      <p:pic>
        <p:nvPicPr>
          <p:cNvPr id="196" name="Google Shape;196;p29"/>
          <p:cNvPicPr preferRelativeResize="0"/>
          <p:nvPr/>
        </p:nvPicPr>
        <p:blipFill rotWithShape="1">
          <a:blip r:embed="rId4">
            <a:alphaModFix/>
          </a:blip>
          <a:srcRect b="0" l="54504" r="0" t="0"/>
          <a:stretch/>
        </p:blipFill>
        <p:spPr>
          <a:xfrm>
            <a:off x="7319375" y="3057725"/>
            <a:ext cx="1480991" cy="1656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3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0"/>
          <p:cNvSpPr txBox="1"/>
          <p:nvPr>
            <p:ph idx="4294967295" type="ctrTitle"/>
          </p:nvPr>
        </p:nvSpPr>
        <p:spPr>
          <a:xfrm>
            <a:off x="426075" y="238650"/>
            <a:ext cx="5498700" cy="631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2900">
                <a:solidFill>
                  <a:schemeClr val="lt1"/>
                </a:solidFill>
              </a:rPr>
              <a:t>Topic 2: Fibers</a:t>
            </a:r>
            <a:endParaRPr sz="2900">
              <a:solidFill>
                <a:schemeClr val="lt1"/>
              </a:solidFill>
              <a:latin typeface="Livvic"/>
              <a:ea typeface="Livvic"/>
              <a:cs typeface="Livvic"/>
              <a:sym typeface="Livvic"/>
            </a:endParaRPr>
          </a:p>
        </p:txBody>
      </p:sp>
      <p:sp>
        <p:nvSpPr>
          <p:cNvPr id="203" name="Google Shape;203;p30"/>
          <p:cNvSpPr txBox="1"/>
          <p:nvPr/>
        </p:nvSpPr>
        <p:spPr>
          <a:xfrm>
            <a:off x="419250" y="1485700"/>
            <a:ext cx="5869800" cy="477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 familiar looking at microscope images of fibers!</a:t>
            </a:r>
            <a:endParaRPr sz="1900">
              <a:solidFill>
                <a:schemeClr val="dk1"/>
              </a:solidFill>
              <a:latin typeface="Catamaran Light"/>
              <a:ea typeface="Catamaran Light"/>
              <a:cs typeface="Catamaran Light"/>
              <a:sym typeface="Catamaran Light"/>
            </a:endParaRPr>
          </a:p>
        </p:txBody>
      </p:sp>
      <p:pic>
        <p:nvPicPr>
          <p:cNvPr id="204" name="Google Shape;204;p30"/>
          <p:cNvPicPr preferRelativeResize="0"/>
          <p:nvPr/>
        </p:nvPicPr>
        <p:blipFill rotWithShape="1">
          <a:blip r:embed="rId3">
            <a:alphaModFix/>
          </a:blip>
          <a:srcRect b="0" l="0" r="82561" t="0"/>
          <a:stretch/>
        </p:blipFill>
        <p:spPr>
          <a:xfrm>
            <a:off x="6632075" y="238643"/>
            <a:ext cx="567675" cy="1656957"/>
          </a:xfrm>
          <a:prstGeom prst="rect">
            <a:avLst/>
          </a:prstGeom>
          <a:noFill/>
          <a:ln>
            <a:noFill/>
          </a:ln>
        </p:spPr>
      </p:pic>
      <p:pic>
        <p:nvPicPr>
          <p:cNvPr id="205" name="Google Shape;205;p30"/>
          <p:cNvPicPr preferRelativeResize="0"/>
          <p:nvPr/>
        </p:nvPicPr>
        <p:blipFill rotWithShape="1">
          <a:blip r:embed="rId3">
            <a:alphaModFix/>
          </a:blip>
          <a:srcRect b="0" l="54504" r="0" t="0"/>
          <a:stretch/>
        </p:blipFill>
        <p:spPr>
          <a:xfrm>
            <a:off x="7199750" y="238650"/>
            <a:ext cx="1480991" cy="1656950"/>
          </a:xfrm>
          <a:prstGeom prst="rect">
            <a:avLst/>
          </a:prstGeom>
          <a:noFill/>
          <a:ln>
            <a:noFill/>
          </a:ln>
        </p:spPr>
      </p:pic>
      <p:pic>
        <p:nvPicPr>
          <p:cNvPr id="206" name="Google Shape;206;p30"/>
          <p:cNvPicPr preferRelativeResize="0"/>
          <p:nvPr/>
        </p:nvPicPr>
        <p:blipFill>
          <a:blip r:embed="rId4">
            <a:alphaModFix/>
          </a:blip>
          <a:stretch>
            <a:fillRect/>
          </a:stretch>
        </p:blipFill>
        <p:spPr>
          <a:xfrm>
            <a:off x="250425" y="2142500"/>
            <a:ext cx="2057075" cy="1979750"/>
          </a:xfrm>
          <a:prstGeom prst="rect">
            <a:avLst/>
          </a:prstGeom>
          <a:noFill/>
          <a:ln>
            <a:noFill/>
          </a:ln>
        </p:spPr>
      </p:pic>
      <p:sp>
        <p:nvSpPr>
          <p:cNvPr id="207" name="Google Shape;207;p30"/>
          <p:cNvSpPr txBox="1"/>
          <p:nvPr/>
        </p:nvSpPr>
        <p:spPr>
          <a:xfrm>
            <a:off x="252275" y="4114800"/>
            <a:ext cx="20553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atamaran Light"/>
                <a:ea typeface="Catamaran Light"/>
                <a:cs typeface="Catamaran Light"/>
                <a:sym typeface="Catamaran Light"/>
              </a:rPr>
              <a:t>Silk</a:t>
            </a:r>
            <a:endParaRPr sz="1600">
              <a:solidFill>
                <a:schemeClr val="dk1"/>
              </a:solidFill>
              <a:latin typeface="Catamaran Light"/>
              <a:ea typeface="Catamaran Light"/>
              <a:cs typeface="Catamaran Light"/>
              <a:sym typeface="Catamaran Light"/>
            </a:endParaRPr>
          </a:p>
        </p:txBody>
      </p:sp>
      <p:pic>
        <p:nvPicPr>
          <p:cNvPr id="208" name="Google Shape;208;p30"/>
          <p:cNvPicPr preferRelativeResize="0"/>
          <p:nvPr/>
        </p:nvPicPr>
        <p:blipFill>
          <a:blip r:embed="rId5">
            <a:alphaModFix/>
          </a:blip>
          <a:stretch>
            <a:fillRect/>
          </a:stretch>
        </p:blipFill>
        <p:spPr>
          <a:xfrm>
            <a:off x="2447175" y="2095500"/>
            <a:ext cx="3079100" cy="2297825"/>
          </a:xfrm>
          <a:prstGeom prst="rect">
            <a:avLst/>
          </a:prstGeom>
          <a:noFill/>
          <a:ln>
            <a:noFill/>
          </a:ln>
        </p:spPr>
      </p:pic>
      <p:sp>
        <p:nvSpPr>
          <p:cNvPr id="209" name="Google Shape;209;p30"/>
          <p:cNvSpPr txBox="1"/>
          <p:nvPr/>
        </p:nvSpPr>
        <p:spPr>
          <a:xfrm>
            <a:off x="2959075" y="4393325"/>
            <a:ext cx="20553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atamaran Light"/>
                <a:ea typeface="Catamaran Light"/>
                <a:cs typeface="Catamaran Light"/>
                <a:sym typeface="Catamaran Light"/>
              </a:rPr>
              <a:t>Cotton</a:t>
            </a:r>
            <a:endParaRPr sz="1600">
              <a:solidFill>
                <a:schemeClr val="dk1"/>
              </a:solidFill>
              <a:latin typeface="Catamaran Light"/>
              <a:ea typeface="Catamaran Light"/>
              <a:cs typeface="Catamaran Light"/>
              <a:sym typeface="Catamaran Light"/>
            </a:endParaRPr>
          </a:p>
        </p:txBody>
      </p:sp>
      <p:pic>
        <p:nvPicPr>
          <p:cNvPr id="210" name="Google Shape;210;p30"/>
          <p:cNvPicPr preferRelativeResize="0"/>
          <p:nvPr/>
        </p:nvPicPr>
        <p:blipFill>
          <a:blip r:embed="rId6">
            <a:alphaModFix/>
          </a:blip>
          <a:stretch>
            <a:fillRect/>
          </a:stretch>
        </p:blipFill>
        <p:spPr>
          <a:xfrm>
            <a:off x="5665875" y="2069700"/>
            <a:ext cx="2055300" cy="1545331"/>
          </a:xfrm>
          <a:prstGeom prst="rect">
            <a:avLst/>
          </a:prstGeom>
          <a:noFill/>
          <a:ln>
            <a:noFill/>
          </a:ln>
        </p:spPr>
      </p:pic>
      <p:sp>
        <p:nvSpPr>
          <p:cNvPr id="211" name="Google Shape;211;p30"/>
          <p:cNvSpPr txBox="1"/>
          <p:nvPr/>
        </p:nvSpPr>
        <p:spPr>
          <a:xfrm>
            <a:off x="5665875" y="3615025"/>
            <a:ext cx="2055300" cy="47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Catamaran Light"/>
                <a:ea typeface="Catamaran Light"/>
                <a:cs typeface="Catamaran Light"/>
                <a:sym typeface="Catamaran Light"/>
              </a:rPr>
              <a:t>Linen</a:t>
            </a:r>
            <a:endParaRPr sz="1600">
              <a:solidFill>
                <a:schemeClr val="dk1"/>
              </a:solidFill>
              <a:latin typeface="Catamaran Light"/>
              <a:ea typeface="Catamaran Light"/>
              <a:cs typeface="Catamaran Light"/>
              <a:sym typeface="Catamaran Light"/>
            </a:endParaRPr>
          </a:p>
        </p:txBody>
      </p:sp>
      <p:pic>
        <p:nvPicPr>
          <p:cNvPr id="212" name="Google Shape;212;p30"/>
          <p:cNvPicPr preferRelativeResize="0"/>
          <p:nvPr/>
        </p:nvPicPr>
        <p:blipFill rotWithShape="1">
          <a:blip r:embed="rId7">
            <a:alphaModFix/>
          </a:blip>
          <a:srcRect b="0" l="0" r="48119" t="0"/>
          <a:stretch/>
        </p:blipFill>
        <p:spPr>
          <a:xfrm>
            <a:off x="5665875" y="4070225"/>
            <a:ext cx="1533875" cy="1301470"/>
          </a:xfrm>
          <a:prstGeom prst="rect">
            <a:avLst/>
          </a:prstGeom>
          <a:noFill/>
          <a:ln>
            <a:noFill/>
          </a:ln>
        </p:spPr>
      </p:pic>
      <p:sp>
        <p:nvSpPr>
          <p:cNvPr id="213" name="Google Shape;213;p30"/>
          <p:cNvSpPr txBox="1"/>
          <p:nvPr/>
        </p:nvSpPr>
        <p:spPr>
          <a:xfrm>
            <a:off x="7199750" y="4114800"/>
            <a:ext cx="20553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Catamaran Light"/>
                <a:ea typeface="Catamaran Light"/>
                <a:cs typeface="Catamaran Light"/>
                <a:sym typeface="Catamaran Light"/>
              </a:rPr>
              <a:t>Synthetics</a:t>
            </a:r>
            <a:endParaRPr sz="16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600">
              <a:solidFill>
                <a:schemeClr val="dk1"/>
              </a:solidFill>
              <a:latin typeface="Catamaran Light"/>
              <a:ea typeface="Catamaran Light"/>
              <a:cs typeface="Catamaran Light"/>
              <a:sym typeface="Catamaran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