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Catamaran"/>
      <p:regular r:id="rId30"/>
      <p:bold r:id="rId31"/>
    </p:embeddedFont>
    <p:embeddedFont>
      <p:font typeface="Fira Sans Extra Condensed Medium"/>
      <p:regular r:id="rId32"/>
      <p:bold r:id="rId33"/>
      <p:italic r:id="rId34"/>
      <p:boldItalic r:id="rId35"/>
    </p:embeddedFont>
    <p:embeddedFont>
      <p:font typeface="Livvic"/>
      <p:regular r:id="rId36"/>
      <p:bold r:id="rId37"/>
      <p:italic r:id="rId38"/>
      <p:boldItalic r:id="rId39"/>
    </p:embeddedFont>
    <p:embeddedFont>
      <p:font typeface="Catamaran Light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tamaranLight-regular.fntdata"/><Relationship Id="rId20" Type="http://schemas.openxmlformats.org/officeDocument/2006/relationships/slide" Target="slides/slide16.xml"/><Relationship Id="rId41" Type="http://schemas.openxmlformats.org/officeDocument/2006/relationships/font" Target="fonts/CatamaranLight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atamaran-bold.fntdata"/><Relationship Id="rId30" Type="http://schemas.openxmlformats.org/officeDocument/2006/relationships/font" Target="fonts/Catamaran-regular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Medium-bold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Medium-regular.fntdata"/><Relationship Id="rId13" Type="http://schemas.openxmlformats.org/officeDocument/2006/relationships/slide" Target="slides/slide9.xml"/><Relationship Id="rId35" Type="http://schemas.openxmlformats.org/officeDocument/2006/relationships/font" Target="fonts/FiraSansExtraCondensed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Medium-italic.fntdata"/><Relationship Id="rId15" Type="http://schemas.openxmlformats.org/officeDocument/2006/relationships/slide" Target="slides/slide11.xml"/><Relationship Id="rId37" Type="http://schemas.openxmlformats.org/officeDocument/2006/relationships/font" Target="fonts/Livvic-bold.fntdata"/><Relationship Id="rId14" Type="http://schemas.openxmlformats.org/officeDocument/2006/relationships/slide" Target="slides/slide10.xml"/><Relationship Id="rId36" Type="http://schemas.openxmlformats.org/officeDocument/2006/relationships/font" Target="fonts/Livvic-regular.fntdata"/><Relationship Id="rId17" Type="http://schemas.openxmlformats.org/officeDocument/2006/relationships/slide" Target="slides/slide13.xml"/><Relationship Id="rId39" Type="http://schemas.openxmlformats.org/officeDocument/2006/relationships/font" Target="fonts/Livvic-boldItalic.fntdata"/><Relationship Id="rId16" Type="http://schemas.openxmlformats.org/officeDocument/2006/relationships/slide" Target="slides/slide12.xml"/><Relationship Id="rId38" Type="http://schemas.openxmlformats.org/officeDocument/2006/relationships/font" Target="fonts/Livvic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oly.org/tests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oly.org/tests/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oly.org/tests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7c75657c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7c75657c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c1e0c231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0c1e0c231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87a2ea2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87a2ea2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e13d9a7e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e13d9a7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section should focus on topics that are more math-based (harder to self-teach), concepts that come only usually up in college level courses, or concepts that you struggled with when you competed in this event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a080508e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a080508e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c1e0c231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c1e0c231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a080508e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a080508e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Feel free to add more topics and make sure that there are plenty of pictures/diagrams!</a:t>
            </a:r>
            <a:endParaRPr b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e13d9a7e_0_7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e13d9a7e_0_7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a080508e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a080508e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 some questions from exams on the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scioly wiki test exchange</a:t>
            </a:r>
            <a:r>
              <a:rPr b="1" lang="en"/>
              <a:t>, first give attendees a couple minutes to read over them/work through them, then walk them through the answers. Try to get a mix of multiple choice and short answer or matching</a:t>
            </a:r>
            <a:endParaRPr b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f2f851f9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0f2f851f9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e13d9a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e13d9a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For Builds: </a:t>
            </a:r>
            <a:r>
              <a:rPr lang="en" sz="1200">
                <a:solidFill>
                  <a:srgbClr val="3C4043"/>
                </a:solidFill>
              </a:rPr>
              <a:t>Replace</a:t>
            </a:r>
            <a:r>
              <a:rPr i="1" lang="en" sz="1200">
                <a:solidFill>
                  <a:srgbClr val="3C4043"/>
                </a:solidFill>
              </a:rPr>
              <a:t> difficult topics</a:t>
            </a:r>
            <a:r>
              <a:rPr lang="en" sz="1200">
                <a:solidFill>
                  <a:srgbClr val="3C4043"/>
                </a:solidFill>
              </a:rPr>
              <a:t> with </a:t>
            </a:r>
            <a:r>
              <a:rPr i="1" lang="en" sz="1200">
                <a:solidFill>
                  <a:srgbClr val="3C4043"/>
                </a:solidFill>
              </a:rPr>
              <a:t>physical principles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involved</a:t>
            </a:r>
            <a:r>
              <a:rPr lang="en" sz="1200">
                <a:solidFill>
                  <a:srgbClr val="3C4043"/>
                </a:solidFill>
              </a:rPr>
              <a:t> in the build and replace </a:t>
            </a:r>
            <a:r>
              <a:rPr i="1" lang="en" sz="1200">
                <a:solidFill>
                  <a:srgbClr val="3C4043"/>
                </a:solidFill>
              </a:rPr>
              <a:t>common questions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lang="en" sz="1200">
                <a:solidFill>
                  <a:srgbClr val="3C4043"/>
                </a:solidFill>
              </a:rPr>
              <a:t>with</a:t>
            </a:r>
            <a:r>
              <a:rPr lang="en" sz="1200">
                <a:solidFill>
                  <a:srgbClr val="3C4043"/>
                </a:solidFill>
              </a:rPr>
              <a:t> </a:t>
            </a:r>
            <a:r>
              <a:rPr i="1" lang="en" sz="1200">
                <a:solidFill>
                  <a:srgbClr val="3C4043"/>
                </a:solidFill>
              </a:rPr>
              <a:t>common designs</a:t>
            </a:r>
            <a:endParaRPr i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a080508e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ea080508e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 some questions from exams on the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scioly wiki test exchange</a:t>
            </a:r>
            <a:r>
              <a:rPr b="1" lang="en"/>
              <a:t>, first give attendees a couple minutes to read over them/work through them, then walk them through the answers</a:t>
            </a:r>
            <a:endParaRPr b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0f2f851f9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0f2f851f9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f2f851f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0f2f851f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 some questions from exams on the </a:t>
            </a:r>
            <a:r>
              <a:rPr b="1" lang="en" u="sng">
                <a:solidFill>
                  <a:schemeClr val="hlink"/>
                </a:solidFill>
                <a:hlinkClick r:id="rId2"/>
              </a:rPr>
              <a:t>scioly wiki test exchange</a:t>
            </a:r>
            <a:r>
              <a:rPr b="1" lang="en"/>
              <a:t>, first give attendees a couple minutes to read over them/work through them, then walk them through the answers</a:t>
            </a:r>
            <a:endParaRPr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f2f851f9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f2f851f9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158d5a3e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158d5a3e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4043"/>
                </a:solidFill>
              </a:rPr>
              <a:t>Here, you can link or mention any online or book resources that helped you in this event when you were a competitor. Try to avoid general resources like scioly wiki, because they probably already are familiar with it.</a:t>
            </a:r>
            <a:endParaRPr b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(replace picture with a picture from one of our tournaments)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22eb791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22eb791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Highlight key points from the rules sheet:</a:t>
            </a:r>
            <a:r>
              <a:rPr lang="en"/>
              <a:t> DESIGN LOGS that basically grant free points, most tested-on topics, point distribution so that competitors know what to prioritize, allowed notes and equipment, etc.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7c75657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7c75657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section should focus on topics that are more math-based (harder to self-teach), concepts that come only usually up in college level courses, or concepts that you struggled with when you competed in this event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7c75657c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7c75657c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7c75657c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7c75657c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7c75657c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7c75657c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7c75657c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7c75657c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7c75657c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7c75657c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12"/>
          <p:cNvSpPr txBox="1"/>
          <p:nvPr>
            <p:ph hasCustomPrompt="1" idx="2" type="title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2" type="ctrTitle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3" type="subTitle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4" type="ctrTitle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3"/>
          <p:cNvSpPr txBox="1"/>
          <p:nvPr>
            <p:ph idx="5" type="subTitle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idx="6" type="ctrTitle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3"/>
          <p:cNvSpPr txBox="1"/>
          <p:nvPr>
            <p:ph idx="7" type="ctrTitle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8" type="subTitle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9" type="ctrTitle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3" type="subTitle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3"/>
          <p:cNvSpPr txBox="1"/>
          <p:nvPr>
            <p:ph idx="14" type="ctrTitle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5" type="subTitle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3" type="ctrTitle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7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ctrTitle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ctrTitle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5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2" type="ctrTitle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4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idx="5" type="ctrTitle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subTitle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16.jp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46.png"/><Relationship Id="rId8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Relationship Id="rId5" Type="http://schemas.openxmlformats.org/officeDocument/2006/relationships/image" Target="../media/image34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2.png"/><Relationship Id="rId13" Type="http://schemas.openxmlformats.org/officeDocument/2006/relationships/image" Target="../media/image41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29.png"/><Relationship Id="rId5" Type="http://schemas.openxmlformats.org/officeDocument/2006/relationships/image" Target="../media/image34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Relationship Id="rId4" Type="http://schemas.openxmlformats.org/officeDocument/2006/relationships/image" Target="../media/image38.png"/><Relationship Id="rId5" Type="http://schemas.openxmlformats.org/officeDocument/2006/relationships/image" Target="../media/image47.png"/><Relationship Id="rId6" Type="http://schemas.openxmlformats.org/officeDocument/2006/relationships/image" Target="../media/image42.jpg"/><Relationship Id="rId7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65.png"/><Relationship Id="rId5" Type="http://schemas.openxmlformats.org/officeDocument/2006/relationships/image" Target="../media/image45.png"/><Relationship Id="rId6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7.png"/><Relationship Id="rId4" Type="http://schemas.openxmlformats.org/officeDocument/2006/relationships/image" Target="../media/image50.png"/><Relationship Id="rId5" Type="http://schemas.openxmlformats.org/officeDocument/2006/relationships/image" Target="../media/image53.png"/><Relationship Id="rId6" Type="http://schemas.openxmlformats.org/officeDocument/2006/relationships/image" Target="../media/image48.png"/><Relationship Id="rId7" Type="http://schemas.openxmlformats.org/officeDocument/2006/relationships/image" Target="../media/image5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2.png"/><Relationship Id="rId4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13431" r="35979" t="0"/>
          <a:stretch/>
        </p:blipFill>
        <p:spPr>
          <a:xfrm>
            <a:off x="3940124" y="0"/>
            <a:ext cx="5203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133550" y="414025"/>
            <a:ext cx="3358800" cy="43668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843075" y="3324525"/>
            <a:ext cx="38649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Georgia Tech Event Workshop Series 2024-25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By: Jason Wang (GT Neuroscience Major)</a:t>
            </a:r>
            <a:endParaRPr b="1" sz="1500" u="sng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762175" y="1451125"/>
            <a:ext cx="45924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Chem Lab</a:t>
            </a:r>
            <a:endParaRPr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200" y="185150"/>
            <a:ext cx="1782300" cy="17823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2"/>
          <p:cNvSpPr txBox="1"/>
          <p:nvPr>
            <p:ph type="ctrTitle"/>
          </p:nvPr>
        </p:nvSpPr>
        <p:spPr>
          <a:xfrm>
            <a:off x="843075" y="2557025"/>
            <a:ext cx="4592400" cy="58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FD67E"/>
                </a:solidFill>
              </a:rPr>
              <a:t>Division C</a:t>
            </a:r>
            <a:endParaRPr sz="2600">
              <a:solidFill>
                <a:srgbClr val="EFD67E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1"/>
          <p:cNvSpPr txBox="1"/>
          <p:nvPr>
            <p:ph idx="4294967295" type="ctrTitle"/>
          </p:nvPr>
        </p:nvSpPr>
        <p:spPr>
          <a:xfrm>
            <a:off x="0" y="0"/>
            <a:ext cx="606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Topic 3: [Reactions]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19250" y="1485700"/>
            <a:ext cx="8298900" cy="252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Understand synthesis, decomposition, single replacement, double replacement, combustion, oxidation-reduction, metathesis, and acid and base reactions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 how to balance reactions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familiar with writing out equations!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example, write out the net ionic equation for oxidation and reduction reactions (half-reactions for redox)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 your solubility rules!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75" y="4060175"/>
            <a:ext cx="8839204" cy="108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t 5 - Major Classes of Reactions - Mrs. Forest's Chemistry Class Website"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865399" cy="290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ance the following redox equation by half-reaction method.  HX2CX2OX4(aq)+MnOX4(aq)−⟶COX2X(g)+MnX(aq)2+(acidic) - Chemistry |  Shaalaa.com" id="212" name="Google Shape;2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475" y="355025"/>
            <a:ext cx="34004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/>
        </p:nvSpPr>
        <p:spPr>
          <a:xfrm>
            <a:off x="4147700" y="1905000"/>
            <a:ext cx="410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Need to know how to balance in acidic and basic solutions!</a:t>
            </a:r>
            <a:endParaRPr sz="1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354600"/>
            <a:ext cx="3756299" cy="1311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tralization Reaction | Definition, Equation &amp; Examples - Lesson |  Study.com" id="215" name="Google Shape;21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" y="3665825"/>
            <a:ext cx="3303475" cy="14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6299" y="2426700"/>
            <a:ext cx="3060074" cy="256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 Predicting Chemical Reactions Exchange Reactions (Metathesis Reaction) -  ppt download" id="217" name="Google Shape;21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58000" y="2753600"/>
            <a:ext cx="2286000" cy="171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Materials Check!</a:t>
            </a:r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725" y="103375"/>
            <a:ext cx="33621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4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DIFFICULT TOPICS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1" name="Google Shape;231;p34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32" name="Google Shape;232;p34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5"/>
          <p:cNvSpPr txBox="1"/>
          <p:nvPr>
            <p:ph idx="4294967295" type="ctrTitle"/>
          </p:nvPr>
        </p:nvSpPr>
        <p:spPr>
          <a:xfrm>
            <a:off x="426075" y="238650"/>
            <a:ext cx="5682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Topic 1</a:t>
            </a:r>
            <a:r>
              <a:rPr lang="en" sz="3300">
                <a:solidFill>
                  <a:schemeClr val="lt1"/>
                </a:solidFill>
              </a:rPr>
              <a:t>: [Redox</a:t>
            </a:r>
            <a:r>
              <a:rPr lang="en" sz="3300">
                <a:solidFill>
                  <a:schemeClr val="lt1"/>
                </a:solidFill>
              </a:rPr>
              <a:t>]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0" y="1170000"/>
            <a:ext cx="8298900" cy="427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Acidic Solution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" y="1595125"/>
            <a:ext cx="4175175" cy="6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138800"/>
            <a:ext cx="2008900" cy="9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075" y="3264500"/>
            <a:ext cx="2027059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50" y="4225625"/>
            <a:ext cx="2205024" cy="7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3223" y="1170000"/>
            <a:ext cx="3108702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20050" y="2030038"/>
            <a:ext cx="2974919" cy="6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32350" y="2810325"/>
            <a:ext cx="2750322" cy="7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89375" y="3771475"/>
            <a:ext cx="3516899" cy="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"/>
          <p:cNvSpPr txBox="1"/>
          <p:nvPr>
            <p:ph idx="4294967295" type="ctrTitle"/>
          </p:nvPr>
        </p:nvSpPr>
        <p:spPr>
          <a:xfrm>
            <a:off x="426075" y="238650"/>
            <a:ext cx="5682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Topic 1: [Redox]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0" y="1170000"/>
            <a:ext cx="8298900" cy="427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Basic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Solution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" y="1595125"/>
            <a:ext cx="4175175" cy="6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049025"/>
            <a:ext cx="2008900" cy="9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075" y="2996075"/>
            <a:ext cx="2027059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50" y="3749375"/>
            <a:ext cx="2205024" cy="7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3160" y="2709900"/>
            <a:ext cx="3108702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20038" y="3382513"/>
            <a:ext cx="2974919" cy="6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0050" y="3995462"/>
            <a:ext cx="2750322" cy="7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20050" y="4698075"/>
            <a:ext cx="3516899" cy="3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552" y="4450797"/>
            <a:ext cx="3665172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53173" y="1170000"/>
            <a:ext cx="2814489" cy="9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592884" y="2066950"/>
            <a:ext cx="2389817" cy="6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/>
          <p:nvPr/>
        </p:nvSpPr>
        <p:spPr>
          <a:xfrm>
            <a:off x="3636825" y="4476725"/>
            <a:ext cx="415500" cy="4452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!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7322125" y="1234750"/>
            <a:ext cx="415500" cy="4452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!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197450" y="2150825"/>
            <a:ext cx="415500" cy="4452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 Light"/>
                <a:ea typeface="Catamaran Light"/>
                <a:cs typeface="Catamaran Light"/>
                <a:sym typeface="Catamaran Light"/>
              </a:rPr>
              <a:t>!</a:t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 txBox="1"/>
          <p:nvPr>
            <p:ph idx="4294967295" type="ctrTitle"/>
          </p:nvPr>
        </p:nvSpPr>
        <p:spPr>
          <a:xfrm>
            <a:off x="426075" y="238650"/>
            <a:ext cx="5352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Topic 2: [Compound Sep.]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50" y="1170000"/>
            <a:ext cx="3387676" cy="225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umn Chromatography - Principle, Procedure, Applications &amp; Elution in  Chromatography" id="276" name="Google Shape;27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75" y="3356500"/>
            <a:ext cx="2639175" cy="16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675" y="1271125"/>
            <a:ext cx="3088103" cy="366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lvent Extraction - an overview | ScienceDirect Topics" id="278" name="Google Shape;27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7500" y="1271125"/>
            <a:ext cx="3556500" cy="138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0178" y="2805229"/>
            <a:ext cx="2193207" cy="218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/>
          <p:nvPr/>
        </p:nvSpPr>
        <p:spPr>
          <a:xfrm>
            <a:off x="-8500" y="6325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85" name="Google Shape;285;p38"/>
          <p:cNvPicPr preferRelativeResize="0"/>
          <p:nvPr/>
        </p:nvPicPr>
        <p:blipFill rotWithShape="1">
          <a:blip r:embed="rId4">
            <a:alphaModFix amt="72000"/>
          </a:blip>
          <a:srcRect b="0" l="0" r="6533" t="0"/>
          <a:stretch/>
        </p:blipFill>
        <p:spPr>
          <a:xfrm>
            <a:off x="0" y="-3825"/>
            <a:ext cx="915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8"/>
          <p:cNvSpPr/>
          <p:nvPr/>
        </p:nvSpPr>
        <p:spPr>
          <a:xfrm rot="-5400000">
            <a:off x="4048650" y="18200"/>
            <a:ext cx="1060200" cy="91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720000" y="540000"/>
            <a:ext cx="3310200" cy="15681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  <a:effectLst>
            <a:outerShdw blurRad="5715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 txBox="1"/>
          <p:nvPr>
            <p:ph type="ctrTitle"/>
          </p:nvPr>
        </p:nvSpPr>
        <p:spPr>
          <a:xfrm>
            <a:off x="850650" y="540000"/>
            <a:ext cx="3430200" cy="13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COMMON QUESTIONS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485450" y="4212200"/>
            <a:ext cx="7874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All of the following questions have been pulled from past YJI exams (which can be found on our website) or the Text Exchange on SciOly Wiki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 txBox="1"/>
          <p:nvPr>
            <p:ph idx="4294967295" type="ctrTitle"/>
          </p:nvPr>
        </p:nvSpPr>
        <p:spPr>
          <a:xfrm>
            <a:off x="143675" y="238650"/>
            <a:ext cx="5111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Question 1: Equilibrium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419250" y="1485700"/>
            <a:ext cx="8298900" cy="310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text here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" y="1485700"/>
            <a:ext cx="5255250" cy="327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151" y="0"/>
            <a:ext cx="38348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88649" cy="14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4475"/>
            <a:ext cx="4593375" cy="251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3875" y="0"/>
            <a:ext cx="4690124" cy="119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5775" y="1348794"/>
            <a:ext cx="4245825" cy="195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 flipH="1" rot="-5400000">
            <a:off x="-1533150" y="1534500"/>
            <a:ext cx="5140800" cy="20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8" type="title"/>
          </p:nvPr>
        </p:nvSpPr>
        <p:spPr>
          <a:xfrm>
            <a:off x="872432" y="2324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03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1" name="Google Shape;131;p23"/>
          <p:cNvSpPr txBox="1"/>
          <p:nvPr>
            <p:ph type="ctrTitle"/>
          </p:nvPr>
        </p:nvSpPr>
        <p:spPr>
          <a:xfrm>
            <a:off x="2217925" y="802174"/>
            <a:ext cx="22152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RULES SHEET</a:t>
            </a:r>
            <a:endParaRPr sz="1600"/>
          </a:p>
        </p:txBody>
      </p:sp>
      <p:sp>
        <p:nvSpPr>
          <p:cNvPr id="132" name="Google Shape;132;p23"/>
          <p:cNvSpPr txBox="1"/>
          <p:nvPr>
            <p:ph idx="2" type="title"/>
          </p:nvPr>
        </p:nvSpPr>
        <p:spPr>
          <a:xfrm>
            <a:off x="872432" y="65546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01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3" name="Google Shape;133;p23"/>
          <p:cNvSpPr txBox="1"/>
          <p:nvPr>
            <p:ph idx="5" type="title"/>
          </p:nvPr>
        </p:nvSpPr>
        <p:spPr>
          <a:xfrm>
            <a:off x="872432" y="149013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/>
          <p:nvPr>
            <p:ph idx="15" type="title"/>
          </p:nvPr>
        </p:nvSpPr>
        <p:spPr>
          <a:xfrm>
            <a:off x="872432" y="315948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/>
          <p:nvPr>
            <p:ph idx="18" type="title"/>
          </p:nvPr>
        </p:nvSpPr>
        <p:spPr>
          <a:xfrm>
            <a:off x="872432" y="39941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05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6" name="Google Shape;136;p23"/>
          <p:cNvSpPr txBox="1"/>
          <p:nvPr>
            <p:ph type="ctrTitle"/>
          </p:nvPr>
        </p:nvSpPr>
        <p:spPr>
          <a:xfrm>
            <a:off x="5925977" y="2214226"/>
            <a:ext cx="2251800" cy="5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7" name="Google Shape;137;p23"/>
          <p:cNvSpPr txBox="1"/>
          <p:nvPr>
            <p:ph type="ctrTitle"/>
          </p:nvPr>
        </p:nvSpPr>
        <p:spPr>
          <a:xfrm>
            <a:off x="2199949" y="2471513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DIFFICULT TOPICS </a:t>
            </a:r>
            <a:endParaRPr sz="1600"/>
          </a:p>
        </p:txBody>
      </p:sp>
      <p:sp>
        <p:nvSpPr>
          <p:cNvPr id="138" name="Google Shape;138;p23"/>
          <p:cNvSpPr txBox="1"/>
          <p:nvPr>
            <p:ph type="ctrTitle"/>
          </p:nvPr>
        </p:nvSpPr>
        <p:spPr>
          <a:xfrm>
            <a:off x="2199950" y="4140875"/>
            <a:ext cx="26931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OTHER FREE RESOURCES and Q&amp;A </a:t>
            </a:r>
            <a:endParaRPr sz="1600"/>
          </a:p>
        </p:txBody>
      </p:sp>
      <p:sp>
        <p:nvSpPr>
          <p:cNvPr id="139" name="Google Shape;139;p23"/>
          <p:cNvSpPr txBox="1"/>
          <p:nvPr>
            <p:ph type="ctrTitle"/>
          </p:nvPr>
        </p:nvSpPr>
        <p:spPr>
          <a:xfrm>
            <a:off x="2199949" y="1636838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NEED TO KNOW </a:t>
            </a:r>
            <a:endParaRPr sz="1600"/>
          </a:p>
        </p:txBody>
      </p:sp>
      <p:sp>
        <p:nvSpPr>
          <p:cNvPr id="140" name="Google Shape;140;p23"/>
          <p:cNvSpPr txBox="1"/>
          <p:nvPr>
            <p:ph type="ctrTitle"/>
          </p:nvPr>
        </p:nvSpPr>
        <p:spPr>
          <a:xfrm>
            <a:off x="2199950" y="3306200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COMMON QUESTIONS </a:t>
            </a:r>
            <a:endParaRPr sz="1600"/>
          </a:p>
        </p:txBody>
      </p:sp>
      <p:pic>
        <p:nvPicPr>
          <p:cNvPr descr="These four young talents will represent Switzerland at the International Chemistry  Olympiad in Zurich"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042" y="1295825"/>
            <a:ext cx="4051111" cy="23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1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Question 2: Titrations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419250" y="1485700"/>
            <a:ext cx="8298900" cy="310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text here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14" name="Google Shape;3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350" y="1534225"/>
            <a:ext cx="4554750" cy="199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0" y="1283250"/>
            <a:ext cx="4554751" cy="293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82699" cy="3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775" y="3001221"/>
            <a:ext cx="4737224" cy="21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3"/>
          <p:cNvSpPr txBox="1"/>
          <p:nvPr>
            <p:ph idx="4294967295" type="ctrTitle"/>
          </p:nvPr>
        </p:nvSpPr>
        <p:spPr>
          <a:xfrm>
            <a:off x="426075" y="238650"/>
            <a:ext cx="54717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Question 3: Stoichiometry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28" name="Google Shape;328;p43"/>
          <p:cNvSpPr txBox="1"/>
          <p:nvPr/>
        </p:nvSpPr>
        <p:spPr>
          <a:xfrm>
            <a:off x="419250" y="1485700"/>
            <a:ext cx="8298900" cy="3109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Add text here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9" y="940038"/>
            <a:ext cx="3316200" cy="420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000" y="1265075"/>
            <a:ext cx="5441225" cy="3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5690" y="3083850"/>
            <a:ext cx="4904935" cy="35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32" name="Google Shape;33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1749" y="4189521"/>
            <a:ext cx="4952825" cy="3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8651" y="2155325"/>
            <a:ext cx="5670378" cy="3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675" y="1602650"/>
            <a:ext cx="5659924" cy="33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"/>
            <a:ext cx="5383749" cy="16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/>
          <p:nvPr/>
        </p:nvSpPr>
        <p:spPr>
          <a:xfrm flipH="1">
            <a:off x="-100" y="0"/>
            <a:ext cx="4568700" cy="6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5"/>
          <p:cNvSpPr/>
          <p:nvPr/>
        </p:nvSpPr>
        <p:spPr>
          <a:xfrm>
            <a:off x="4568700" y="669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Yes, Saturn is the ringed one. This planet is a gas giant, and it’s composed mostly of hydrogen and helium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4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SUBWAY STATIONS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8" name="Google Shape;348;p45"/>
          <p:cNvSpPr txBox="1"/>
          <p:nvPr>
            <p:ph type="ctrTitle"/>
          </p:nvPr>
        </p:nvSpPr>
        <p:spPr>
          <a:xfrm>
            <a:off x="-100" y="13374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Scioly Test Bank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49" name="Google Shape;349;p45"/>
          <p:cNvSpPr/>
          <p:nvPr/>
        </p:nvSpPr>
        <p:spPr>
          <a:xfrm>
            <a:off x="0" y="2915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5"/>
          <p:cNvSpPr txBox="1"/>
          <p:nvPr>
            <p:ph type="ctrTitle"/>
          </p:nvPr>
        </p:nvSpPr>
        <p:spPr>
          <a:xfrm>
            <a:off x="171700" y="0"/>
            <a:ext cx="46167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Additional Resources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351" name="Google Shape;351;p45"/>
          <p:cNvSpPr txBox="1"/>
          <p:nvPr>
            <p:ph type="ctrTitle"/>
          </p:nvPr>
        </p:nvSpPr>
        <p:spPr>
          <a:xfrm>
            <a:off x="4603500" y="18075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Practice Exam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+"/>
            </a:pPr>
            <a:r>
              <a:rPr lang="en" sz="2200">
                <a:solidFill>
                  <a:schemeClr val="lt1"/>
                </a:solidFill>
              </a:rPr>
              <a:t>Key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52" name="Google Shape;352;p45"/>
          <p:cNvSpPr txBox="1"/>
          <p:nvPr>
            <p:ph type="ctrTitle"/>
          </p:nvPr>
        </p:nvSpPr>
        <p:spPr>
          <a:xfrm>
            <a:off x="1217775" y="37072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Resource 3: Youtube Videos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53" name="Google Shape;353;p45"/>
          <p:cNvSpPr txBox="1"/>
          <p:nvPr>
            <p:ph type="ctrTitle"/>
          </p:nvPr>
        </p:nvSpPr>
        <p:spPr>
          <a:xfrm>
            <a:off x="5893800" y="361510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Resource 4: (AP) Chemistry Prep Books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354" name="Google Shape;3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350" y="1019300"/>
            <a:ext cx="1729224" cy="17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389" y="-68650"/>
            <a:ext cx="1745161" cy="17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378" y="875525"/>
            <a:ext cx="1987472" cy="192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6"/>
          <p:cNvPicPr preferRelativeResize="0"/>
          <p:nvPr/>
        </p:nvPicPr>
        <p:blipFill rotWithShape="1">
          <a:blip r:embed="rId3">
            <a:alphaModFix/>
          </a:blip>
          <a:srcRect b="0" l="12212" r="12212" t="0"/>
          <a:stretch/>
        </p:blipFill>
        <p:spPr>
          <a:xfrm>
            <a:off x="3981435" y="0"/>
            <a:ext cx="51625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6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6"/>
          <p:cNvSpPr txBox="1"/>
          <p:nvPr>
            <p:ph type="ctrTitle"/>
          </p:nvPr>
        </p:nvSpPr>
        <p:spPr>
          <a:xfrm>
            <a:off x="1201075" y="837175"/>
            <a:ext cx="260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THANKS!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4582622" y="31226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65" name="Google Shape;365;p46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366" name="Google Shape;366;p46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7" name="Google Shape;367;p46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8" name="Google Shape;368;p46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70" name="Google Shape;370;p46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371" name="Google Shape;371;p46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2" name="Google Shape;372;p46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The Rules Sheet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200" y="1440603"/>
            <a:ext cx="2254900" cy="2918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p24"/>
          <p:cNvSpPr txBox="1"/>
          <p:nvPr>
            <p:ph idx="4294967295" type="ctrTitle"/>
          </p:nvPr>
        </p:nvSpPr>
        <p:spPr>
          <a:xfrm>
            <a:off x="6441750" y="2267324"/>
            <a:ext cx="22518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Rules Sheet for Event</a:t>
            </a:r>
            <a:endParaRPr sz="2000"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75" y="1656627"/>
            <a:ext cx="4637201" cy="24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8350" y="1338250"/>
            <a:ext cx="3730976" cy="302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NEED TO KNOW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 rot="907670">
            <a:off x="2891024" y="-1509326"/>
            <a:ext cx="7260506" cy="2438868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60" name="Google Shape;160;p25"/>
          <p:cNvSpPr/>
          <p:nvPr/>
        </p:nvSpPr>
        <p:spPr>
          <a:xfrm rot="-912666">
            <a:off x="3806188" y="4592478"/>
            <a:ext cx="7260569" cy="2438652"/>
          </a:xfrm>
          <a:prstGeom prst="rect">
            <a:avLst/>
          </a:prstGeom>
          <a:solidFill>
            <a:srgbClr val="1839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4294967295" type="ctrTitle"/>
          </p:nvPr>
        </p:nvSpPr>
        <p:spPr>
          <a:xfrm>
            <a:off x="0" y="0"/>
            <a:ext cx="606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Topic 1: [Chemistry Basics]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419250" y="1485700"/>
            <a:ext cx="8298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Naming for Compounds, Acids, Bases, including with Polyatomics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Perform calculations about mole conversions (Avogadro’s rule) and stoichiometry (with gases, acid/base, thermochemistry, etc)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Determine the charges and valence electrons of ions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Expect that regional and state competitions include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extensions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of topics, such as properties of compounds, periodic trends,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VSEPR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/molecular structure, and bonding theory.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375" y="4005222"/>
            <a:ext cx="6686876" cy="7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50" y="461525"/>
            <a:ext cx="8839202" cy="385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vogadro's Constant – EWT"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925"/>
            <a:ext cx="5467349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ichiometry Flow Chart - YouTube"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13950"/>
            <a:ext cx="5467351" cy="3076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centage yield" id="180" name="Google Shape;18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25" y="717350"/>
            <a:ext cx="3433325" cy="103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6: The periodic trends in properties of the elements - Chemistry  LibreTexts" id="181" name="Google Shape;18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25" y="2516765"/>
            <a:ext cx="3433325" cy="173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 txBox="1"/>
          <p:nvPr>
            <p:ph idx="4294967295" type="ctrTitle"/>
          </p:nvPr>
        </p:nvSpPr>
        <p:spPr>
          <a:xfrm>
            <a:off x="0" y="0"/>
            <a:ext cx="60660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Topic 2: [Equilibrium]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419250" y="1485700"/>
            <a:ext cx="82989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Understand Le Chatelier’s Principle and predict reactions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familiar with Ka, Kb, pKa, and pKb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Prepare to perform a titration with weak/strong acids and bases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Analyze titration curves and perform calculations based on data gathered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Understand standard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absorption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curves and colorimeters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-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Expect that regional and state competitions include extensions of topics, such as buffers, Gibbs free energy constant, and equilibrium concepts of organic compounds.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875" y="4181550"/>
            <a:ext cx="4643574" cy="9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75" y="0"/>
            <a:ext cx="4523125" cy="271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id-Base Titrations Revision notes | A-Level Chemistry CIE | Cognito" id="195" name="Google Shape;1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0600" y="0"/>
            <a:ext cx="2795943" cy="27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925" y="2794525"/>
            <a:ext cx="1842433" cy="21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3458" y="2883750"/>
            <a:ext cx="3724814" cy="2124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ration of a Weak Polyprotic Acid - Chemistry LibreTexts" id="198" name="Google Shape;19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9475" y="3004700"/>
            <a:ext cx="2304676" cy="20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