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Catamaran"/>
      <p:regular r:id="rId28"/>
      <p:bold r:id="rId29"/>
    </p:embeddedFont>
    <p:embeddedFont>
      <p:font typeface="Fira Sans Extra Condensed Medium"/>
      <p:regular r:id="rId30"/>
      <p:bold r:id="rId31"/>
      <p:italic r:id="rId32"/>
      <p:boldItalic r:id="rId33"/>
    </p:embeddedFont>
    <p:embeddedFont>
      <p:font typeface="Livvic"/>
      <p:regular r:id="rId34"/>
      <p:bold r:id="rId35"/>
      <p:italic r:id="rId36"/>
      <p:boldItalic r:id="rId37"/>
    </p:embeddedFont>
    <p:embeddedFont>
      <p:font typeface="Catamaran Light"/>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Catamaran-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tamaran-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FiraSansExtraCondensedMedium-bold.fntdata"/><Relationship Id="rId30" Type="http://schemas.openxmlformats.org/officeDocument/2006/relationships/font" Target="fonts/FiraSansExtraCondensedMedium-regular.fntdata"/><Relationship Id="rId11" Type="http://schemas.openxmlformats.org/officeDocument/2006/relationships/slide" Target="slides/slide7.xml"/><Relationship Id="rId33" Type="http://schemas.openxmlformats.org/officeDocument/2006/relationships/font" Target="fonts/FiraSansExtraCondensedMedium-boldItalic.fntdata"/><Relationship Id="rId10" Type="http://schemas.openxmlformats.org/officeDocument/2006/relationships/slide" Target="slides/slide6.xml"/><Relationship Id="rId32" Type="http://schemas.openxmlformats.org/officeDocument/2006/relationships/font" Target="fonts/FiraSansExtraCondensedMedium-italic.fntdata"/><Relationship Id="rId13" Type="http://schemas.openxmlformats.org/officeDocument/2006/relationships/slide" Target="slides/slide9.xml"/><Relationship Id="rId35" Type="http://schemas.openxmlformats.org/officeDocument/2006/relationships/font" Target="fonts/Livvic-bold.fntdata"/><Relationship Id="rId12" Type="http://schemas.openxmlformats.org/officeDocument/2006/relationships/slide" Target="slides/slide8.xml"/><Relationship Id="rId34" Type="http://schemas.openxmlformats.org/officeDocument/2006/relationships/font" Target="fonts/Livvic-regular.fntdata"/><Relationship Id="rId15" Type="http://schemas.openxmlformats.org/officeDocument/2006/relationships/slide" Target="slides/slide11.xml"/><Relationship Id="rId37" Type="http://schemas.openxmlformats.org/officeDocument/2006/relationships/font" Target="fonts/Livvic-boldItalic.fntdata"/><Relationship Id="rId14" Type="http://schemas.openxmlformats.org/officeDocument/2006/relationships/slide" Target="slides/slide10.xml"/><Relationship Id="rId36" Type="http://schemas.openxmlformats.org/officeDocument/2006/relationships/font" Target="fonts/Livvic-italic.fntdata"/><Relationship Id="rId17" Type="http://schemas.openxmlformats.org/officeDocument/2006/relationships/slide" Target="slides/slide13.xml"/><Relationship Id="rId39" Type="http://schemas.openxmlformats.org/officeDocument/2006/relationships/font" Target="fonts/CatamaranLight-bold.fntdata"/><Relationship Id="rId16" Type="http://schemas.openxmlformats.org/officeDocument/2006/relationships/slide" Target="slides/slide12.xml"/><Relationship Id="rId38" Type="http://schemas.openxmlformats.org/officeDocument/2006/relationships/font" Target="fonts/CatamaranLight-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ab0edf0e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0ab0edf0e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ab0edf0eb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ab0edf0e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ab0edf0eb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ab0edf0eb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0ab0edf0e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0ab0edf0e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0ab0edf0e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0ab0edf0e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0ab0edf0e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0ab0edf0e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0ab0edf0e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0ab0edf0e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0ab0edf0e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0ab0edf0e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0ab0edf0e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0ab0edf0e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ab0edf0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ab0edf0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0a6638389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0a6638389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ab0edf0e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0ab0edf0e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820675" y="994250"/>
            <a:ext cx="4592400" cy="16623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Champion Cheatsheets</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31"/>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199" name="Google Shape;199;p31"/>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200" name="Google Shape;200;p31"/>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1"/>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Cheatsheet Content</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2"/>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Content</a:t>
            </a:r>
            <a:endParaRPr sz="3300">
              <a:solidFill>
                <a:schemeClr val="lt1"/>
              </a:solidFill>
              <a:latin typeface="Livvic"/>
              <a:ea typeface="Livvic"/>
              <a:cs typeface="Livvic"/>
              <a:sym typeface="Livvic"/>
            </a:endParaRPr>
          </a:p>
        </p:txBody>
      </p:sp>
      <p:sp>
        <p:nvSpPr>
          <p:cNvPr id="209" name="Google Shape;209;p32"/>
          <p:cNvSpPr txBox="1"/>
          <p:nvPr/>
        </p:nvSpPr>
        <p:spPr>
          <a:xfrm>
            <a:off x="419250" y="1485700"/>
            <a:ext cx="52041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Event topics can be found on your Event Rules sheet under </a:t>
            </a:r>
            <a:endParaRPr sz="1900">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rPr lang="en" sz="1900">
                <a:solidFill>
                  <a:schemeClr val="dk1"/>
                </a:solidFill>
                <a:latin typeface="Catamaran Light"/>
                <a:ea typeface="Catamaran Light"/>
                <a:cs typeface="Catamaran Light"/>
                <a:sym typeface="Catamaran Light"/>
              </a:rPr>
              <a:t>“The Competition"</a:t>
            </a:r>
            <a:endParaRPr sz="1900">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Read the topics that are included in your level of tournament</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There may be more topics included in a state competition than regional</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Check for additional resources you can bring</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Field guides, national lists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10" name="Google Shape;210;p32"/>
          <p:cNvPicPr preferRelativeResize="0"/>
          <p:nvPr/>
        </p:nvPicPr>
        <p:blipFill>
          <a:blip r:embed="rId3">
            <a:alphaModFix/>
          </a:blip>
          <a:stretch>
            <a:fillRect/>
          </a:stretch>
        </p:blipFill>
        <p:spPr>
          <a:xfrm>
            <a:off x="5889532" y="1170000"/>
            <a:ext cx="2773301" cy="3564999"/>
          </a:xfrm>
          <a:prstGeom prst="rect">
            <a:avLst/>
          </a:prstGeom>
          <a:noFill/>
          <a:ln>
            <a:noFill/>
          </a:ln>
        </p:spPr>
      </p:pic>
      <p:sp>
        <p:nvSpPr>
          <p:cNvPr id="211" name="Google Shape;211;p32"/>
          <p:cNvSpPr/>
          <p:nvPr/>
        </p:nvSpPr>
        <p:spPr>
          <a:xfrm>
            <a:off x="3047750" y="2067975"/>
            <a:ext cx="2973900" cy="19470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3"/>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Content</a:t>
            </a:r>
            <a:endParaRPr sz="3300">
              <a:solidFill>
                <a:schemeClr val="lt1"/>
              </a:solidFill>
              <a:latin typeface="Livvic"/>
              <a:ea typeface="Livvic"/>
              <a:cs typeface="Livvic"/>
              <a:sym typeface="Livvic"/>
            </a:endParaRPr>
          </a:p>
        </p:txBody>
      </p:sp>
      <p:sp>
        <p:nvSpPr>
          <p:cNvPr id="218" name="Google Shape;218;p33"/>
          <p:cNvSpPr txBox="1"/>
          <p:nvPr/>
        </p:nvSpPr>
        <p:spPr>
          <a:xfrm>
            <a:off x="419250" y="1485700"/>
            <a:ext cx="8178600" cy="3167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For both binder and cheatsheet events, it is best if you have a </a:t>
            </a:r>
            <a:r>
              <a:rPr lang="en" sz="1900">
                <a:solidFill>
                  <a:schemeClr val="dk1"/>
                </a:solidFill>
                <a:latin typeface="Catamaran Light"/>
                <a:ea typeface="Catamaran Light"/>
                <a:cs typeface="Catamaran Light"/>
                <a:sym typeface="Catamaran Light"/>
              </a:rPr>
              <a:t>general</a:t>
            </a:r>
            <a:r>
              <a:rPr lang="en" sz="1900">
                <a:solidFill>
                  <a:schemeClr val="dk1"/>
                </a:solidFill>
                <a:latin typeface="Catamaran Light"/>
                <a:ea typeface="Catamaran Light"/>
                <a:cs typeface="Catamaran Light"/>
                <a:sym typeface="Catamaran Light"/>
              </a:rPr>
              <a:t> understanding of content</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Your resource should serve as a supplemental</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Read your topics to see what type of information would be useful in your resource, for example:</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A&amp;P - labeled diagrams</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Fossils - lists, pictures, details, dichotomous key</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Chemistry - formulas, rules</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3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Content</a:t>
            </a:r>
            <a:endParaRPr sz="3300">
              <a:solidFill>
                <a:schemeClr val="lt1"/>
              </a:solidFill>
              <a:latin typeface="Livvic"/>
              <a:ea typeface="Livvic"/>
              <a:cs typeface="Livvic"/>
              <a:sym typeface="Livvic"/>
            </a:endParaRPr>
          </a:p>
        </p:txBody>
      </p:sp>
      <p:sp>
        <p:nvSpPr>
          <p:cNvPr id="225" name="Google Shape;225;p34"/>
          <p:cNvSpPr txBox="1"/>
          <p:nvPr/>
        </p:nvSpPr>
        <p:spPr>
          <a:xfrm>
            <a:off x="419250" y="1485700"/>
            <a:ext cx="8178600" cy="3167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Where to </a:t>
            </a:r>
            <a:r>
              <a:rPr lang="en" sz="1900">
                <a:solidFill>
                  <a:schemeClr val="dk1"/>
                </a:solidFill>
                <a:latin typeface="Catamaran Light"/>
                <a:ea typeface="Catamaran Light"/>
                <a:cs typeface="Catamaran Light"/>
                <a:sym typeface="Catamaran Light"/>
              </a:rPr>
              <a:t>gather content?</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Studying general content knowledge: Khan academy, youtube, simple google searches</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Detailed content: textbooks, manuals, nationally published resources</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Ask your coach and teammates</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There may be resources previous students at your school may have used</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Science Olympiad website: event-specific links to resources, practice exams</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35"/>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231" name="Google Shape;231;p35"/>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232" name="Google Shape;232;p35"/>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5"/>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5"/>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Examples</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3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6"/>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Examples</a:t>
            </a:r>
            <a:endParaRPr sz="3300">
              <a:solidFill>
                <a:schemeClr val="lt1"/>
              </a:solidFill>
              <a:latin typeface="Livvic"/>
              <a:ea typeface="Livvic"/>
              <a:cs typeface="Livvic"/>
              <a:sym typeface="Livvic"/>
            </a:endParaRPr>
          </a:p>
        </p:txBody>
      </p:sp>
      <p:pic>
        <p:nvPicPr>
          <p:cNvPr id="241" name="Google Shape;241;p36"/>
          <p:cNvPicPr preferRelativeResize="0"/>
          <p:nvPr/>
        </p:nvPicPr>
        <p:blipFill rotWithShape="1">
          <a:blip r:embed="rId3">
            <a:alphaModFix/>
          </a:blip>
          <a:srcRect b="0" l="0" r="23576" t="0"/>
          <a:stretch/>
        </p:blipFill>
        <p:spPr>
          <a:xfrm>
            <a:off x="173150" y="1240825"/>
            <a:ext cx="5892750" cy="3858701"/>
          </a:xfrm>
          <a:prstGeom prst="rect">
            <a:avLst/>
          </a:prstGeom>
          <a:noFill/>
          <a:ln>
            <a:noFill/>
          </a:ln>
        </p:spPr>
      </p:pic>
      <p:sp>
        <p:nvSpPr>
          <p:cNvPr id="242" name="Google Shape;242;p36"/>
          <p:cNvSpPr txBox="1"/>
          <p:nvPr/>
        </p:nvSpPr>
        <p:spPr>
          <a:xfrm>
            <a:off x="6243025" y="1322625"/>
            <a:ext cx="2638200" cy="325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dk1"/>
                </a:solidFill>
                <a:latin typeface="Catamaran Light"/>
                <a:ea typeface="Catamaran Light"/>
                <a:cs typeface="Catamaran Light"/>
                <a:sym typeface="Catamaran Light"/>
              </a:rPr>
              <a:t>Great use of diagrams</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rPr lang="en" sz="1900">
                <a:solidFill>
                  <a:schemeClr val="dk1"/>
                </a:solidFill>
                <a:latin typeface="Catamaran Light"/>
                <a:ea typeface="Catamaran Light"/>
                <a:cs typeface="Catamaran Light"/>
                <a:sym typeface="Catamaran Light"/>
              </a:rPr>
              <a:t>highlighting, bolding</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rPr lang="en" sz="1900">
                <a:solidFill>
                  <a:schemeClr val="dk1"/>
                </a:solidFill>
                <a:latin typeface="Catamaran Light"/>
                <a:ea typeface="Catamaran Light"/>
                <a:cs typeface="Catamaran Light"/>
                <a:sym typeface="Catamaran Light"/>
              </a:rPr>
              <a:t>Word organization could be improved, better sectioned for easier reading</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3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Examples</a:t>
            </a:r>
            <a:endParaRPr sz="3300">
              <a:solidFill>
                <a:schemeClr val="lt1"/>
              </a:solidFill>
              <a:latin typeface="Livvic"/>
              <a:ea typeface="Livvic"/>
              <a:cs typeface="Livvic"/>
              <a:sym typeface="Livvic"/>
            </a:endParaRPr>
          </a:p>
        </p:txBody>
      </p:sp>
      <p:pic>
        <p:nvPicPr>
          <p:cNvPr id="249" name="Google Shape;249;p37"/>
          <p:cNvPicPr preferRelativeResize="0"/>
          <p:nvPr/>
        </p:nvPicPr>
        <p:blipFill>
          <a:blip r:embed="rId3">
            <a:alphaModFix/>
          </a:blip>
          <a:stretch>
            <a:fillRect/>
          </a:stretch>
        </p:blipFill>
        <p:spPr>
          <a:xfrm>
            <a:off x="152400" y="1322400"/>
            <a:ext cx="4592400" cy="3497587"/>
          </a:xfrm>
          <a:prstGeom prst="rect">
            <a:avLst/>
          </a:prstGeom>
          <a:noFill/>
          <a:ln>
            <a:noFill/>
          </a:ln>
        </p:spPr>
      </p:pic>
      <p:sp>
        <p:nvSpPr>
          <p:cNvPr id="250" name="Google Shape;250;p37"/>
          <p:cNvSpPr txBox="1"/>
          <p:nvPr/>
        </p:nvSpPr>
        <p:spPr>
          <a:xfrm>
            <a:off x="5018475" y="1442338"/>
            <a:ext cx="3862800" cy="325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dk1"/>
                </a:solidFill>
                <a:latin typeface="Catamaran Light"/>
                <a:ea typeface="Catamaran Light"/>
                <a:cs typeface="Catamaran Light"/>
                <a:sym typeface="Catamaran Light"/>
              </a:rPr>
              <a:t>(I apologize for image resolution)</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rPr lang="en" sz="1900">
                <a:solidFill>
                  <a:schemeClr val="dk1"/>
                </a:solidFill>
                <a:latin typeface="Catamaran Light"/>
                <a:ea typeface="Catamaran Light"/>
                <a:cs typeface="Catamaran Light"/>
                <a:sym typeface="Catamaran Light"/>
              </a:rPr>
              <a:t>Color coding topics like this can be an easy way to locate </a:t>
            </a:r>
            <a:r>
              <a:rPr lang="en" sz="1900">
                <a:solidFill>
                  <a:schemeClr val="dk1"/>
                </a:solidFill>
                <a:latin typeface="Catamaran Light"/>
                <a:ea typeface="Catamaran Light"/>
                <a:cs typeface="Catamaran Light"/>
                <a:sym typeface="Catamaran Light"/>
              </a:rPr>
              <a:t>information. Writing in columns can be easier to read.</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38"/>
          <p:cNvSpPr/>
          <p:nvPr/>
        </p:nvSpPr>
        <p:spPr>
          <a:xfrm flipH="1">
            <a:off x="-100" y="0"/>
            <a:ext cx="9144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8"/>
          <p:cNvSpPr txBox="1"/>
          <p:nvPr>
            <p:ph idx="4294967295" type="ctrTitle"/>
          </p:nvPr>
        </p:nvSpPr>
        <p:spPr>
          <a:xfrm>
            <a:off x="426075" y="238650"/>
            <a:ext cx="8526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Examples (My Personal Cheatsheet!)</a:t>
            </a:r>
            <a:endParaRPr sz="3300">
              <a:solidFill>
                <a:schemeClr val="lt1"/>
              </a:solidFill>
              <a:latin typeface="Livvic"/>
              <a:ea typeface="Livvic"/>
              <a:cs typeface="Livvic"/>
              <a:sym typeface="Livvic"/>
            </a:endParaRPr>
          </a:p>
        </p:txBody>
      </p:sp>
      <p:pic>
        <p:nvPicPr>
          <p:cNvPr id="257" name="Google Shape;257;p38"/>
          <p:cNvPicPr preferRelativeResize="0"/>
          <p:nvPr/>
        </p:nvPicPr>
        <p:blipFill>
          <a:blip r:embed="rId3">
            <a:alphaModFix/>
          </a:blip>
          <a:stretch>
            <a:fillRect/>
          </a:stretch>
        </p:blipFill>
        <p:spPr>
          <a:xfrm>
            <a:off x="302900" y="1278150"/>
            <a:ext cx="4322910" cy="3668701"/>
          </a:xfrm>
          <a:prstGeom prst="rect">
            <a:avLst/>
          </a:prstGeom>
          <a:noFill/>
          <a:ln>
            <a:noFill/>
          </a:ln>
        </p:spPr>
      </p:pic>
      <p:pic>
        <p:nvPicPr>
          <p:cNvPr id="258" name="Google Shape;258;p38"/>
          <p:cNvPicPr preferRelativeResize="0"/>
          <p:nvPr/>
        </p:nvPicPr>
        <p:blipFill>
          <a:blip r:embed="rId4">
            <a:alphaModFix/>
          </a:blip>
          <a:stretch>
            <a:fillRect/>
          </a:stretch>
        </p:blipFill>
        <p:spPr>
          <a:xfrm>
            <a:off x="4702000" y="1322400"/>
            <a:ext cx="4322900" cy="359532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p3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9"/>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Examples</a:t>
            </a:r>
            <a:endParaRPr sz="3300">
              <a:solidFill>
                <a:schemeClr val="lt1"/>
              </a:solidFill>
              <a:latin typeface="Livvic"/>
              <a:ea typeface="Livvic"/>
              <a:cs typeface="Livvic"/>
              <a:sym typeface="Livvic"/>
            </a:endParaRPr>
          </a:p>
        </p:txBody>
      </p:sp>
      <p:sp>
        <p:nvSpPr>
          <p:cNvPr id="265" name="Google Shape;265;p39"/>
          <p:cNvSpPr txBox="1"/>
          <p:nvPr/>
        </p:nvSpPr>
        <p:spPr>
          <a:xfrm>
            <a:off x="506375" y="1442350"/>
            <a:ext cx="8374800" cy="325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dk1"/>
                </a:solidFill>
                <a:latin typeface="Catamaran"/>
                <a:ea typeface="Catamaran"/>
                <a:cs typeface="Catamaran"/>
                <a:sym typeface="Catamaran"/>
              </a:rPr>
              <a:t>Ultimately, these are just examples and tips on how you can structure your cheatsheet or binder.</a:t>
            </a:r>
            <a:endParaRPr sz="1900">
              <a:solidFill>
                <a:schemeClr val="dk1"/>
              </a:solidFill>
              <a:latin typeface="Catamaran"/>
              <a:ea typeface="Catamaran"/>
              <a:cs typeface="Catamaran"/>
              <a:sym typeface="Catamaran"/>
            </a:endParaRPr>
          </a:p>
          <a:p>
            <a:pPr indent="0" lvl="0" marL="0" rtl="0" algn="l">
              <a:lnSpc>
                <a:spcPct val="115000"/>
              </a:lnSpc>
              <a:spcBef>
                <a:spcPts val="0"/>
              </a:spcBef>
              <a:spcAft>
                <a:spcPts val="0"/>
              </a:spcAft>
              <a:buNone/>
            </a:pPr>
            <a:r>
              <a:t/>
            </a:r>
            <a:endParaRPr sz="1900">
              <a:solidFill>
                <a:schemeClr val="dk1"/>
              </a:solidFill>
              <a:latin typeface="Catamaran"/>
              <a:ea typeface="Catamaran"/>
              <a:cs typeface="Catamaran"/>
              <a:sym typeface="Catamaran"/>
            </a:endParaRPr>
          </a:p>
          <a:p>
            <a:pPr indent="0" lvl="0" marL="0" rtl="0" algn="l">
              <a:lnSpc>
                <a:spcPct val="115000"/>
              </a:lnSpc>
              <a:spcBef>
                <a:spcPts val="0"/>
              </a:spcBef>
              <a:spcAft>
                <a:spcPts val="0"/>
              </a:spcAft>
              <a:buNone/>
            </a:pPr>
            <a:r>
              <a:rPr lang="en" sz="1900">
                <a:solidFill>
                  <a:schemeClr val="dk1"/>
                </a:solidFill>
                <a:latin typeface="Catamaran"/>
                <a:ea typeface="Catamaran"/>
                <a:cs typeface="Catamaran"/>
                <a:sym typeface="Catamaran"/>
              </a:rPr>
              <a:t>Work with your partner, your team, and coach to build your resource that works best for you.</a:t>
            </a:r>
            <a:endParaRPr sz="1900">
              <a:solidFill>
                <a:schemeClr val="dk1"/>
              </a:solidFill>
              <a:latin typeface="Catamaran"/>
              <a:ea typeface="Catamaran"/>
              <a:cs typeface="Catamaran"/>
              <a:sym typeface="Catamar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pic>
        <p:nvPicPr>
          <p:cNvPr id="270" name="Google Shape;270;p40"/>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271" name="Google Shape;271;p40"/>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0"/>
          <p:cNvSpPr txBox="1"/>
          <p:nvPr>
            <p:ph type="title"/>
          </p:nvPr>
        </p:nvSpPr>
        <p:spPr>
          <a:xfrm>
            <a:off x="3047850" y="1742750"/>
            <a:ext cx="3308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Tips from a Veteran</a:t>
            </a:r>
            <a:endParaRPr>
              <a:solidFill>
                <a:schemeClr val="lt1"/>
              </a:solidFill>
            </a:endParaRPr>
          </a:p>
        </p:txBody>
      </p:sp>
      <p:sp>
        <p:nvSpPr>
          <p:cNvPr id="273" name="Google Shape;273;p40"/>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274" name="Google Shape;274;p40"/>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5"/>
            <a:ext cx="34407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CHEATSHEET RULES</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txBox="1"/>
          <p:nvPr>
            <p:ph type="ctrTitle"/>
          </p:nvPr>
        </p:nvSpPr>
        <p:spPr>
          <a:xfrm>
            <a:off x="2199950" y="2471525"/>
            <a:ext cx="27507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CHEATSHEET CONTENT</a:t>
            </a:r>
            <a:endParaRPr sz="1600"/>
          </a:p>
        </p:txBody>
      </p:sp>
      <p:sp>
        <p:nvSpPr>
          <p:cNvPr id="137" name="Google Shape;137;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sp>
        <p:nvSpPr>
          <p:cNvPr id="138" name="Google Shape;138;p23"/>
          <p:cNvSpPr txBox="1"/>
          <p:nvPr>
            <p:ph type="ctrTitle"/>
          </p:nvPr>
        </p:nvSpPr>
        <p:spPr>
          <a:xfrm>
            <a:off x="2199950" y="1636850"/>
            <a:ext cx="29808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GENERAL TIPS</a:t>
            </a:r>
            <a:endParaRPr sz="1600"/>
          </a:p>
        </p:txBody>
      </p:sp>
      <p:sp>
        <p:nvSpPr>
          <p:cNvPr id="139" name="Google Shape;139;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EXAMPLES</a:t>
            </a:r>
            <a:endParaRPr sz="1600"/>
          </a:p>
        </p:txBody>
      </p:sp>
      <p:pic>
        <p:nvPicPr>
          <p:cNvPr id="140" name="Google Shape;140;p23"/>
          <p:cNvPicPr preferRelativeResize="0"/>
          <p:nvPr/>
        </p:nvPicPr>
        <p:blipFill>
          <a:blip r:embed="rId3">
            <a:alphaModFix/>
          </a:blip>
          <a:stretch>
            <a:fillRect/>
          </a:stretch>
        </p:blipFill>
        <p:spPr>
          <a:xfrm>
            <a:off x="5306200" y="655475"/>
            <a:ext cx="3658449" cy="3658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4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1"/>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81" name="Google Shape;281;p41"/>
          <p:cNvSpPr txBox="1"/>
          <p:nvPr/>
        </p:nvSpPr>
        <p:spPr>
          <a:xfrm>
            <a:off x="419250" y="1485700"/>
            <a:ext cx="8298900" cy="2831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Split up event topics with your partner</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Focusing more deeply on smaller number of topics can be helpful</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Try to study and understand the general information within a topic, putting more complex, detailed, difficult to memorize parts of information on the cheatsheet</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Know your cheatsheet!</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It is inefficient to continuously search for where you wrote information</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p4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2"/>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88" name="Google Shape;288;p42"/>
          <p:cNvSpPr txBox="1"/>
          <p:nvPr/>
        </p:nvSpPr>
        <p:spPr>
          <a:xfrm>
            <a:off x="419250" y="1485700"/>
            <a:ext cx="8298900" cy="2831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Check your printed cheatsheet</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Make sure things did not get cut off (personal experience 🥲) and images are visible</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Things may look fine on computer and get distorted when printing</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Collaborate and work together with your team and </a:t>
            </a:r>
            <a:r>
              <a:rPr lang="en" sz="1900">
                <a:solidFill>
                  <a:schemeClr val="dk1"/>
                </a:solidFill>
                <a:latin typeface="Catamaran Light"/>
                <a:ea typeface="Catamaran Light"/>
                <a:cs typeface="Catamaran Light"/>
                <a:sym typeface="Catamaran Light"/>
              </a:rPr>
              <a:t>coach</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a:buChar char="●"/>
            </a:pPr>
            <a:r>
              <a:rPr b="1" lang="en" sz="1900">
                <a:solidFill>
                  <a:schemeClr val="dk1"/>
                </a:solidFill>
                <a:latin typeface="Catamaran"/>
                <a:ea typeface="Catamaran"/>
                <a:cs typeface="Catamaran"/>
                <a:sym typeface="Catamaran"/>
              </a:rPr>
              <a:t>Learn and have fun! </a:t>
            </a:r>
            <a:endParaRPr b="1" sz="1900">
              <a:solidFill>
                <a:schemeClr val="dk1"/>
              </a:solidFill>
              <a:latin typeface="Catamaran"/>
              <a:ea typeface="Catamaran"/>
              <a:cs typeface="Catamaran"/>
              <a:sym typeface="Catamaran"/>
            </a:endParaRPr>
          </a:p>
          <a:p>
            <a:pPr indent="0" lvl="0" marL="0" rtl="0" algn="l">
              <a:lnSpc>
                <a:spcPct val="115000"/>
              </a:lnSpc>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3"/>
          <p:cNvSpPr/>
          <p:nvPr/>
        </p:nvSpPr>
        <p:spPr>
          <a:xfrm>
            <a:off x="4568700" y="669700"/>
            <a:ext cx="4568700" cy="4473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3"/>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296" name="Google Shape;296;p43"/>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297" name="Google Shape;297;p43"/>
          <p:cNvSpPr txBox="1"/>
          <p:nvPr>
            <p:ph type="ctrTitle"/>
          </p:nvPr>
        </p:nvSpPr>
        <p:spPr>
          <a:xfrm>
            <a:off x="848600" y="1066675"/>
            <a:ext cx="2871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t>Scioly.org</a:t>
            </a:r>
            <a:endParaRPr sz="2200">
              <a:solidFill>
                <a:schemeClr val="dk1"/>
              </a:solidFill>
            </a:endParaRPr>
          </a:p>
        </p:txBody>
      </p:sp>
      <p:sp>
        <p:nvSpPr>
          <p:cNvPr id="298" name="Google Shape;298;p43"/>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Resources to Check Out</a:t>
            </a:r>
            <a:endParaRPr sz="2600">
              <a:solidFill>
                <a:schemeClr val="lt1"/>
              </a:solidFill>
            </a:endParaRPr>
          </a:p>
        </p:txBody>
      </p:sp>
      <p:sp>
        <p:nvSpPr>
          <p:cNvPr id="299" name="Google Shape;299;p43"/>
          <p:cNvSpPr txBox="1"/>
          <p:nvPr>
            <p:ph type="ctrTitle"/>
          </p:nvPr>
        </p:nvSpPr>
        <p:spPr>
          <a:xfrm>
            <a:off x="5417400" y="1066675"/>
            <a:ext cx="2871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chemeClr val="lt1"/>
                </a:solidFill>
              </a:rPr>
              <a:t>Soinc.org</a:t>
            </a:r>
            <a:endParaRPr sz="2200">
              <a:solidFill>
                <a:schemeClr val="lt1"/>
              </a:solidFill>
            </a:endParaRPr>
          </a:p>
        </p:txBody>
      </p:sp>
      <p:pic>
        <p:nvPicPr>
          <p:cNvPr id="300" name="Google Shape;300;p43"/>
          <p:cNvPicPr preferRelativeResize="0"/>
          <p:nvPr/>
        </p:nvPicPr>
        <p:blipFill>
          <a:blip r:embed="rId3">
            <a:alphaModFix/>
          </a:blip>
          <a:stretch>
            <a:fillRect/>
          </a:stretch>
        </p:blipFill>
        <p:spPr>
          <a:xfrm>
            <a:off x="4987198" y="1775400"/>
            <a:ext cx="3829224" cy="2828250"/>
          </a:xfrm>
          <a:prstGeom prst="rect">
            <a:avLst/>
          </a:prstGeom>
          <a:noFill/>
          <a:ln>
            <a:noFill/>
          </a:ln>
        </p:spPr>
      </p:pic>
      <p:pic>
        <p:nvPicPr>
          <p:cNvPr id="301" name="Google Shape;301;p43"/>
          <p:cNvPicPr preferRelativeResize="0"/>
          <p:nvPr/>
        </p:nvPicPr>
        <p:blipFill>
          <a:blip r:embed="rId4">
            <a:alphaModFix/>
          </a:blip>
          <a:stretch>
            <a:fillRect/>
          </a:stretch>
        </p:blipFill>
        <p:spPr>
          <a:xfrm>
            <a:off x="257963" y="1959999"/>
            <a:ext cx="4052576" cy="2118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pic>
        <p:nvPicPr>
          <p:cNvPr id="306" name="Google Shape;306;p44"/>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307" name="Google Shape;307;p44"/>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4"/>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309" name="Google Shape;309;p44"/>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310" name="Google Shape;310;p44"/>
          <p:cNvGrpSpPr/>
          <p:nvPr/>
        </p:nvGrpSpPr>
        <p:grpSpPr>
          <a:xfrm>
            <a:off x="4582431" y="2545611"/>
            <a:ext cx="346056" cy="345674"/>
            <a:chOff x="3303268" y="3817349"/>
            <a:chExt cx="346056" cy="345674"/>
          </a:xfrm>
        </p:grpSpPr>
        <p:sp>
          <p:nvSpPr>
            <p:cNvPr id="311" name="Google Shape;311;p44"/>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 name="Google Shape;312;p44"/>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 name="Google Shape;313;p44"/>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 name="Google Shape;314;p44"/>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315" name="Google Shape;315;p44"/>
          <p:cNvGrpSpPr/>
          <p:nvPr/>
        </p:nvGrpSpPr>
        <p:grpSpPr>
          <a:xfrm>
            <a:off x="4582447" y="1968549"/>
            <a:ext cx="346024" cy="345674"/>
            <a:chOff x="4201447" y="3817349"/>
            <a:chExt cx="346024" cy="345674"/>
          </a:xfrm>
        </p:grpSpPr>
        <p:sp>
          <p:nvSpPr>
            <p:cNvPr id="316" name="Google Shape;316;p44"/>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 name="Google Shape;317;p44"/>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Cheatsheet Rules</a:t>
            </a:r>
            <a:endParaRPr sz="3300">
              <a:solidFill>
                <a:schemeClr val="lt1"/>
              </a:solidFill>
              <a:latin typeface="Livvic"/>
              <a:ea typeface="Livvic"/>
              <a:cs typeface="Livvic"/>
              <a:sym typeface="Livvic"/>
            </a:endParaRPr>
          </a:p>
        </p:txBody>
      </p:sp>
      <p:sp>
        <p:nvSpPr>
          <p:cNvPr id="147" name="Google Shape;147;p24"/>
          <p:cNvSpPr txBox="1"/>
          <p:nvPr/>
        </p:nvSpPr>
        <p:spPr>
          <a:xfrm>
            <a:off x="419250" y="1485700"/>
            <a:ext cx="54786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Check your event rules sheet for cheatsheet rules under “Event Parameters”!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Typical Cheatsheet Rules: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8.5” x 11” (Letter size)</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Usually 1 sheet per team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Front &amp; Back</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Cannot affix additional labels to the cheatsheet to increase surface area</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May be laminated / sealed in protector</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48" name="Google Shape;148;p24"/>
          <p:cNvPicPr preferRelativeResize="0"/>
          <p:nvPr/>
        </p:nvPicPr>
        <p:blipFill>
          <a:blip r:embed="rId3">
            <a:alphaModFix/>
          </a:blip>
          <a:stretch>
            <a:fillRect/>
          </a:stretch>
        </p:blipFill>
        <p:spPr>
          <a:xfrm>
            <a:off x="6120950" y="1322400"/>
            <a:ext cx="2773301" cy="3564999"/>
          </a:xfrm>
          <a:prstGeom prst="rect">
            <a:avLst/>
          </a:prstGeom>
          <a:noFill/>
          <a:ln>
            <a:noFill/>
          </a:ln>
        </p:spPr>
      </p:pic>
      <p:sp>
        <p:nvSpPr>
          <p:cNvPr id="149" name="Google Shape;149;p24"/>
          <p:cNvSpPr/>
          <p:nvPr/>
        </p:nvSpPr>
        <p:spPr>
          <a:xfrm>
            <a:off x="3613700" y="1933425"/>
            <a:ext cx="2673600" cy="19470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2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Binder Rules</a:t>
            </a:r>
            <a:endParaRPr sz="3300">
              <a:solidFill>
                <a:schemeClr val="lt1"/>
              </a:solidFill>
              <a:latin typeface="Livvic"/>
              <a:ea typeface="Livvic"/>
              <a:cs typeface="Livvic"/>
              <a:sym typeface="Livvic"/>
            </a:endParaRPr>
          </a:p>
        </p:txBody>
      </p:sp>
      <p:sp>
        <p:nvSpPr>
          <p:cNvPr id="156" name="Google Shape;156;p25"/>
          <p:cNvSpPr txBox="1"/>
          <p:nvPr/>
        </p:nvSpPr>
        <p:spPr>
          <a:xfrm>
            <a:off x="419250" y="1485700"/>
            <a:ext cx="8249400" cy="3167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Check your event rules sheet for binder rules under “Event Parameters”!</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Binders may be one per team or one per participant</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Some events have binder size limits of 2”, some events have no limit</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Some events do not let you remove pages from binder during the event</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Material should be secured onto the binder using sheet protectors or through hole-punch</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Sheet protectors, laminations, tabs, and labels are typically allowed</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pic>
        <p:nvPicPr>
          <p:cNvPr id="161" name="Google Shape;161;p26"/>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62" name="Google Shape;162;p26"/>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txBox="1"/>
          <p:nvPr>
            <p:ph type="title"/>
          </p:nvPr>
        </p:nvSpPr>
        <p:spPr>
          <a:xfrm>
            <a:off x="3047850" y="1742750"/>
            <a:ext cx="3308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General </a:t>
            </a:r>
            <a:endParaRPr>
              <a:solidFill>
                <a:schemeClr val="lt1"/>
              </a:solidFill>
            </a:endParaRPr>
          </a:p>
          <a:p>
            <a:pPr indent="0" lvl="0" marL="0" rtl="0" algn="ctr">
              <a:spcBef>
                <a:spcPts val="0"/>
              </a:spcBef>
              <a:spcAft>
                <a:spcPts val="0"/>
              </a:spcAft>
              <a:buNone/>
            </a:pPr>
            <a:r>
              <a:rPr lang="en">
                <a:solidFill>
                  <a:schemeClr val="lt1"/>
                </a:solidFill>
              </a:rPr>
              <a:t>Tips</a:t>
            </a:r>
            <a:endParaRPr>
              <a:solidFill>
                <a:schemeClr val="lt1"/>
              </a:solidFill>
            </a:endParaRPr>
          </a:p>
        </p:txBody>
      </p:sp>
      <p:sp>
        <p:nvSpPr>
          <p:cNvPr id="164" name="Google Shape;164;p26"/>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65" name="Google Shape;165;p26"/>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27"/>
          <p:cNvSpPr/>
          <p:nvPr/>
        </p:nvSpPr>
        <p:spPr>
          <a:xfrm flipH="1">
            <a:off x="-100" y="0"/>
            <a:ext cx="9144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txBox="1"/>
          <p:nvPr>
            <p:ph idx="4294967295" type="ctrTitle"/>
          </p:nvPr>
        </p:nvSpPr>
        <p:spPr>
          <a:xfrm>
            <a:off x="426075" y="238650"/>
            <a:ext cx="87177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General Tips - Formating Cheatsheets</a:t>
            </a:r>
            <a:endParaRPr sz="3300">
              <a:solidFill>
                <a:schemeClr val="lt1"/>
              </a:solidFill>
              <a:latin typeface="Livvic"/>
              <a:ea typeface="Livvic"/>
              <a:cs typeface="Livvic"/>
              <a:sym typeface="Livvic"/>
            </a:endParaRPr>
          </a:p>
        </p:txBody>
      </p:sp>
      <p:sp>
        <p:nvSpPr>
          <p:cNvPr id="172" name="Google Shape;172;p27"/>
          <p:cNvSpPr txBox="1"/>
          <p:nvPr/>
        </p:nvSpPr>
        <p:spPr>
          <a:xfrm>
            <a:off x="419250" y="1333300"/>
            <a:ext cx="8298900" cy="3504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Include as much information as possible, but keep it readable</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Decrease font size, decrease margins</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Utilize highlighting and bolding</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Eliminate articles (the, a, etc.)</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Abbreviate common words (ex: because → bc)</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Abbreviate content words if you know them (ex: hydrochloric acid → HCl)</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For events with labeling (ex: A&amp;P), include diagrams</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May be helpful to draw your own diagrams! Decreasing size of diagrams make words hard to read due to lower image resolution</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Print in color, if available</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28"/>
          <p:cNvSpPr/>
          <p:nvPr/>
        </p:nvSpPr>
        <p:spPr>
          <a:xfrm flipH="1">
            <a:off x="-100" y="0"/>
            <a:ext cx="9144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8"/>
          <p:cNvSpPr txBox="1"/>
          <p:nvPr>
            <p:ph idx="4294967295" type="ctrTitle"/>
          </p:nvPr>
        </p:nvSpPr>
        <p:spPr>
          <a:xfrm>
            <a:off x="426075" y="238650"/>
            <a:ext cx="85791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General Tips - Formating Cheatsheets</a:t>
            </a:r>
            <a:endParaRPr sz="3300">
              <a:solidFill>
                <a:schemeClr val="lt1"/>
              </a:solidFill>
              <a:latin typeface="Livvic"/>
              <a:ea typeface="Livvic"/>
              <a:cs typeface="Livvic"/>
              <a:sym typeface="Livvic"/>
            </a:endParaRPr>
          </a:p>
        </p:txBody>
      </p:sp>
      <p:sp>
        <p:nvSpPr>
          <p:cNvPr id="179" name="Google Shape;179;p28"/>
          <p:cNvSpPr txBox="1"/>
          <p:nvPr/>
        </p:nvSpPr>
        <p:spPr>
          <a:xfrm>
            <a:off x="419250" y="1333300"/>
            <a:ext cx="8298900" cy="3504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Organize content by topic</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Try to group similar information together or sequentially so that it is easier to find during your event</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Don’t write every single piece of information – you will run out of space</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Exclude simple content that you can easily study</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Know what kind of information you need</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Graphs, images, vocabulary, labeled diagrams, equations/formulas</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Hand-write / label additional information into margins after printing</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Print multiple copies just in case!</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Bringing sheet protector can help prevent soggy/wrinkled cheatsheets</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29"/>
          <p:cNvSpPr/>
          <p:nvPr/>
        </p:nvSpPr>
        <p:spPr>
          <a:xfrm flipH="1">
            <a:off x="-100" y="0"/>
            <a:ext cx="9144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txBox="1"/>
          <p:nvPr>
            <p:ph idx="4294967295" type="ctrTitle"/>
          </p:nvPr>
        </p:nvSpPr>
        <p:spPr>
          <a:xfrm>
            <a:off x="426075" y="238650"/>
            <a:ext cx="5808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General Tips - </a:t>
            </a:r>
            <a:r>
              <a:rPr lang="en" sz="3300">
                <a:solidFill>
                  <a:schemeClr val="lt1"/>
                </a:solidFill>
              </a:rPr>
              <a:t>Google Docs</a:t>
            </a:r>
            <a:endParaRPr sz="3300">
              <a:solidFill>
                <a:schemeClr val="lt1"/>
              </a:solidFill>
              <a:latin typeface="Livvic"/>
              <a:ea typeface="Livvic"/>
              <a:cs typeface="Livvic"/>
              <a:sym typeface="Livvic"/>
            </a:endParaRPr>
          </a:p>
        </p:txBody>
      </p:sp>
      <p:sp>
        <p:nvSpPr>
          <p:cNvPr id="186" name="Google Shape;186;p29"/>
          <p:cNvSpPr txBox="1"/>
          <p:nvPr/>
        </p:nvSpPr>
        <p:spPr>
          <a:xfrm>
            <a:off x="419250" y="1485700"/>
            <a:ext cx="8298900" cy="3167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Google docs is commonly used to create cheatsheets (easy to collaborate!)</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Other: microsoft word, canva, OneNote, etc.</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lnSpc>
                <a:spcPct val="115000"/>
              </a:lnSpc>
              <a:spcBef>
                <a:spcPts val="0"/>
              </a:spcBef>
              <a:spcAft>
                <a:spcPts val="0"/>
              </a:spcAft>
              <a:buNone/>
            </a:pPr>
            <a:r>
              <a:rPr lang="en" sz="1900">
                <a:solidFill>
                  <a:schemeClr val="dk1"/>
                </a:solidFill>
                <a:latin typeface="Catamaran Light"/>
                <a:ea typeface="Catamaran Light"/>
                <a:cs typeface="Catamaran Light"/>
                <a:sym typeface="Catamaran Light"/>
              </a:rPr>
              <a:t>Google Docs - </a:t>
            </a:r>
            <a:r>
              <a:rPr lang="en" sz="1900">
                <a:solidFill>
                  <a:schemeClr val="dk1"/>
                </a:solidFill>
                <a:latin typeface="Catamaran Light"/>
                <a:ea typeface="Catamaran Light"/>
                <a:cs typeface="Catamaran Light"/>
                <a:sym typeface="Catamaran Light"/>
              </a:rPr>
              <a:t>Changing</a:t>
            </a:r>
            <a:r>
              <a:rPr lang="en" sz="1900">
                <a:solidFill>
                  <a:schemeClr val="dk1"/>
                </a:solidFill>
                <a:latin typeface="Catamaran Light"/>
                <a:ea typeface="Catamaran Light"/>
                <a:cs typeface="Catamaran Light"/>
                <a:sym typeface="Catamaran Light"/>
              </a:rPr>
              <a:t> </a:t>
            </a:r>
            <a:r>
              <a:rPr lang="en" sz="1900">
                <a:solidFill>
                  <a:schemeClr val="dk1"/>
                </a:solidFill>
                <a:latin typeface="Catamaran Light"/>
                <a:ea typeface="Catamaran Light"/>
                <a:cs typeface="Catamaran Light"/>
                <a:sym typeface="Catamaran Light"/>
              </a:rPr>
              <a:t>Formatting</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Adjusting Margins: files → page setup → margins</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Adjusting Orientation: files → page setup → orientation</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Making Columns: format → columns</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Adjusting Image Margins: select image → wrap text → adjust margins</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Play around to figure out what works best for your team</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0"/>
          <p:cNvSpPr/>
          <p:nvPr/>
        </p:nvSpPr>
        <p:spPr>
          <a:xfrm flipH="1">
            <a:off x="-100" y="0"/>
            <a:ext cx="9144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txBox="1"/>
          <p:nvPr>
            <p:ph idx="4294967295" type="ctrTitle"/>
          </p:nvPr>
        </p:nvSpPr>
        <p:spPr>
          <a:xfrm>
            <a:off x="426075" y="238650"/>
            <a:ext cx="84993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General Tips - Formating Binders</a:t>
            </a:r>
            <a:endParaRPr sz="3300">
              <a:solidFill>
                <a:schemeClr val="lt1"/>
              </a:solidFill>
              <a:latin typeface="Livvic"/>
              <a:ea typeface="Livvic"/>
              <a:cs typeface="Livvic"/>
              <a:sym typeface="Livvic"/>
            </a:endParaRPr>
          </a:p>
        </p:txBody>
      </p:sp>
      <p:sp>
        <p:nvSpPr>
          <p:cNvPr id="193" name="Google Shape;193;p30"/>
          <p:cNvSpPr txBox="1"/>
          <p:nvPr/>
        </p:nvSpPr>
        <p:spPr>
          <a:xfrm>
            <a:off x="419250" y="1485700"/>
            <a:ext cx="8298900" cy="2831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Binders are much larger than a single cheatsheet	</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You can include much more detailed, thorough information</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Organization is crucial</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Create a table of contents for your binder, use page numbers</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Use tabs to easily find sections</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Highlight main points, definitions</a:t>
            </a:r>
            <a:endParaRPr sz="1900">
              <a:solidFill>
                <a:schemeClr val="dk1"/>
              </a:solidFill>
              <a:latin typeface="Catamaran Light"/>
              <a:ea typeface="Catamaran Light"/>
              <a:cs typeface="Catamaran Light"/>
              <a:sym typeface="Catamaran Light"/>
            </a:endParaRPr>
          </a:p>
          <a:p>
            <a:pPr indent="-349250" lvl="0" marL="4572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Compile your resources in google drive and print ahead of time</a:t>
            </a:r>
            <a:endParaRPr sz="1900">
              <a:solidFill>
                <a:schemeClr val="dk1"/>
              </a:solidFill>
              <a:latin typeface="Catamaran Light"/>
              <a:ea typeface="Catamaran Light"/>
              <a:cs typeface="Catamaran Light"/>
              <a:sym typeface="Catamaran Light"/>
            </a:endParaRPr>
          </a:p>
          <a:p>
            <a:pPr indent="-349250" lvl="1" marL="914400" rtl="0" algn="l">
              <a:lnSpc>
                <a:spcPct val="115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Hole-punching and organizing takes time</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