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Fira Sans Extra Condensed Medium"/>
      <p:regular r:id="rId20"/>
      <p:bold r:id="rId21"/>
      <p:italic r:id="rId22"/>
      <p:boldItalic r:id="rId23"/>
    </p:embeddedFont>
    <p:embeddedFont>
      <p:font typeface="Livvic"/>
      <p:regular r:id="rId24"/>
      <p:bold r:id="rId25"/>
      <p:italic r:id="rId26"/>
      <p:boldItalic r:id="rId27"/>
    </p:embeddedFont>
    <p:embeddedFont>
      <p:font typeface="Catamaran Light"/>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regular.fntdata"/><Relationship Id="rId22" Type="http://schemas.openxmlformats.org/officeDocument/2006/relationships/font" Target="fonts/FiraSansExtraCondensedMedium-italic.fntdata"/><Relationship Id="rId21" Type="http://schemas.openxmlformats.org/officeDocument/2006/relationships/font" Target="fonts/FiraSansExtraCondensedMedium-bold.fntdata"/><Relationship Id="rId24" Type="http://schemas.openxmlformats.org/officeDocument/2006/relationships/font" Target="fonts/Livvic-regular.fntdata"/><Relationship Id="rId23" Type="http://schemas.openxmlformats.org/officeDocument/2006/relationships/font" Target="fonts/FiraSansExtraCondensedMedium-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vvic-italic.fntdata"/><Relationship Id="rId25" Type="http://schemas.openxmlformats.org/officeDocument/2006/relationships/font" Target="fonts/Livvic-bold.fntdata"/><Relationship Id="rId28" Type="http://schemas.openxmlformats.org/officeDocument/2006/relationships/font" Target="fonts/CatamaranLight-regular.fntdata"/><Relationship Id="rId27" Type="http://schemas.openxmlformats.org/officeDocument/2006/relationships/font" Target="fonts/Livvic-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tamaranLight-bold.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bb51ffa4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bb51ffa4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www.soinc.org/bungee-drop-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cioly.org/wiki/index.php/Bungee_Drop" TargetMode="External"/><Relationship Id="rId4" Type="http://schemas.openxmlformats.org/officeDocument/2006/relationships/image" Target="../media/image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762175" y="1451125"/>
            <a:ext cx="45924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Bungee Drop	</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 </a:t>
            </a:r>
            <a:r>
              <a:rPr lang="en" sz="2600">
                <a:solidFill>
                  <a:srgbClr val="EFD67E"/>
                </a:solidFill>
              </a:rPr>
              <a:t>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txBox="1"/>
          <p:nvPr>
            <p:ph idx="4294967295" type="ctrTitle"/>
          </p:nvPr>
        </p:nvSpPr>
        <p:spPr>
          <a:xfrm>
            <a:off x="426075" y="238650"/>
            <a:ext cx="5480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Partially Elastic</a:t>
            </a:r>
            <a:endParaRPr sz="3300">
              <a:solidFill>
                <a:schemeClr val="lt1"/>
              </a:solidFill>
              <a:latin typeface="Livvic"/>
              <a:ea typeface="Livvic"/>
              <a:cs typeface="Livvic"/>
              <a:sym typeface="Livvic"/>
            </a:endParaRPr>
          </a:p>
        </p:txBody>
      </p:sp>
      <p:sp>
        <p:nvSpPr>
          <p:cNvPr id="206" name="Google Shape;206;p31"/>
          <p:cNvSpPr txBox="1"/>
          <p:nvPr/>
        </p:nvSpPr>
        <p:spPr>
          <a:xfrm>
            <a:off x="419250" y="1485700"/>
            <a:ext cx="82989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First of two main designs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07" name="Google Shape;207;p31"/>
          <p:cNvPicPr preferRelativeResize="0"/>
          <p:nvPr/>
        </p:nvPicPr>
        <p:blipFill>
          <a:blip r:embed="rId3">
            <a:alphaModFix/>
          </a:blip>
          <a:stretch>
            <a:fillRect/>
          </a:stretch>
        </p:blipFill>
        <p:spPr>
          <a:xfrm>
            <a:off x="3573425" y="2440175"/>
            <a:ext cx="4233200" cy="155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Fully Elastic</a:t>
            </a:r>
            <a:endParaRPr sz="3300">
              <a:solidFill>
                <a:schemeClr val="lt1"/>
              </a:solidFill>
              <a:latin typeface="Livvic"/>
              <a:ea typeface="Livvic"/>
              <a:cs typeface="Livvic"/>
              <a:sym typeface="Livvic"/>
            </a:endParaRPr>
          </a:p>
        </p:txBody>
      </p:sp>
      <p:sp>
        <p:nvSpPr>
          <p:cNvPr id="214" name="Google Shape;214;p32"/>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Second of two main designs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15" name="Google Shape;215;p32"/>
          <p:cNvPicPr preferRelativeResize="0"/>
          <p:nvPr/>
        </p:nvPicPr>
        <p:blipFill>
          <a:blip r:embed="rId3">
            <a:alphaModFix/>
          </a:blip>
          <a:stretch>
            <a:fillRect/>
          </a:stretch>
        </p:blipFill>
        <p:spPr>
          <a:xfrm>
            <a:off x="3812675" y="2548925"/>
            <a:ext cx="4233200" cy="155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3"/>
          <p:cNvSpPr txBox="1"/>
          <p:nvPr>
            <p:ph idx="4294967295" type="ctrTitle"/>
          </p:nvPr>
        </p:nvSpPr>
        <p:spPr>
          <a:xfrm>
            <a:off x="426075" y="238650"/>
            <a:ext cx="5639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4: Material Choice</a:t>
            </a:r>
            <a:endParaRPr sz="3300">
              <a:solidFill>
                <a:schemeClr val="lt1"/>
              </a:solidFill>
              <a:latin typeface="Livvic"/>
              <a:ea typeface="Livvic"/>
              <a:cs typeface="Livvic"/>
              <a:sym typeface="Livvic"/>
            </a:endParaRPr>
          </a:p>
        </p:txBody>
      </p:sp>
      <p:sp>
        <p:nvSpPr>
          <p:cNvPr id="222" name="Google Shape;222;p33"/>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Material: Tan super sport rubber</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Bigger cross section the better</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Stay away from weak springs that permanently deform</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29" name="Google Shape;229;p34"/>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Temperature and humidity will affect elasticity</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Springs will stretch out over time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Springs will become less elastic over time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5"/>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37" name="Google Shape;237;p35"/>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38" name="Google Shape;238;p35"/>
          <p:cNvSpPr txBox="1"/>
          <p:nvPr>
            <p:ph type="ctrTitle"/>
          </p:nvPr>
        </p:nvSpPr>
        <p:spPr>
          <a:xfrm>
            <a:off x="658500" y="1598475"/>
            <a:ext cx="3251700" cy="51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Scioly.org:</a:t>
            </a:r>
            <a:endParaRPr sz="2200">
              <a:solidFill>
                <a:schemeClr val="dk1"/>
              </a:solidFill>
            </a:endParaRPr>
          </a:p>
        </p:txBody>
      </p:sp>
      <p:sp>
        <p:nvSpPr>
          <p:cNvPr id="239" name="Google Shape;239;p35"/>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5"/>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41" name="Google Shape;241;p35"/>
          <p:cNvSpPr txBox="1"/>
          <p:nvPr>
            <p:ph type="ctrTitle"/>
          </p:nvPr>
        </p:nvSpPr>
        <p:spPr>
          <a:xfrm>
            <a:off x="5824450" y="15047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solidFill>
                  <a:schemeClr val="lt1"/>
                </a:solidFill>
              </a:rPr>
              <a:t>Soinc.org:</a:t>
            </a:r>
            <a:endParaRPr sz="2200">
              <a:solidFill>
                <a:schemeClr val="lt1"/>
              </a:solidFill>
            </a:endParaRPr>
          </a:p>
        </p:txBody>
      </p:sp>
      <p:sp>
        <p:nvSpPr>
          <p:cNvPr id="242" name="Google Shape;242;p35"/>
          <p:cNvSpPr txBox="1"/>
          <p:nvPr>
            <p:ph type="ctrTitle"/>
          </p:nvPr>
        </p:nvSpPr>
        <p:spPr>
          <a:xfrm>
            <a:off x="171700" y="3038250"/>
            <a:ext cx="4136700" cy="194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3"/>
              </a:rPr>
              <a:t>https://www.soinc.org/bungee-drop-c</a:t>
            </a:r>
            <a:r>
              <a:rPr lang="en" sz="2200">
                <a:solidFill>
                  <a:schemeClr val="lt1"/>
                </a:solidFill>
              </a:rPr>
              <a:t> https://scioly.org/wiki/images/6/63/Bernard%27s_Bungee_Drop_Notes.pdf</a:t>
            </a:r>
            <a:endParaRPr sz="2200">
              <a:solidFill>
                <a:schemeClr val="lt1"/>
              </a:solidFill>
            </a:endParaRPr>
          </a:p>
        </p:txBody>
      </p:sp>
      <p:sp>
        <p:nvSpPr>
          <p:cNvPr id="243" name="Google Shape;243;p35"/>
          <p:cNvSpPr txBox="1"/>
          <p:nvPr>
            <p:ph type="ctrTitle"/>
          </p:nvPr>
        </p:nvSpPr>
        <p:spPr>
          <a:xfrm>
            <a:off x="5893800" y="361510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https://www.soinc.org/bungee-drop-c</a:t>
            </a:r>
            <a:endParaRPr sz="22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pic>
        <p:nvPicPr>
          <p:cNvPr id="248" name="Google Shape;248;p36"/>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49" name="Google Shape;249;p36"/>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6"/>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51" name="Google Shape;251;p36"/>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52" name="Google Shape;252;p36"/>
          <p:cNvGrpSpPr/>
          <p:nvPr/>
        </p:nvGrpSpPr>
        <p:grpSpPr>
          <a:xfrm>
            <a:off x="4582431" y="2545611"/>
            <a:ext cx="346056" cy="345674"/>
            <a:chOff x="3303268" y="3817349"/>
            <a:chExt cx="346056" cy="345674"/>
          </a:xfrm>
        </p:grpSpPr>
        <p:sp>
          <p:nvSpPr>
            <p:cNvPr id="253" name="Google Shape;253;p36"/>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4" name="Google Shape;254;p36"/>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5" name="Google Shape;255;p36"/>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6" name="Google Shape;256;p36"/>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57" name="Google Shape;257;p36"/>
          <p:cNvGrpSpPr/>
          <p:nvPr/>
        </p:nvGrpSpPr>
        <p:grpSpPr>
          <a:xfrm>
            <a:off x="4582447" y="1968549"/>
            <a:ext cx="346024" cy="345674"/>
            <a:chOff x="4201447" y="3817349"/>
            <a:chExt cx="346024" cy="345674"/>
          </a:xfrm>
        </p:grpSpPr>
        <p:sp>
          <p:nvSpPr>
            <p:cNvPr id="258" name="Google Shape;258;p36"/>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9" name="Google Shape;259;p36"/>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Victor Hesu</a:t>
            </a:r>
            <a:endParaRPr sz="3300">
              <a:solidFill>
                <a:schemeClr val="lt1"/>
              </a:solidFill>
              <a:latin typeface="Livvic"/>
              <a:ea typeface="Livvic"/>
              <a:cs typeface="Livvic"/>
              <a:sym typeface="Livvic"/>
            </a:endParaRPr>
          </a:p>
        </p:txBody>
      </p:sp>
      <p:sp>
        <p:nvSpPr>
          <p:cNvPr id="131" name="Google Shape;131;p23"/>
          <p:cNvSpPr txBox="1"/>
          <p:nvPr/>
        </p:nvSpPr>
        <p:spPr>
          <a:xfrm>
            <a:off x="419250" y="1485700"/>
            <a:ext cx="54786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 Westminster Schools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Georgia Tech BSME ‘26</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Competed in scioly for 4 years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Helped with 20+ </a:t>
            </a:r>
            <a:r>
              <a:rPr lang="en" sz="1900">
                <a:solidFill>
                  <a:schemeClr val="dk1"/>
                </a:solidFill>
                <a:latin typeface="Catamaran Light"/>
                <a:ea typeface="Catamaran Light"/>
                <a:cs typeface="Catamaran Light"/>
                <a:sym typeface="Catamaran Light"/>
              </a:rPr>
              <a:t>tournaments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SO@GT build director</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5" name="Shape 135"/>
        <p:cNvGrpSpPr/>
        <p:nvPr/>
      </p:nvGrpSpPr>
      <p:grpSpPr>
        <a:xfrm>
          <a:off x="0" y="0"/>
          <a:ext cx="0" cy="0"/>
          <a:chOff x="0" y="0"/>
          <a:chExt cx="0" cy="0"/>
        </a:xfrm>
      </p:grpSpPr>
      <p:sp>
        <p:nvSpPr>
          <p:cNvPr id="136" name="Google Shape;136;p24"/>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8" name="Google Shape;138;p24"/>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9" name="Google Shape;139;p24"/>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40" name="Google Shape;140;p24"/>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41" name="Google Shape;141;p24"/>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42" name="Google Shape;142;p24"/>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43" name="Google Shape;143;p24"/>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44" name="Google Shape;144;p24"/>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DESIGNS</a:t>
            </a:r>
            <a:endParaRPr sz="1600"/>
          </a:p>
        </p:txBody>
      </p:sp>
      <p:sp>
        <p:nvSpPr>
          <p:cNvPr id="145" name="Google Shape;145;p24"/>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46" name="Google Shape;146;p24"/>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PHYSICAL PRINCIPLES</a:t>
            </a:r>
            <a:endParaRPr sz="1600"/>
          </a:p>
        </p:txBody>
      </p:sp>
      <p:sp>
        <p:nvSpPr>
          <p:cNvPr id="147" name="Google Shape;147;p24"/>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8" name="Google Shape;148;p24"/>
          <p:cNvPicPr preferRelativeResize="0"/>
          <p:nvPr/>
        </p:nvPicPr>
        <p:blipFill>
          <a:blip r:embed="rId3">
            <a:alphaModFix/>
          </a:blip>
          <a:stretch>
            <a:fillRect/>
          </a:stretch>
        </p:blipFill>
        <p:spPr>
          <a:xfrm>
            <a:off x="5366476" y="1284251"/>
            <a:ext cx="3121024" cy="22498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55" name="Google Shape;155;p25"/>
          <p:cNvSpPr txBox="1"/>
          <p:nvPr/>
        </p:nvSpPr>
        <p:spPr>
          <a:xfrm>
            <a:off x="419250" y="1485700"/>
            <a:ext cx="5478600" cy="2524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Device: elastic cord which meets elasticity test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Goal: Have the bottom of the drop as close to ground as possible without touching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Weight 50-300 g and same between drops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Distance 2-5 m or 5-10 m depending on competition level</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Penalty for touching landing surface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Bonus multiplier: try and hit</a:t>
            </a:r>
            <a:endParaRPr sz="1900">
              <a:solidFill>
                <a:schemeClr val="dk1"/>
              </a:solidFill>
              <a:latin typeface="Catamaran Light"/>
              <a:ea typeface="Catamaran Light"/>
              <a:cs typeface="Catamaran Light"/>
              <a:sym typeface="Catamaran Light"/>
            </a:endParaRPr>
          </a:p>
        </p:txBody>
      </p:sp>
      <p:pic>
        <p:nvPicPr>
          <p:cNvPr id="156" name="Google Shape;156;p25"/>
          <p:cNvPicPr preferRelativeResize="0"/>
          <p:nvPr/>
        </p:nvPicPr>
        <p:blipFill>
          <a:blip r:embed="rId3">
            <a:alphaModFix/>
          </a:blip>
          <a:stretch>
            <a:fillRect/>
          </a:stretch>
        </p:blipFill>
        <p:spPr>
          <a:xfrm>
            <a:off x="6218300" y="152400"/>
            <a:ext cx="2773300" cy="46240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p26"/>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62" name="Google Shape;162;p26"/>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6"/>
          <p:cNvSpPr txBox="1"/>
          <p:nvPr>
            <p:ph type="title"/>
          </p:nvPr>
        </p:nvSpPr>
        <p:spPr>
          <a:xfrm>
            <a:off x="2865150" y="1742750"/>
            <a:ext cx="3413400" cy="79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PHYSICAL PRINCIPLES</a:t>
            </a:r>
            <a:endParaRPr>
              <a:solidFill>
                <a:schemeClr val="lt1"/>
              </a:solidFill>
            </a:endParaRPr>
          </a:p>
        </p:txBody>
      </p:sp>
      <p:sp>
        <p:nvSpPr>
          <p:cNvPr id="164" name="Google Shape;164;p26"/>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65" name="Google Shape;165;p26"/>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txBox="1"/>
          <p:nvPr>
            <p:ph idx="4294967295" type="ctrTitle"/>
          </p:nvPr>
        </p:nvSpPr>
        <p:spPr>
          <a:xfrm>
            <a:off x="426075" y="238650"/>
            <a:ext cx="5513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Testing/Physics</a:t>
            </a:r>
            <a:endParaRPr sz="3300">
              <a:solidFill>
                <a:schemeClr val="lt1"/>
              </a:solidFill>
              <a:latin typeface="Livvic"/>
              <a:ea typeface="Livvic"/>
              <a:cs typeface="Livvic"/>
              <a:sym typeface="Livvic"/>
            </a:endParaRPr>
          </a:p>
        </p:txBody>
      </p:sp>
      <p:sp>
        <p:nvSpPr>
          <p:cNvPr id="172" name="Google Shape;172;p27"/>
          <p:cNvSpPr txBox="1"/>
          <p:nvPr/>
        </p:nvSpPr>
        <p:spPr>
          <a:xfrm>
            <a:off x="419250" y="1485700"/>
            <a:ext cx="82989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Math can be found on wiki: </a:t>
            </a:r>
            <a:r>
              <a:rPr lang="en" sz="1900" u="sng">
                <a:solidFill>
                  <a:schemeClr val="hlink"/>
                </a:solidFill>
                <a:latin typeface="Catamaran Light"/>
                <a:ea typeface="Catamaran Light"/>
                <a:cs typeface="Catamaran Light"/>
                <a:sym typeface="Catamaran Light"/>
                <a:hlinkClick r:id="rId3"/>
              </a:rPr>
              <a:t>https://scioly.org/wiki/index.php/Bungee_Drop</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Experimentally determine modulus of elasticity for device</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Differs by height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F=k*x, x=½ bottom distance=equilibrium position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Balance with F=m*g</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73" name="Google Shape;173;p27"/>
          <p:cNvPicPr preferRelativeResize="0"/>
          <p:nvPr/>
        </p:nvPicPr>
        <p:blipFill>
          <a:blip r:embed="rId4">
            <a:alphaModFix/>
          </a:blip>
          <a:stretch>
            <a:fillRect/>
          </a:stretch>
        </p:blipFill>
        <p:spPr>
          <a:xfrm>
            <a:off x="4621725" y="3049125"/>
            <a:ext cx="1926725" cy="2002625"/>
          </a:xfrm>
          <a:prstGeom prst="rect">
            <a:avLst/>
          </a:prstGeom>
          <a:noFill/>
          <a:ln>
            <a:noFill/>
          </a:ln>
        </p:spPr>
      </p:pic>
      <p:pic>
        <p:nvPicPr>
          <p:cNvPr id="174" name="Google Shape;174;p27"/>
          <p:cNvPicPr preferRelativeResize="0"/>
          <p:nvPr/>
        </p:nvPicPr>
        <p:blipFill>
          <a:blip r:embed="rId5">
            <a:alphaModFix/>
          </a:blip>
          <a:stretch>
            <a:fillRect/>
          </a:stretch>
        </p:blipFill>
        <p:spPr>
          <a:xfrm>
            <a:off x="6548450" y="1940575"/>
            <a:ext cx="2230400" cy="2883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idx="4294967295" type="ctrTitle"/>
          </p:nvPr>
        </p:nvSpPr>
        <p:spPr>
          <a:xfrm>
            <a:off x="426075" y="238650"/>
            <a:ext cx="54807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Competition Day</a:t>
            </a:r>
            <a:endParaRPr sz="3300">
              <a:solidFill>
                <a:schemeClr val="lt1"/>
              </a:solidFill>
              <a:latin typeface="Livvic"/>
              <a:ea typeface="Livvic"/>
              <a:cs typeface="Livvic"/>
              <a:sym typeface="Livvic"/>
            </a:endParaRPr>
          </a:p>
        </p:txBody>
      </p:sp>
      <p:sp>
        <p:nvSpPr>
          <p:cNvPr id="181" name="Google Shape;181;p28"/>
          <p:cNvSpPr txBox="1"/>
          <p:nvPr/>
        </p:nvSpPr>
        <p:spPr>
          <a:xfrm>
            <a:off x="419250" y="1485700"/>
            <a:ext cx="8298900" cy="2816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Impounded event!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Using testing determine where along the cord to drop from</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29"/>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187" name="Google Shape;187;p29"/>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188" name="Google Shape;188;p29"/>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Designs</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idx="4294967295" type="ctrTitle"/>
          </p:nvPr>
        </p:nvSpPr>
        <p:spPr>
          <a:xfrm>
            <a:off x="426075" y="238650"/>
            <a:ext cx="57090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Test Stand</a:t>
            </a:r>
            <a:endParaRPr sz="3300">
              <a:solidFill>
                <a:schemeClr val="lt1"/>
              </a:solidFill>
              <a:latin typeface="Livvic"/>
              <a:ea typeface="Livvic"/>
              <a:cs typeface="Livvic"/>
              <a:sym typeface="Livvic"/>
            </a:endParaRPr>
          </a:p>
        </p:txBody>
      </p:sp>
      <p:sp>
        <p:nvSpPr>
          <p:cNvPr id="197" name="Google Shape;197;p30"/>
          <p:cNvSpPr txBox="1"/>
          <p:nvPr/>
        </p:nvSpPr>
        <p:spPr>
          <a:xfrm>
            <a:off x="419250" y="1485700"/>
            <a:ext cx="8298900" cy="47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Found on: https://www.soinc.org/bungee-drop-c</a:t>
            </a:r>
            <a:endParaRPr sz="1900">
              <a:solidFill>
                <a:schemeClr val="dk1"/>
              </a:solidFill>
              <a:latin typeface="Catamaran Light"/>
              <a:ea typeface="Catamaran Light"/>
              <a:cs typeface="Catamaran Light"/>
              <a:sym typeface="Catamaran Light"/>
            </a:endParaRPr>
          </a:p>
        </p:txBody>
      </p:sp>
      <p:pic>
        <p:nvPicPr>
          <p:cNvPr id="198" name="Google Shape;198;p30"/>
          <p:cNvPicPr preferRelativeResize="0"/>
          <p:nvPr/>
        </p:nvPicPr>
        <p:blipFill>
          <a:blip r:embed="rId3">
            <a:alphaModFix/>
          </a:blip>
          <a:stretch>
            <a:fillRect/>
          </a:stretch>
        </p:blipFill>
        <p:spPr>
          <a:xfrm>
            <a:off x="-100" y="2223850"/>
            <a:ext cx="5232614" cy="2875999"/>
          </a:xfrm>
          <a:prstGeom prst="rect">
            <a:avLst/>
          </a:prstGeom>
          <a:noFill/>
          <a:ln>
            <a:noFill/>
          </a:ln>
        </p:spPr>
      </p:pic>
      <p:pic>
        <p:nvPicPr>
          <p:cNvPr id="199" name="Google Shape;199;p30"/>
          <p:cNvPicPr preferRelativeResize="0"/>
          <p:nvPr/>
        </p:nvPicPr>
        <p:blipFill>
          <a:blip r:embed="rId4">
            <a:alphaModFix/>
          </a:blip>
          <a:stretch>
            <a:fillRect/>
          </a:stretch>
        </p:blipFill>
        <p:spPr>
          <a:xfrm>
            <a:off x="3911375" y="2224531"/>
            <a:ext cx="5232624" cy="28760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