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Catamaran"/>
      <p:regular r:id="rId22"/>
      <p:bold r:id="rId23"/>
    </p:embeddedFont>
    <p:embeddedFont>
      <p:font typeface="Fira Sans Extra Condensed Medium"/>
      <p:regular r:id="rId24"/>
      <p:bold r:id="rId25"/>
      <p:italic r:id="rId26"/>
      <p:boldItalic r:id="rId27"/>
    </p:embeddedFont>
    <p:embeddedFont>
      <p:font typeface="Livvic"/>
      <p:regular r:id="rId28"/>
      <p:bold r:id="rId29"/>
      <p:italic r:id="rId30"/>
      <p:boldItalic r:id="rId31"/>
    </p:embeddedFont>
    <p:embeddedFont>
      <p:font typeface="Catamaran Light"/>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atamaran-regular.fntdata"/><Relationship Id="rId21" Type="http://schemas.openxmlformats.org/officeDocument/2006/relationships/slide" Target="slides/slide17.xml"/><Relationship Id="rId24" Type="http://schemas.openxmlformats.org/officeDocument/2006/relationships/font" Target="fonts/FiraSansExtraCondensedMedium-regular.fntdata"/><Relationship Id="rId23" Type="http://schemas.openxmlformats.org/officeDocument/2006/relationships/font" Target="fonts/Catamaran-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italic.fntdata"/><Relationship Id="rId25" Type="http://schemas.openxmlformats.org/officeDocument/2006/relationships/font" Target="fonts/FiraSansExtraCondensedMedium-bold.fntdata"/><Relationship Id="rId28" Type="http://schemas.openxmlformats.org/officeDocument/2006/relationships/font" Target="fonts/Livvic-regular.fntdata"/><Relationship Id="rId27" Type="http://schemas.openxmlformats.org/officeDocument/2006/relationships/font" Target="fonts/FiraSansExtraCondensedMedium-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vvic-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vvic-boldItalic.fntdata"/><Relationship Id="rId30" Type="http://schemas.openxmlformats.org/officeDocument/2006/relationships/font" Target="fonts/Livvic-italic.fntdata"/><Relationship Id="rId11" Type="http://schemas.openxmlformats.org/officeDocument/2006/relationships/slide" Target="slides/slide7.xml"/><Relationship Id="rId33" Type="http://schemas.openxmlformats.org/officeDocument/2006/relationships/font" Target="fonts/CatamaranLight-bold.fntdata"/><Relationship Id="rId10" Type="http://schemas.openxmlformats.org/officeDocument/2006/relationships/slide" Target="slides/slide6.xml"/><Relationship Id="rId32" Type="http://schemas.openxmlformats.org/officeDocument/2006/relationships/font" Target="fonts/CatamaranLight-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072534e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1072534e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188081fb1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188081fb1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23c7090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123c7090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problem: Neptune has a period of about 165 Earth days. Approx how far in AU from the Sun is Neptune?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just my elaborations on the things above not like what I think you should say)</a:t>
            </a:r>
            <a:endParaRPr/>
          </a:p>
          <a:p>
            <a:pPr indent="-298450" lvl="0" marL="457200" rtl="0" algn="l">
              <a:spcBef>
                <a:spcPts val="0"/>
              </a:spcBef>
              <a:spcAft>
                <a:spcPts val="0"/>
              </a:spcAft>
              <a:buSzPts val="1100"/>
              <a:buChar char="-"/>
            </a:pPr>
            <a:r>
              <a:rPr lang="en"/>
              <a:t>For the thing about panning - when I say “trying to pan around the image” I mean trying to drag around the image as you would intuitively do from working with any other application online - there is a way to pan (View → Panner → drag the green box until it is over the part of the image you want to look at)</a:t>
            </a:r>
            <a:endParaRPr/>
          </a:p>
          <a:p>
            <a:pPr indent="-298450" lvl="0" marL="457200" rtl="0" algn="l">
              <a:spcBef>
                <a:spcPts val="0"/>
              </a:spcBef>
              <a:spcAft>
                <a:spcPts val="0"/>
              </a:spcAft>
              <a:buSzPts val="1100"/>
              <a:buChar char="-"/>
            </a:pPr>
            <a:r>
              <a:rPr lang="en"/>
              <a:t>If they do nothing else to prepare for JS9 they should go through the chandra guide (the big bolded link) it is very useful and not unreasonably long!</a:t>
            </a:r>
            <a:endParaRPr/>
          </a:p>
          <a:p>
            <a:pPr indent="-298450" lvl="0" marL="457200" rtl="0" algn="l">
              <a:spcBef>
                <a:spcPts val="0"/>
              </a:spcBef>
              <a:spcAft>
                <a:spcPts val="0"/>
              </a:spcAft>
              <a:buSzPts val="1100"/>
              <a:buChar char="-"/>
            </a:pPr>
            <a:r>
              <a:rPr lang="en"/>
              <a:t>“Don’t just copy-paste” is probably true in 99% of scioly note-taking circumstances but I think it’s especially true here they need to actually know how to use JS9 (ex. It is not the most modern website so I struggled for a while when practicing to find a particular menu item before realizing it was just getting cut off and I had to zoom out the browser, this is not something any guide mentions)</a:t>
            </a:r>
            <a:endParaRPr/>
          </a:p>
          <a:p>
            <a:pPr indent="-298450" lvl="0" marL="457200" rtl="0" algn="l">
              <a:spcBef>
                <a:spcPts val="0"/>
              </a:spcBef>
              <a:spcAft>
                <a:spcPts val="0"/>
              </a:spcAft>
              <a:buSzPts val="1100"/>
              <a:buChar char="-"/>
            </a:pPr>
            <a:r>
              <a:rPr lang="en"/>
              <a:t>The bullet point about the actual competition interface and loading in images might be a lie? I really thought it was true but all the tests I can find from last year that use js9 use either the chandra interface or something custom. I also am not sure if the loading images is true. In general the first thing to try when loading in an image is to drag the link over the canvas on js9 (downloading the files is not recommended they can be very big)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1" Type="http://schemas.openxmlformats.org/officeDocument/2006/relationships/hyperlink" Target="https://apod.nasa.gov/cgi-bin/apod/apod_search" TargetMode="External"/><Relationship Id="rId10" Type="http://schemas.openxmlformats.org/officeDocument/2006/relationships/hyperlink" Target="https://apod.nasa.gov/cgi-bin/apod/apod_search" TargetMode="External"/><Relationship Id="rId13" Type="http://schemas.openxmlformats.org/officeDocument/2006/relationships/hyperlink" Target="https://scioly.org/wiki/index.php/Scioly.org:Test_Exchange#Tournament-Released_Sets" TargetMode="External"/><Relationship Id="rId12" Type="http://schemas.openxmlformats.org/officeDocument/2006/relationships/hyperlink" Target="https://scioly.org/tests/" TargetMode="Externa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chandra.harvard.edu/edu/olympiad.html" TargetMode="External"/><Relationship Id="rId4" Type="http://schemas.openxmlformats.org/officeDocument/2006/relationships/hyperlink" Target="https://chandra.harvard.edu/edu/olympiad.html" TargetMode="External"/><Relationship Id="rId9" Type="http://schemas.openxmlformats.org/officeDocument/2006/relationships/hyperlink" Target="https://chandra.harvard.edu/js9/index.html" TargetMode="External"/><Relationship Id="rId15" Type="http://schemas.openxmlformats.org/officeDocument/2006/relationships/image" Target="../media/image32.png"/><Relationship Id="rId14" Type="http://schemas.openxmlformats.org/officeDocument/2006/relationships/image" Target="../media/image31.png"/><Relationship Id="rId5" Type="http://schemas.openxmlformats.org/officeDocument/2006/relationships/hyperlink" Target="https://chandra.harvard.edu/edu/" TargetMode="External"/><Relationship Id="rId6" Type="http://schemas.openxmlformats.org/officeDocument/2006/relationships/hyperlink" Target="https://chandra.harvard.edu/edu/" TargetMode="External"/><Relationship Id="rId7" Type="http://schemas.openxmlformats.org/officeDocument/2006/relationships/hyperlink" Target="https://chandra.harvard.edu/edu/" TargetMode="External"/><Relationship Id="rId8" Type="http://schemas.openxmlformats.org/officeDocument/2006/relationships/hyperlink" Target="https://chandra.harvard.edu/js9/index.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hyperlink" Target="https://chandra.harvard.edu/js9/index.html" TargetMode="External"/><Relationship Id="rId5" Type="http://schemas.openxmlformats.org/officeDocument/2006/relationships/hyperlink" Target="https://js9.si.edu/" TargetMode="External"/><Relationship Id="rId6" Type="http://schemas.openxmlformats.org/officeDocument/2006/relationships/hyperlink" Target="https://js9.si.edu/js9/js9.html" TargetMode="External"/><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2095900" y="-548225"/>
            <a:ext cx="3358800" cy="62913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073425"/>
            <a:ext cx="7803000" cy="1662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Reach for the Stars/ Astronomy</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sp>
        <p:nvSpPr>
          <p:cNvPr id="222" name="Google Shape;222;p31"/>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Q2: Parallax is usually measured in arcseconds. If a star has a parallax of 0.2 arcseconds, how far is this star from the Sun in parsecs?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1 degree = 3600 arcseconds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1 parsec = 206265 AU</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Hint: Distance from Earth to Sun is 1 AU</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Hint 2: don’t forget to convert units!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Hint 3: “parallax” is the parallax angle p in the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d</a:t>
            </a:r>
            <a:r>
              <a:rPr lang="en" sz="1900">
                <a:solidFill>
                  <a:schemeClr val="dk1"/>
                </a:solidFill>
                <a:latin typeface="Catamaran Light"/>
                <a:ea typeface="Catamaran Light"/>
                <a:cs typeface="Catamaran Light"/>
                <a:sym typeface="Catamaran Light"/>
              </a:rPr>
              <a:t>iagram to the right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23" name="Google Shape;223;p31"/>
          <p:cNvPicPr preferRelativeResize="0"/>
          <p:nvPr/>
        </p:nvPicPr>
        <p:blipFill>
          <a:blip r:embed="rId3">
            <a:alphaModFix/>
          </a:blip>
          <a:stretch>
            <a:fillRect/>
          </a:stretch>
        </p:blipFill>
        <p:spPr>
          <a:xfrm>
            <a:off x="5138300" y="2188500"/>
            <a:ext cx="4005700" cy="2309570"/>
          </a:xfrm>
          <a:prstGeom prst="rect">
            <a:avLst/>
          </a:prstGeom>
          <a:noFill/>
          <a:ln>
            <a:noFill/>
          </a:ln>
        </p:spPr>
      </p:pic>
      <p:pic>
        <p:nvPicPr>
          <p:cNvPr id="224" name="Google Shape;224;p31"/>
          <p:cNvPicPr preferRelativeResize="0"/>
          <p:nvPr/>
        </p:nvPicPr>
        <p:blipFill rotWithShape="1">
          <a:blip r:embed="rId4">
            <a:alphaModFix/>
          </a:blip>
          <a:srcRect b="0" l="0" r="0" t="18340"/>
          <a:stretch/>
        </p:blipFill>
        <p:spPr>
          <a:xfrm>
            <a:off x="6251100" y="0"/>
            <a:ext cx="2467050" cy="1508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Common Questions</a:t>
            </a:r>
            <a:endParaRPr sz="3300">
              <a:solidFill>
                <a:schemeClr val="lt1"/>
              </a:solidFill>
              <a:latin typeface="Livvic"/>
              <a:ea typeface="Livvic"/>
              <a:cs typeface="Livvic"/>
              <a:sym typeface="Livvic"/>
            </a:endParaRPr>
          </a:p>
        </p:txBody>
      </p:sp>
      <p:sp>
        <p:nvSpPr>
          <p:cNvPr id="231" name="Google Shape;231;p32"/>
          <p:cNvSpPr txBox="1"/>
          <p:nvPr/>
        </p:nvSpPr>
        <p:spPr>
          <a:xfrm>
            <a:off x="352575" y="15079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 stage of stellar evolution is the Sun in right now?</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Identify the stellar object in the top right. What nebula is it in?</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Which of these phases is most likely to immediately follow a (small) red giant: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A. </a:t>
            </a:r>
            <a:r>
              <a:rPr lang="en" sz="1900">
                <a:solidFill>
                  <a:schemeClr val="dk1"/>
                </a:solidFill>
                <a:latin typeface="Catamaran Light"/>
                <a:ea typeface="Catamaran Light"/>
                <a:cs typeface="Catamaran Light"/>
                <a:sym typeface="Catamaran Light"/>
              </a:rPr>
              <a:t>Planetary nebula 	B. </a:t>
            </a:r>
            <a:r>
              <a:rPr lang="en" sz="1900">
                <a:solidFill>
                  <a:schemeClr val="dk1"/>
                </a:solidFill>
                <a:latin typeface="Catamaran Light"/>
                <a:ea typeface="Catamaran Light"/>
                <a:cs typeface="Catamaran Light"/>
                <a:sym typeface="Catamaran Light"/>
              </a:rPr>
              <a:t>white</a:t>
            </a:r>
            <a:r>
              <a:rPr lang="en" sz="1900">
                <a:solidFill>
                  <a:schemeClr val="dk1"/>
                </a:solidFill>
                <a:latin typeface="Catamaran Light"/>
                <a:ea typeface="Catamaran Light"/>
                <a:cs typeface="Catamaran Light"/>
                <a:sym typeface="Catamaran Light"/>
              </a:rPr>
              <a:t> dwarf 	C. neutron star 	D. black hole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 stellar object can produce a Type 1a supernova, and when does it occur?</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 is the </a:t>
            </a:r>
            <a:r>
              <a:rPr lang="en" sz="1900">
                <a:solidFill>
                  <a:schemeClr val="dk1"/>
                </a:solidFill>
                <a:latin typeface="Catamaran Light"/>
                <a:ea typeface="Catamaran Light"/>
                <a:cs typeface="Catamaran Light"/>
                <a:sym typeface="Catamaran Light"/>
              </a:rPr>
              <a:t>heaviest</a:t>
            </a:r>
            <a:r>
              <a:rPr lang="en" sz="1900">
                <a:solidFill>
                  <a:schemeClr val="dk1"/>
                </a:solidFill>
                <a:latin typeface="Catamaran Light"/>
                <a:ea typeface="Catamaran Light"/>
                <a:cs typeface="Catamaran Light"/>
                <a:sym typeface="Catamaran Light"/>
              </a:rPr>
              <a:t> element produced by </a:t>
            </a:r>
            <a:r>
              <a:rPr lang="en" sz="1900">
                <a:solidFill>
                  <a:schemeClr val="dk1"/>
                </a:solidFill>
                <a:latin typeface="Catamaran Light"/>
                <a:ea typeface="Catamaran Light"/>
                <a:cs typeface="Catamaran Light"/>
                <a:sym typeface="Catamaran Light"/>
              </a:rPr>
              <a:t>nuclear</a:t>
            </a:r>
            <a:r>
              <a:rPr lang="en" sz="1900">
                <a:solidFill>
                  <a:schemeClr val="dk1"/>
                </a:solidFill>
                <a:latin typeface="Catamaran Light"/>
                <a:ea typeface="Catamaran Light"/>
                <a:cs typeface="Catamaran Light"/>
                <a:sym typeface="Catamaran Light"/>
              </a:rPr>
              <a:t> fusion?</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32" name="Google Shape;232;p32"/>
          <p:cNvPicPr preferRelativeResize="0"/>
          <p:nvPr/>
        </p:nvPicPr>
        <p:blipFill>
          <a:blip r:embed="rId3">
            <a:alphaModFix/>
          </a:blip>
          <a:stretch>
            <a:fillRect/>
          </a:stretch>
        </p:blipFill>
        <p:spPr>
          <a:xfrm>
            <a:off x="6728975" y="96900"/>
            <a:ext cx="2228850" cy="2047875"/>
          </a:xfrm>
          <a:prstGeom prst="rect">
            <a:avLst/>
          </a:prstGeom>
          <a:noFill/>
          <a:ln>
            <a:noFill/>
          </a:ln>
        </p:spPr>
      </p:pic>
      <p:sp>
        <p:nvSpPr>
          <p:cNvPr id="233" name="Google Shape;233;p32"/>
          <p:cNvSpPr txBox="1"/>
          <p:nvPr/>
        </p:nvSpPr>
        <p:spPr>
          <a:xfrm>
            <a:off x="777625" y="4454725"/>
            <a:ext cx="1677600" cy="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tamaran Light"/>
                <a:ea typeface="Catamaran Light"/>
                <a:cs typeface="Catamaran Light"/>
                <a:sym typeface="Catamaran Light"/>
              </a:rPr>
              <a:t>Iron</a:t>
            </a:r>
            <a:endParaRPr sz="1200">
              <a:solidFill>
                <a:schemeClr val="dk1"/>
              </a:solidFill>
              <a:latin typeface="Catamaran Light"/>
              <a:ea typeface="Catamaran Light"/>
              <a:cs typeface="Catamaran Light"/>
              <a:sym typeface="Catamaran Light"/>
            </a:endParaRPr>
          </a:p>
        </p:txBody>
      </p:sp>
      <p:sp>
        <p:nvSpPr>
          <p:cNvPr id="234" name="Google Shape;234;p32"/>
          <p:cNvSpPr txBox="1"/>
          <p:nvPr/>
        </p:nvSpPr>
        <p:spPr>
          <a:xfrm>
            <a:off x="722125" y="3910350"/>
            <a:ext cx="3788100" cy="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tamaran Light"/>
                <a:ea typeface="Catamaran Light"/>
                <a:cs typeface="Catamaran Light"/>
                <a:sym typeface="Catamaran Light"/>
              </a:rPr>
              <a:t>White dwarf, when it exceeds </a:t>
            </a:r>
            <a:r>
              <a:rPr lang="en" sz="1200">
                <a:solidFill>
                  <a:schemeClr val="dk1"/>
                </a:solidFill>
                <a:latin typeface="Catamaran Light"/>
                <a:ea typeface="Catamaran Light"/>
                <a:cs typeface="Catamaran Light"/>
                <a:sym typeface="Catamaran Light"/>
              </a:rPr>
              <a:t>Chandrasekhar mass</a:t>
            </a:r>
            <a:r>
              <a:rPr lang="en" sz="1200">
                <a:solidFill>
                  <a:schemeClr val="dk1"/>
                </a:solidFill>
                <a:latin typeface="Catamaran Light"/>
                <a:ea typeface="Catamaran Light"/>
                <a:cs typeface="Catamaran Light"/>
                <a:sym typeface="Catamaran Light"/>
              </a:rPr>
              <a:t> limit</a:t>
            </a:r>
            <a:endParaRPr sz="1200">
              <a:solidFill>
                <a:schemeClr val="dk1"/>
              </a:solidFill>
              <a:latin typeface="Catamaran Light"/>
              <a:ea typeface="Catamaran Light"/>
              <a:cs typeface="Catamaran Light"/>
              <a:sym typeface="Catamaran Light"/>
            </a:endParaRPr>
          </a:p>
        </p:txBody>
      </p:sp>
      <p:sp>
        <p:nvSpPr>
          <p:cNvPr id="235" name="Google Shape;235;p32"/>
          <p:cNvSpPr/>
          <p:nvPr/>
        </p:nvSpPr>
        <p:spPr>
          <a:xfrm>
            <a:off x="352575" y="3025450"/>
            <a:ext cx="366600" cy="366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236" name="Google Shape;236;p32"/>
          <p:cNvSpPr txBox="1"/>
          <p:nvPr/>
        </p:nvSpPr>
        <p:spPr>
          <a:xfrm>
            <a:off x="722125" y="2388450"/>
            <a:ext cx="29439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tamaran Light"/>
                <a:ea typeface="Catamaran Light"/>
                <a:cs typeface="Catamaran Light"/>
                <a:sym typeface="Catamaran Light"/>
              </a:rPr>
              <a:t>Mystic Mountain, in Carina Nebula</a:t>
            </a:r>
            <a:endParaRPr sz="1200">
              <a:solidFill>
                <a:schemeClr val="dk1"/>
              </a:solidFill>
              <a:latin typeface="Catamaran Light"/>
              <a:ea typeface="Catamaran Light"/>
              <a:cs typeface="Catamaran Light"/>
              <a:sym typeface="Catamaran Light"/>
            </a:endParaRPr>
          </a:p>
        </p:txBody>
      </p:sp>
      <p:sp>
        <p:nvSpPr>
          <p:cNvPr id="237" name="Google Shape;237;p32"/>
          <p:cNvSpPr txBox="1"/>
          <p:nvPr/>
        </p:nvSpPr>
        <p:spPr>
          <a:xfrm>
            <a:off x="777625" y="1844775"/>
            <a:ext cx="2566200" cy="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tamaran Light"/>
                <a:ea typeface="Catamaran Light"/>
                <a:cs typeface="Catamaran Light"/>
                <a:sym typeface="Catamaran Light"/>
              </a:rPr>
              <a:t>Main sequence</a:t>
            </a:r>
            <a:endParaRPr sz="1200">
              <a:solidFill>
                <a:schemeClr val="dk1"/>
              </a:solidFill>
              <a:latin typeface="Catamaran Light"/>
              <a:ea typeface="Catamaran Light"/>
              <a:cs typeface="Catamaran Light"/>
              <a:sym typeface="Catamaran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44" name="Google Shape;244;p33"/>
          <p:cNvSpPr txBox="1"/>
          <p:nvPr/>
        </p:nvSpPr>
        <p:spPr>
          <a:xfrm>
            <a:off x="419250" y="1333300"/>
            <a:ext cx="8298900" cy="3232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Note-taking for s</a:t>
            </a:r>
            <a:r>
              <a:rPr lang="en" sz="1800">
                <a:solidFill>
                  <a:schemeClr val="dk1"/>
                </a:solidFill>
                <a:latin typeface="Catamaran Light"/>
                <a:ea typeface="Catamaran Light"/>
                <a:cs typeface="Catamaran Light"/>
                <a:sym typeface="Catamaran Light"/>
              </a:rPr>
              <a:t>pecific </a:t>
            </a:r>
            <a:r>
              <a:rPr lang="en" sz="1800">
                <a:solidFill>
                  <a:schemeClr val="dk1"/>
                </a:solidFill>
                <a:latin typeface="Catamaran Light"/>
                <a:ea typeface="Catamaran Light"/>
                <a:cs typeface="Catamaran Light"/>
                <a:sym typeface="Catamaran Light"/>
              </a:rPr>
              <a:t>objects</a:t>
            </a:r>
            <a:r>
              <a:rPr lang="en" sz="1800">
                <a:solidFill>
                  <a:schemeClr val="dk1"/>
                </a:solidFill>
                <a:latin typeface="Catamaran Light"/>
                <a:ea typeface="Catamaran Light"/>
                <a:cs typeface="Catamaran Light"/>
                <a:sym typeface="Catamaran Light"/>
              </a:rPr>
              <a:t>: know statistics, what makes them special, fun facts, what kind of object they are. And a BILLION images, more than you think you need </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You NEED a formula/constants/conversions sheet for math (esp Div C)</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Usually, tests run long and difficult - split up work, make sure you answer every single multiple choice (just guess!), then spend remaining time on long math problems. Don’t get hung up on problems, check worth if it’s taking too long</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Personal process: I handled multiple choice, specific object questions, general astronomy topics. My partner did the math problems, and JS9 if they had it</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This is a good way to split up doing tests, a very bad way to split up taking notes/preparation (i.e. very unfair to the person taking notes on all of the specific objects &amp; all of general astronomy)</a:t>
            </a:r>
            <a:endParaRPr sz="18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51" name="Google Shape;251;p34"/>
          <p:cNvSpPr txBox="1"/>
          <p:nvPr/>
        </p:nvSpPr>
        <p:spPr>
          <a:xfrm>
            <a:off x="422550" y="1295400"/>
            <a:ext cx="8298900" cy="29553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Tests may care about information concerning specific photos as well</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Ex: it may ask to identify a nebula, then in what light wave it was taken in, or what telescope was used to photograph it, or even when it was taken (not necessary knowledge but you can kind of tell the wavelength from the photo’s </a:t>
            </a:r>
            <a:r>
              <a:rPr lang="en" sz="1800">
                <a:solidFill>
                  <a:schemeClr val="dk1"/>
                </a:solidFill>
                <a:latin typeface="Catamaran Light"/>
                <a:ea typeface="Catamaran Light"/>
                <a:cs typeface="Catamaran Light"/>
                <a:sym typeface="Catamaran Light"/>
              </a:rPr>
              <a:t>colors</a:t>
            </a:r>
            <a:r>
              <a:rPr lang="en" sz="1800">
                <a:solidFill>
                  <a:schemeClr val="dk1"/>
                </a:solidFill>
                <a:latin typeface="Catamaran Light"/>
                <a:ea typeface="Catamaran Light"/>
                <a:cs typeface="Catamaran Light"/>
                <a:sym typeface="Catamaran Light"/>
              </a:rPr>
              <a:t>)</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Make sure to also research if your specific objects have different names/have smaller parts within them! You’ll find many more photos/info, and having knowledge about the parts within the object is important</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Ex: Keyhole Nebula or Cosmic Cliffs are WITHIN the Carina Nebula - many photos of the “Carina Nebula” are actually specific parts of it</a:t>
            </a:r>
            <a:endParaRPr sz="1800">
              <a:solidFill>
                <a:schemeClr val="dk1"/>
              </a:solidFill>
              <a:latin typeface="Catamaran Light"/>
              <a:ea typeface="Catamaran Light"/>
              <a:cs typeface="Catamaran Light"/>
              <a:sym typeface="Catamaran Light"/>
            </a:endParaRPr>
          </a:p>
        </p:txBody>
      </p:sp>
      <p:pic>
        <p:nvPicPr>
          <p:cNvPr id="252" name="Google Shape;252;p34"/>
          <p:cNvPicPr preferRelativeResize="0"/>
          <p:nvPr/>
        </p:nvPicPr>
        <p:blipFill>
          <a:blip r:embed="rId3">
            <a:alphaModFix/>
          </a:blip>
          <a:stretch>
            <a:fillRect/>
          </a:stretch>
        </p:blipFill>
        <p:spPr>
          <a:xfrm>
            <a:off x="6772600" y="15111"/>
            <a:ext cx="1948850" cy="1285113"/>
          </a:xfrm>
          <a:prstGeom prst="rect">
            <a:avLst/>
          </a:prstGeom>
          <a:noFill/>
          <a:ln>
            <a:noFill/>
          </a:ln>
        </p:spPr>
      </p:pic>
      <p:pic>
        <p:nvPicPr>
          <p:cNvPr id="253" name="Google Shape;253;p34"/>
          <p:cNvPicPr preferRelativeResize="0"/>
          <p:nvPr/>
        </p:nvPicPr>
        <p:blipFill>
          <a:blip r:embed="rId4">
            <a:alphaModFix/>
          </a:blip>
          <a:stretch>
            <a:fillRect/>
          </a:stretch>
        </p:blipFill>
        <p:spPr>
          <a:xfrm>
            <a:off x="7402850" y="3858375"/>
            <a:ext cx="1398702" cy="1285125"/>
          </a:xfrm>
          <a:prstGeom prst="rect">
            <a:avLst/>
          </a:prstGeom>
          <a:noFill/>
          <a:ln>
            <a:noFill/>
          </a:ln>
        </p:spPr>
      </p:pic>
      <p:pic>
        <p:nvPicPr>
          <p:cNvPr id="254" name="Google Shape;254;p34"/>
          <p:cNvPicPr preferRelativeResize="0"/>
          <p:nvPr/>
        </p:nvPicPr>
        <p:blipFill>
          <a:blip r:embed="rId5">
            <a:alphaModFix/>
          </a:blip>
          <a:stretch>
            <a:fillRect/>
          </a:stretch>
        </p:blipFill>
        <p:spPr>
          <a:xfrm>
            <a:off x="79700" y="3915928"/>
            <a:ext cx="1247335" cy="117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3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61" name="Google Shape;261;p35"/>
          <p:cNvSpPr txBox="1"/>
          <p:nvPr/>
        </p:nvSpPr>
        <p:spPr>
          <a:xfrm>
            <a:off x="422550" y="1295400"/>
            <a:ext cx="8298900" cy="3324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Make sure you have thorough notes on very important stellar objects!! (ex: the Sun, Earth, Solar System - have the mass, radius, magnitude, classification, orbital radius, period, etc) Example questions: absolute magnitude of sun? </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Stellar Evolution &amp; classification is also an extremely important topic, just generally easier than physics </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Make sure to check that your information is updated/credible/has not been disproven!</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Do too many practice tests, but also make sure to write down what you lack or got wrong! This is a great way to see what you’re missing</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[Div C] Take advantage of computers! Hyperlink stuff! Save the trees!</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Take real, solid, thorough notes - not just ChatGPT or copy-pasting Wikipedia. If you blindly copy-paste, you won’t understand anything on the test - won’t know where to look, what to look for, what any of your “notes” mean</a:t>
            </a:r>
            <a:endParaRPr sz="1700">
              <a:solidFill>
                <a:schemeClr val="dk1"/>
              </a:solidFill>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3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Disclaimer:</a:t>
            </a:r>
            <a:endParaRPr sz="3300">
              <a:solidFill>
                <a:schemeClr val="lt1"/>
              </a:solidFill>
              <a:latin typeface="Livvic"/>
              <a:ea typeface="Livvic"/>
              <a:cs typeface="Livvic"/>
              <a:sym typeface="Livvic"/>
            </a:endParaRPr>
          </a:p>
        </p:txBody>
      </p:sp>
      <p:sp>
        <p:nvSpPr>
          <p:cNvPr id="268" name="Google Shape;268;p36"/>
          <p:cNvSpPr txBox="1"/>
          <p:nvPr/>
        </p:nvSpPr>
        <p:spPr>
          <a:xfrm>
            <a:off x="422550" y="1295400"/>
            <a:ext cx="8298900" cy="3586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 may be mildly overstating the importance of physics to Astronomy</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ID is still probably a good ¼</a:t>
            </a:r>
            <a:r>
              <a:rPr lang="en" sz="1700">
                <a:solidFill>
                  <a:schemeClr val="dk1"/>
                </a:solidFill>
                <a:latin typeface="Catamaran Light"/>
                <a:ea typeface="Catamaran Light"/>
                <a:cs typeface="Catamaran Light"/>
                <a:sym typeface="Catamaran Light"/>
              </a:rPr>
              <a:t> to ½ of your points</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General astronomy is going to be another ⅓ to ½ of your points</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Physics is usually ⅓ or less - but also often the difference-maker and the hardest points to earn (basically, a tie-breaker) </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Also, depending on what competitions you go to - JS9 often doesn’t show up at all (personally last year JS9 wasn’t on </a:t>
            </a:r>
            <a:r>
              <a:rPr lang="en" sz="1700">
                <a:solidFill>
                  <a:schemeClr val="dk1"/>
                </a:solidFill>
                <a:latin typeface="Catamaran Light"/>
                <a:ea typeface="Catamaran Light"/>
                <a:cs typeface="Catamaran Light"/>
                <a:sym typeface="Catamaran Light"/>
              </a:rPr>
              <a:t>my</a:t>
            </a:r>
            <a:r>
              <a:rPr lang="en" sz="1700">
                <a:solidFill>
                  <a:schemeClr val="dk1"/>
                </a:solidFill>
                <a:latin typeface="Catamaran Light"/>
                <a:ea typeface="Catamaran Light"/>
                <a:cs typeface="Catamaran Light"/>
                <a:sym typeface="Catamaran Light"/>
              </a:rPr>
              <a:t> local invitationals, regionals, or state)</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Hopefully you will have all the notes and photos and knowledge to answer everything else on the test already! Physics is just a little more involved than Ctrl + F</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It is still much more important that you get solid notes on every other topic, and can comfortably identify every specific object (I’m talking having every image in existence of that exoplanet in your notes, “artistic interpretation” or not)</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Hopefully I didn’t scare you off of astronomy yet! I promise it’s cool! </a:t>
            </a:r>
            <a:endParaRPr sz="1700">
              <a:solidFill>
                <a:schemeClr val="dk1"/>
              </a:solidFill>
              <a:latin typeface="Catamaran Light"/>
              <a:ea typeface="Catamaran Light"/>
              <a:cs typeface="Catamaran Light"/>
              <a:sym typeface="Catamaran Light"/>
            </a:endParaRPr>
          </a:p>
        </p:txBody>
      </p:sp>
      <p:pic>
        <p:nvPicPr>
          <p:cNvPr id="269" name="Google Shape;269;p36"/>
          <p:cNvPicPr preferRelativeResize="0"/>
          <p:nvPr/>
        </p:nvPicPr>
        <p:blipFill>
          <a:blip r:embed="rId3">
            <a:alphaModFix/>
          </a:blip>
          <a:stretch>
            <a:fillRect/>
          </a:stretch>
        </p:blipFill>
        <p:spPr>
          <a:xfrm>
            <a:off x="6425700" y="66425"/>
            <a:ext cx="2207150" cy="1103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77" name="Google Shape;277;p37"/>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78" name="Google Shape;278;p37"/>
          <p:cNvSpPr txBox="1"/>
          <p:nvPr>
            <p:ph type="ctrTitle"/>
          </p:nvPr>
        </p:nvSpPr>
        <p:spPr>
          <a:xfrm>
            <a:off x="2321500" y="2116775"/>
            <a:ext cx="22485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Chandra website!!!</a:t>
            </a:r>
            <a:endParaRPr sz="1900"/>
          </a:p>
          <a:p>
            <a:pPr indent="0" lvl="0" marL="0" rtl="0" algn="l">
              <a:spcBef>
                <a:spcPts val="0"/>
              </a:spcBef>
              <a:spcAft>
                <a:spcPts val="0"/>
              </a:spcAft>
              <a:buNone/>
            </a:pPr>
            <a:r>
              <a:t/>
            </a:r>
            <a:endParaRPr sz="800"/>
          </a:p>
          <a:p>
            <a:pPr indent="0" lvl="0" marL="0" rtl="0" algn="l">
              <a:spcBef>
                <a:spcPts val="0"/>
              </a:spcBef>
              <a:spcAft>
                <a:spcPts val="0"/>
              </a:spcAft>
              <a:buNone/>
            </a:pPr>
            <a:r>
              <a:rPr b="0" lang="en" sz="1100" u="sng">
                <a:solidFill>
                  <a:schemeClr val="hlink"/>
                </a:solidFill>
                <a:hlinkClick r:id="rId3"/>
              </a:rPr>
              <a:t>https://chandra.harvard.edu/edu/olympiad.</a:t>
            </a:r>
            <a:r>
              <a:rPr b="0" lang="en" sz="1100" u="sng">
                <a:solidFill>
                  <a:schemeClr val="hlink"/>
                </a:solidFill>
                <a:hlinkClick r:id="rId4"/>
              </a:rPr>
              <a:t>html</a:t>
            </a:r>
            <a:endParaRPr b="0" sz="1100"/>
          </a:p>
          <a:p>
            <a:pPr indent="0" lvl="0" marL="0" rtl="0" algn="l">
              <a:spcBef>
                <a:spcPts val="0"/>
              </a:spcBef>
              <a:spcAft>
                <a:spcPts val="0"/>
              </a:spcAft>
              <a:buNone/>
            </a:pPr>
            <a:r>
              <a:t/>
            </a:r>
            <a:endParaRPr b="0" sz="800"/>
          </a:p>
          <a:p>
            <a:pPr indent="0" lvl="0" marL="0" rtl="0" algn="l">
              <a:spcBef>
                <a:spcPts val="0"/>
              </a:spcBef>
              <a:spcAft>
                <a:spcPts val="0"/>
              </a:spcAft>
              <a:buNone/>
            </a:pPr>
            <a:r>
              <a:rPr b="0" lang="en" sz="1100" u="sng">
                <a:solidFill>
                  <a:schemeClr val="hlink"/>
                </a:solidFill>
                <a:hlinkClick r:id="rId5"/>
              </a:rPr>
              <a:t>https://chandra.harvard.edu/</a:t>
            </a:r>
            <a:r>
              <a:rPr b="0" lang="en" sz="1100" u="sng">
                <a:solidFill>
                  <a:schemeClr val="hlink"/>
                </a:solidFill>
                <a:hlinkClick r:id="rId6"/>
              </a:rPr>
              <a:t>edu</a:t>
            </a:r>
            <a:r>
              <a:rPr b="0" lang="en" sz="1100" u="sng">
                <a:solidFill>
                  <a:schemeClr val="hlink"/>
                </a:solidFill>
                <a:hlinkClick r:id="rId7"/>
              </a:rPr>
              <a:t>/</a:t>
            </a:r>
            <a:endParaRPr b="0" sz="1100"/>
          </a:p>
          <a:p>
            <a:pPr indent="0" lvl="0" marL="0" rtl="0" algn="l">
              <a:spcBef>
                <a:spcPts val="0"/>
              </a:spcBef>
              <a:spcAft>
                <a:spcPts val="0"/>
              </a:spcAft>
              <a:buNone/>
            </a:pPr>
            <a:r>
              <a:t/>
            </a:r>
            <a:endParaRPr b="0" sz="800"/>
          </a:p>
          <a:p>
            <a:pPr indent="0" lvl="0" marL="0" rtl="0" algn="l">
              <a:spcBef>
                <a:spcPts val="0"/>
              </a:spcBef>
              <a:spcAft>
                <a:spcPts val="0"/>
              </a:spcAft>
              <a:buNone/>
            </a:pPr>
            <a:r>
              <a:rPr b="0" lang="en" sz="1100" u="sng">
                <a:solidFill>
                  <a:schemeClr val="hlink"/>
                </a:solidFill>
                <a:hlinkClick r:id="rId8"/>
              </a:rPr>
              <a:t>https://chandra.harvard.edu/js9/index.</a:t>
            </a:r>
            <a:r>
              <a:rPr b="0" lang="en" sz="1100" u="sng">
                <a:solidFill>
                  <a:schemeClr val="hlink"/>
                </a:solidFill>
                <a:hlinkClick r:id="rId9"/>
              </a:rPr>
              <a:t>html</a:t>
            </a:r>
            <a:endParaRPr b="0" sz="1100"/>
          </a:p>
        </p:txBody>
      </p:sp>
      <p:sp>
        <p:nvSpPr>
          <p:cNvPr id="279" name="Google Shape;279;p37"/>
          <p:cNvSpPr/>
          <p:nvPr/>
        </p:nvSpPr>
        <p:spPr>
          <a:xfrm>
            <a:off x="-100" y="29225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81" name="Google Shape;281;p37"/>
          <p:cNvSpPr txBox="1"/>
          <p:nvPr>
            <p:ph type="ctrTitle"/>
          </p:nvPr>
        </p:nvSpPr>
        <p:spPr>
          <a:xfrm>
            <a:off x="4570000" y="2135850"/>
            <a:ext cx="4568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1600" u="sng">
                <a:solidFill>
                  <a:schemeClr val="lt1"/>
                </a:solidFill>
                <a:hlinkClick r:id="rId10">
                  <a:extLst>
                    <a:ext uri="{A12FA001-AC4F-418D-AE19-62706E023703}">
                      <ahyp:hlinkClr val="tx"/>
                    </a:ext>
                  </a:extLst>
                </a:hlinkClick>
              </a:rPr>
              <a:t>https://apod.nasa.gov/cgi-bin/apod/</a:t>
            </a:r>
            <a:r>
              <a:rPr b="0" lang="en" sz="1600" u="sng">
                <a:solidFill>
                  <a:schemeClr val="lt1"/>
                </a:solidFill>
                <a:hlinkClick r:id="rId11">
                  <a:extLst>
                    <a:ext uri="{A12FA001-AC4F-418D-AE19-62706E023703}">
                      <ahyp:hlinkClr val="tx"/>
                    </a:ext>
                  </a:extLst>
                </a:hlinkClick>
              </a:rPr>
              <a:t>apod_search</a:t>
            </a:r>
            <a:endParaRPr b="0" sz="1600">
              <a:solidFill>
                <a:schemeClr val="lt1"/>
              </a:solidFill>
            </a:endParaRPr>
          </a:p>
        </p:txBody>
      </p:sp>
      <p:sp>
        <p:nvSpPr>
          <p:cNvPr id="282" name="Google Shape;282;p37"/>
          <p:cNvSpPr txBox="1"/>
          <p:nvPr>
            <p:ph type="ctrTitle"/>
          </p:nvPr>
        </p:nvSpPr>
        <p:spPr>
          <a:xfrm>
            <a:off x="265750" y="3688400"/>
            <a:ext cx="3865800" cy="115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You might already know this one but: </a:t>
            </a:r>
            <a:r>
              <a:rPr lang="en" u="sng">
                <a:solidFill>
                  <a:schemeClr val="lt1"/>
                </a:solidFill>
                <a:latin typeface="Catamaran"/>
                <a:ea typeface="Catamaran"/>
                <a:cs typeface="Catamaran"/>
                <a:sym typeface="Catamaran"/>
                <a:hlinkClick r:id="rId12">
                  <a:extLst>
                    <a:ext uri="{A12FA001-AC4F-418D-AE19-62706E023703}">
                      <ahyp:hlinkClr val="tx"/>
                    </a:ext>
                  </a:extLst>
                </a:hlinkClick>
              </a:rPr>
              <a:t>https://scioly.org/tests/</a:t>
            </a:r>
            <a:endParaRPr>
              <a:solidFill>
                <a:schemeClr val="lt1"/>
              </a:solidFill>
              <a:latin typeface="Catamaran"/>
              <a:ea typeface="Catamaran"/>
              <a:cs typeface="Catamaran"/>
              <a:sym typeface="Catamaran"/>
            </a:endParaRPr>
          </a:p>
          <a:p>
            <a:pPr indent="0" lvl="0" marL="0" rtl="0" algn="l">
              <a:spcBef>
                <a:spcPts val="0"/>
              </a:spcBef>
              <a:spcAft>
                <a:spcPts val="0"/>
              </a:spcAft>
              <a:buNone/>
            </a:pPr>
            <a:r>
              <a:rPr lang="en">
                <a:solidFill>
                  <a:schemeClr val="lt1"/>
                </a:solidFill>
                <a:latin typeface="Catamaran"/>
                <a:ea typeface="Catamaran"/>
                <a:cs typeface="Catamaran"/>
                <a:sym typeface="Catamaran"/>
              </a:rPr>
              <a:t>Practice tests! Just Ctrl + F for all astronomy/reach for the stars tests</a:t>
            </a:r>
            <a:endParaRPr>
              <a:solidFill>
                <a:schemeClr val="lt1"/>
              </a:solidFill>
              <a:latin typeface="Catamaran"/>
              <a:ea typeface="Catamaran"/>
              <a:cs typeface="Catamaran"/>
              <a:sym typeface="Catamaran"/>
            </a:endParaRPr>
          </a:p>
          <a:p>
            <a:pPr indent="0" lvl="0" marL="0" rtl="0" algn="l">
              <a:spcBef>
                <a:spcPts val="0"/>
              </a:spcBef>
              <a:spcAft>
                <a:spcPts val="0"/>
              </a:spcAft>
              <a:buNone/>
            </a:pPr>
            <a:r>
              <a:rPr lang="en" sz="1100">
                <a:solidFill>
                  <a:schemeClr val="lt1"/>
                </a:solidFill>
                <a:latin typeface="Catamaran"/>
                <a:ea typeface="Catamaran"/>
                <a:cs typeface="Catamaran"/>
                <a:sym typeface="Catamaran"/>
              </a:rPr>
              <a:t>(also more here! </a:t>
            </a:r>
            <a:r>
              <a:rPr lang="en" sz="1100" u="sng">
                <a:solidFill>
                  <a:schemeClr val="lt1"/>
                </a:solidFill>
                <a:latin typeface="Catamaran"/>
                <a:ea typeface="Catamaran"/>
                <a:cs typeface="Catamaran"/>
                <a:sym typeface="Catamaran"/>
                <a:hlinkClick r:id="rId13">
                  <a:extLst>
                    <a:ext uri="{A12FA001-AC4F-418D-AE19-62706E023703}">
                      <ahyp:hlinkClr val="tx"/>
                    </a:ext>
                  </a:extLst>
                </a:hlinkClick>
              </a:rPr>
              <a:t>https://scioly.org/wiki/index.php/Scioly.org:Test_Exchange#Tournament-Released_Sets</a:t>
            </a:r>
            <a:r>
              <a:rPr lang="en" sz="1100">
                <a:solidFill>
                  <a:schemeClr val="lt1"/>
                </a:solidFill>
                <a:latin typeface="Catamaran"/>
                <a:ea typeface="Catamaran"/>
                <a:cs typeface="Catamaran"/>
                <a:sym typeface="Catamaran"/>
              </a:rPr>
              <a:t>) </a:t>
            </a:r>
            <a:endParaRPr sz="1500">
              <a:solidFill>
                <a:schemeClr val="lt1"/>
              </a:solidFill>
              <a:latin typeface="Catamaran"/>
              <a:ea typeface="Catamaran"/>
              <a:cs typeface="Catamaran"/>
              <a:sym typeface="Catamaran"/>
            </a:endParaRPr>
          </a:p>
        </p:txBody>
      </p:sp>
      <p:sp>
        <p:nvSpPr>
          <p:cNvPr id="283" name="Google Shape;283;p37"/>
          <p:cNvSpPr txBox="1"/>
          <p:nvPr>
            <p:ph type="ctrTitle"/>
          </p:nvPr>
        </p:nvSpPr>
        <p:spPr>
          <a:xfrm>
            <a:off x="4788400" y="4224700"/>
            <a:ext cx="41154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For specific objects: press/image releases from telescopes/NASA/ESA</a:t>
            </a:r>
            <a:endParaRPr sz="2200"/>
          </a:p>
          <a:p>
            <a:pPr indent="0" lvl="0" marL="0" rtl="0" algn="l">
              <a:spcBef>
                <a:spcPts val="0"/>
              </a:spcBef>
              <a:spcAft>
                <a:spcPts val="0"/>
              </a:spcAft>
              <a:buNone/>
            </a:pPr>
            <a:r>
              <a:rPr b="0" lang="en" sz="1400"/>
              <a:t>The descriptions in image releases are one of the best sources of specific but still readable information about the objects!</a:t>
            </a:r>
            <a:endParaRPr b="0" sz="1400"/>
          </a:p>
        </p:txBody>
      </p:sp>
      <p:pic>
        <p:nvPicPr>
          <p:cNvPr id="284" name="Google Shape;284;p37"/>
          <p:cNvPicPr preferRelativeResize="0"/>
          <p:nvPr/>
        </p:nvPicPr>
        <p:blipFill>
          <a:blip r:embed="rId14">
            <a:alphaModFix/>
          </a:blip>
          <a:stretch>
            <a:fillRect/>
          </a:stretch>
        </p:blipFill>
        <p:spPr>
          <a:xfrm>
            <a:off x="-101" y="669699"/>
            <a:ext cx="2248572" cy="2227800"/>
          </a:xfrm>
          <a:prstGeom prst="rect">
            <a:avLst/>
          </a:prstGeom>
          <a:noFill/>
          <a:ln>
            <a:noFill/>
          </a:ln>
        </p:spPr>
      </p:pic>
      <p:pic>
        <p:nvPicPr>
          <p:cNvPr id="285" name="Google Shape;285;p37"/>
          <p:cNvPicPr preferRelativeResize="0"/>
          <p:nvPr/>
        </p:nvPicPr>
        <p:blipFill rotWithShape="1">
          <a:blip r:embed="rId15">
            <a:alphaModFix/>
          </a:blip>
          <a:srcRect b="0" l="15407" r="11084" t="0"/>
          <a:stretch/>
        </p:blipFill>
        <p:spPr>
          <a:xfrm>
            <a:off x="4899250" y="941725"/>
            <a:ext cx="3865849" cy="1327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pic>
        <p:nvPicPr>
          <p:cNvPr id="290" name="Google Shape;290;p38"/>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91" name="Google Shape;291;p38"/>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8"/>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93" name="Google Shape;293;p38"/>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94" name="Google Shape;294;p38"/>
          <p:cNvGrpSpPr/>
          <p:nvPr/>
        </p:nvGrpSpPr>
        <p:grpSpPr>
          <a:xfrm>
            <a:off x="4582431" y="2545611"/>
            <a:ext cx="346056" cy="345674"/>
            <a:chOff x="3303268" y="3817349"/>
            <a:chExt cx="346056" cy="345674"/>
          </a:xfrm>
        </p:grpSpPr>
        <p:sp>
          <p:nvSpPr>
            <p:cNvPr id="295" name="Google Shape;295;p38"/>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 name="Google Shape;296;p38"/>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 name="Google Shape;297;p38"/>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 name="Google Shape;298;p38"/>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99" name="Google Shape;299;p38"/>
          <p:cNvGrpSpPr/>
          <p:nvPr/>
        </p:nvGrpSpPr>
        <p:grpSpPr>
          <a:xfrm>
            <a:off x="4582447" y="1968549"/>
            <a:ext cx="346024" cy="345674"/>
            <a:chOff x="4201447" y="3817349"/>
            <a:chExt cx="346024" cy="345674"/>
          </a:xfrm>
        </p:grpSpPr>
        <p:sp>
          <p:nvSpPr>
            <p:cNvPr id="300" name="Google Shape;300;p38"/>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 name="Google Shape;301;p38"/>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38" name="Google Shape;138;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PRACTICE </a:t>
            </a:r>
            <a:r>
              <a:rPr lang="en" sz="1600"/>
              <a:t>QUESTIONS</a:t>
            </a:r>
            <a:endParaRPr sz="1600"/>
          </a:p>
        </p:txBody>
      </p:sp>
      <p:sp>
        <p:nvSpPr>
          <p:cNvPr id="139" name="Google Shape;139;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40" name="Google Shape;140;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1" name="Google Shape;141;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2" name="Google Shape;142;p23" title="Carina Nebula (High resolution) | **Higher resolution is her… | Flickr"/>
          <p:cNvPicPr preferRelativeResize="0"/>
          <p:nvPr/>
        </p:nvPicPr>
        <p:blipFill rotWithShape="1">
          <a:blip r:embed="rId3">
            <a:alphaModFix/>
          </a:blip>
          <a:srcRect b="0" l="0" r="23931" t="0"/>
          <a:stretch/>
        </p:blipFill>
        <p:spPr>
          <a:xfrm>
            <a:off x="5314325" y="1135225"/>
            <a:ext cx="3528500" cy="2687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pic>
        <p:nvPicPr>
          <p:cNvPr id="149" name="Google Shape;149;p24"/>
          <p:cNvPicPr preferRelativeResize="0"/>
          <p:nvPr/>
        </p:nvPicPr>
        <p:blipFill rotWithShape="1">
          <a:blip r:embed="rId3">
            <a:alphaModFix/>
          </a:blip>
          <a:srcRect b="0" l="0" r="2257" t="0"/>
          <a:stretch/>
        </p:blipFill>
        <p:spPr>
          <a:xfrm>
            <a:off x="5443575" y="3054800"/>
            <a:ext cx="3700424" cy="1584499"/>
          </a:xfrm>
          <a:prstGeom prst="rect">
            <a:avLst/>
          </a:prstGeom>
          <a:noFill/>
          <a:ln cap="flat" cmpd="sng" w="19050">
            <a:solidFill>
              <a:schemeClr val="dk2"/>
            </a:solidFill>
            <a:prstDash val="solid"/>
            <a:round/>
            <a:headEnd len="sm" w="sm" type="none"/>
            <a:tailEnd len="sm" w="sm" type="none"/>
          </a:ln>
        </p:spPr>
      </p:pic>
      <p:sp>
        <p:nvSpPr>
          <p:cNvPr id="150" name="Google Shape;150;p24"/>
          <p:cNvSpPr txBox="1"/>
          <p:nvPr/>
        </p:nvSpPr>
        <p:spPr>
          <a:xfrm>
            <a:off x="426075" y="1352375"/>
            <a:ext cx="5017500" cy="3509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Every single word mentioned even briefly should be somewhere in your notes, and even some topics that aren’t mentioned</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[Div C] JS9 usually doesn’t come up until higher level tournaments, but if you have the time, even the basics gets you far</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Pay attention when it says “not limited to” they may test you on other objects not listed!</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Spam specific object images! ID is free points AND the most important step</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Sections: Specific Objects, General Astronomy, Math/Physics, [Div C] JS9</a:t>
            </a:r>
            <a:endParaRPr sz="1800">
              <a:solidFill>
                <a:schemeClr val="dk1"/>
              </a:solidFill>
              <a:latin typeface="Catamaran Light"/>
              <a:ea typeface="Catamaran Light"/>
              <a:cs typeface="Catamaran Light"/>
              <a:sym typeface="Catamaran Light"/>
            </a:endParaRPr>
          </a:p>
        </p:txBody>
      </p:sp>
      <p:pic>
        <p:nvPicPr>
          <p:cNvPr id="151" name="Google Shape;151;p24"/>
          <p:cNvPicPr preferRelativeResize="0"/>
          <p:nvPr/>
        </p:nvPicPr>
        <p:blipFill>
          <a:blip r:embed="rId4">
            <a:alphaModFix/>
          </a:blip>
          <a:stretch>
            <a:fillRect/>
          </a:stretch>
        </p:blipFill>
        <p:spPr>
          <a:xfrm>
            <a:off x="5530475" y="1022200"/>
            <a:ext cx="3331825" cy="1675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pic>
        <p:nvPicPr>
          <p:cNvPr id="156" name="Google Shape;156;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7" name="Google Shape;157;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59" name="Google Shape;159;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0" name="Google Shape;160;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txBox="1"/>
          <p:nvPr>
            <p:ph idx="4294967295" type="ctrTitle"/>
          </p:nvPr>
        </p:nvSpPr>
        <p:spPr>
          <a:xfrm>
            <a:off x="426075" y="238650"/>
            <a:ext cx="53952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Physics [Div B]</a:t>
            </a:r>
            <a:endParaRPr sz="3300">
              <a:solidFill>
                <a:schemeClr val="lt1"/>
              </a:solidFill>
              <a:latin typeface="Livvic"/>
              <a:ea typeface="Livvic"/>
              <a:cs typeface="Livvic"/>
              <a:sym typeface="Livvic"/>
            </a:endParaRPr>
          </a:p>
        </p:txBody>
      </p:sp>
      <p:sp>
        <p:nvSpPr>
          <p:cNvPr id="167" name="Google Shape;167;p26"/>
          <p:cNvSpPr txBox="1"/>
          <p:nvPr/>
        </p:nvSpPr>
        <p:spPr>
          <a:xfrm>
            <a:off x="419250" y="1485700"/>
            <a:ext cx="82989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My recommendation: get the formulas (units are very important!!!!), find out what all the variables stand for, understand the relationship it is establishing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Ex: Kepler’s laws: 3rd Law           	    is incomprehensible alone. Tests will try to overwhelm you with info - 		    just plug in numbers where they should go, and a lot of it will fall into place.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Part of that is recognizing what is a measure of period (answer: time), what is the gravitational constant (unit of (N * m^2) / kg^2) - recognizing units and where </a:t>
            </a:r>
            <a:r>
              <a:rPr lang="en" sz="1900">
                <a:solidFill>
                  <a:schemeClr val="dk1"/>
                </a:solidFill>
                <a:latin typeface="Catamaran Light"/>
                <a:ea typeface="Catamaran Light"/>
                <a:cs typeface="Catamaran Light"/>
                <a:sym typeface="Catamaran Light"/>
              </a:rPr>
              <a:t>they</a:t>
            </a:r>
            <a:r>
              <a:rPr lang="en" sz="1900">
                <a:solidFill>
                  <a:schemeClr val="dk1"/>
                </a:solidFill>
                <a:latin typeface="Catamaran Light"/>
                <a:ea typeface="Catamaran Light"/>
                <a:cs typeface="Catamaran Light"/>
                <a:sym typeface="Catamaran Light"/>
              </a:rPr>
              <a:t> go in the formula</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Remember that any physics is useful physics!</a:t>
            </a:r>
            <a:endParaRPr sz="1900">
              <a:solidFill>
                <a:schemeClr val="dk1"/>
              </a:solidFill>
              <a:latin typeface="Catamaran Light"/>
              <a:ea typeface="Catamaran Light"/>
              <a:cs typeface="Catamaran Light"/>
              <a:sym typeface="Catamaran Light"/>
            </a:endParaRPr>
          </a:p>
        </p:txBody>
      </p:sp>
      <p:pic>
        <p:nvPicPr>
          <p:cNvPr id="168" name="Google Shape;168;p26"/>
          <p:cNvPicPr preferRelativeResize="0"/>
          <p:nvPr/>
        </p:nvPicPr>
        <p:blipFill>
          <a:blip r:embed="rId3">
            <a:alphaModFix/>
          </a:blip>
          <a:stretch>
            <a:fillRect/>
          </a:stretch>
        </p:blipFill>
        <p:spPr>
          <a:xfrm>
            <a:off x="385050" y="4245600"/>
            <a:ext cx="6254797" cy="897900"/>
          </a:xfrm>
          <a:prstGeom prst="rect">
            <a:avLst/>
          </a:prstGeom>
          <a:noFill/>
          <a:ln>
            <a:noFill/>
          </a:ln>
        </p:spPr>
      </p:pic>
      <p:pic>
        <p:nvPicPr>
          <p:cNvPr id="169" name="Google Shape;169;p26"/>
          <p:cNvPicPr preferRelativeResize="0"/>
          <p:nvPr/>
        </p:nvPicPr>
        <p:blipFill>
          <a:blip r:embed="rId4">
            <a:alphaModFix/>
          </a:blip>
          <a:stretch>
            <a:fillRect/>
          </a:stretch>
        </p:blipFill>
        <p:spPr>
          <a:xfrm>
            <a:off x="5715475" y="0"/>
            <a:ext cx="3428522" cy="1485700"/>
          </a:xfrm>
          <a:prstGeom prst="rect">
            <a:avLst/>
          </a:prstGeom>
          <a:noFill/>
          <a:ln>
            <a:noFill/>
          </a:ln>
        </p:spPr>
      </p:pic>
      <p:pic>
        <p:nvPicPr>
          <p:cNvPr id="170" name="Google Shape;170;p26"/>
          <p:cNvPicPr preferRelativeResize="0"/>
          <p:nvPr/>
        </p:nvPicPr>
        <p:blipFill rotWithShape="1">
          <a:blip r:embed="rId5">
            <a:alphaModFix/>
          </a:blip>
          <a:srcRect b="31129" l="0" r="0" t="0"/>
          <a:stretch/>
        </p:blipFill>
        <p:spPr>
          <a:xfrm>
            <a:off x="6639850" y="4178650"/>
            <a:ext cx="2599325" cy="897900"/>
          </a:xfrm>
          <a:prstGeom prst="rect">
            <a:avLst/>
          </a:prstGeom>
          <a:noFill/>
          <a:ln>
            <a:noFill/>
          </a:ln>
        </p:spPr>
      </p:pic>
      <p:pic>
        <p:nvPicPr>
          <p:cNvPr id="171" name="Google Shape;171;p26"/>
          <p:cNvPicPr preferRelativeResize="0"/>
          <p:nvPr/>
        </p:nvPicPr>
        <p:blipFill rotWithShape="1">
          <a:blip r:embed="rId5">
            <a:alphaModFix/>
          </a:blip>
          <a:srcRect b="59397" l="0" r="64076" t="0"/>
          <a:stretch/>
        </p:blipFill>
        <p:spPr>
          <a:xfrm>
            <a:off x="3527929" y="2143573"/>
            <a:ext cx="837950" cy="475050"/>
          </a:xfrm>
          <a:prstGeom prst="rect">
            <a:avLst/>
          </a:prstGeom>
          <a:noFill/>
          <a:ln>
            <a:noFill/>
          </a:ln>
        </p:spPr>
      </p:pic>
      <p:pic>
        <p:nvPicPr>
          <p:cNvPr id="172" name="Google Shape;172;p26"/>
          <p:cNvPicPr preferRelativeResize="0"/>
          <p:nvPr/>
        </p:nvPicPr>
        <p:blipFill>
          <a:blip r:embed="rId6">
            <a:alphaModFix/>
          </a:blip>
          <a:stretch>
            <a:fillRect/>
          </a:stretch>
        </p:blipFill>
        <p:spPr>
          <a:xfrm>
            <a:off x="7940350" y="3623775"/>
            <a:ext cx="1203650" cy="55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txBox="1"/>
          <p:nvPr>
            <p:ph idx="4294967295" type="ctrTitle"/>
          </p:nvPr>
        </p:nvSpPr>
        <p:spPr>
          <a:xfrm>
            <a:off x="426075" y="238650"/>
            <a:ext cx="51612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Physics+ [Div C]</a:t>
            </a:r>
            <a:endParaRPr sz="3300">
              <a:solidFill>
                <a:schemeClr val="lt1"/>
              </a:solidFill>
              <a:latin typeface="Livvic"/>
              <a:ea typeface="Livvic"/>
              <a:cs typeface="Livvic"/>
              <a:sym typeface="Livvic"/>
            </a:endParaRPr>
          </a:p>
        </p:txBody>
      </p:sp>
      <p:sp>
        <p:nvSpPr>
          <p:cNvPr id="179" name="Google Shape;179;p27"/>
          <p:cNvSpPr txBox="1"/>
          <p:nvPr/>
        </p:nvSpPr>
        <p:spPr>
          <a:xfrm>
            <a:off x="207875" y="1210125"/>
            <a:ext cx="8883600" cy="3740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Same as for Div B - make sure you know how and when to use the formulas, don’t just dump them into your notes and INCLUDE UNITS!!!</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Take a physics class :)</a:t>
            </a:r>
            <a:endParaRPr sz="1600">
              <a:solidFill>
                <a:schemeClr val="dk1"/>
              </a:solidFill>
              <a:latin typeface="Catamaran Light"/>
              <a:ea typeface="Catamaran Light"/>
              <a:cs typeface="Catamaran Light"/>
              <a:sym typeface="Catamaran Light"/>
            </a:endParaRPr>
          </a:p>
          <a:p>
            <a:pPr indent="-330200" lvl="1" marL="9144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Specifically helpful for Kepler’s Laws/rotation/circular motion/orbits</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Note that to some extent (like with circular orbits), you can sometimes find the answer to physics problems using simple geometry formulas. </a:t>
            </a:r>
            <a:endParaRPr sz="1600">
              <a:solidFill>
                <a:schemeClr val="dk1"/>
              </a:solidFill>
              <a:latin typeface="Catamaran Light"/>
              <a:ea typeface="Catamaran Light"/>
              <a:cs typeface="Catamaran Light"/>
              <a:sym typeface="Catamaran Light"/>
            </a:endParaRPr>
          </a:p>
          <a:p>
            <a:pPr indent="-330200" lvl="1" marL="9144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Ex: Period is time for a full orbit; if you have the radius of orbit and you can find orbital velocity, then you have speed and circumference = distance/time and distance, solve for time</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Same with distances - parallax is kind of just trigonometry but with ridiculously small angles</a:t>
            </a:r>
            <a:endParaRPr sz="1600">
              <a:solidFill>
                <a:schemeClr val="dk1"/>
              </a:solidFill>
              <a:latin typeface="Catamaran Light"/>
              <a:ea typeface="Catamaran Light"/>
              <a:cs typeface="Catamaran Light"/>
              <a:sym typeface="Catamaran Light"/>
            </a:endParaRPr>
          </a:p>
          <a:p>
            <a:pPr indent="-273050" lvl="0" marL="457200" rtl="0" algn="l">
              <a:spcBef>
                <a:spcPts val="0"/>
              </a:spcBef>
              <a:spcAft>
                <a:spcPts val="0"/>
              </a:spcAft>
              <a:buClr>
                <a:schemeClr val="dk1"/>
              </a:buClr>
              <a:buSzPts val="700"/>
              <a:buFont typeface="Catamaran Light"/>
              <a:buChar char="●"/>
            </a:pPr>
            <a:r>
              <a:t/>
            </a:r>
            <a:endParaRPr sz="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6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6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6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Note, “Radiation laws” → Wien’s Law, Stefan-Boltzmann Law, luminosity, </a:t>
            </a:r>
            <a:r>
              <a:rPr lang="en" sz="1600">
                <a:solidFill>
                  <a:schemeClr val="dk1"/>
                </a:solidFill>
                <a:latin typeface="Catamaran Light"/>
                <a:ea typeface="Catamaran Light"/>
                <a:cs typeface="Catamaran Light"/>
                <a:sym typeface="Catamaran Light"/>
              </a:rPr>
              <a:t>magnitude</a:t>
            </a:r>
            <a:endParaRPr sz="1600">
              <a:solidFill>
                <a:schemeClr val="dk1"/>
              </a:solidFill>
              <a:latin typeface="Catamaran Light"/>
              <a:ea typeface="Catamaran Light"/>
              <a:cs typeface="Catamaran Light"/>
              <a:sym typeface="Catamaran Light"/>
            </a:endParaRPr>
          </a:p>
        </p:txBody>
      </p:sp>
      <p:pic>
        <p:nvPicPr>
          <p:cNvPr id="180" name="Google Shape;180;p27"/>
          <p:cNvPicPr preferRelativeResize="0"/>
          <p:nvPr/>
        </p:nvPicPr>
        <p:blipFill rotWithShape="1">
          <a:blip r:embed="rId3">
            <a:alphaModFix/>
          </a:blip>
          <a:srcRect b="0" l="0" r="0" t="6820"/>
          <a:stretch/>
        </p:blipFill>
        <p:spPr>
          <a:xfrm>
            <a:off x="461950" y="3553849"/>
            <a:ext cx="8220075" cy="931950"/>
          </a:xfrm>
          <a:prstGeom prst="rect">
            <a:avLst/>
          </a:prstGeom>
          <a:noFill/>
          <a:ln cap="flat" cmpd="sng" w="38100">
            <a:solidFill>
              <a:schemeClr val="dk2"/>
            </a:solidFill>
            <a:prstDash val="solid"/>
            <a:round/>
            <a:headEnd len="sm" w="sm" type="none"/>
            <a:tailEnd len="sm" w="sm" type="none"/>
          </a:ln>
        </p:spPr>
      </p:pic>
      <p:pic>
        <p:nvPicPr>
          <p:cNvPr id="181" name="Google Shape;181;p27"/>
          <p:cNvPicPr preferRelativeResize="0"/>
          <p:nvPr/>
        </p:nvPicPr>
        <p:blipFill>
          <a:blip r:embed="rId4">
            <a:alphaModFix/>
          </a:blip>
          <a:stretch>
            <a:fillRect/>
          </a:stretch>
        </p:blipFill>
        <p:spPr>
          <a:xfrm>
            <a:off x="6249450" y="0"/>
            <a:ext cx="1981482" cy="1314975"/>
          </a:xfrm>
          <a:prstGeom prst="rect">
            <a:avLst/>
          </a:prstGeom>
          <a:noFill/>
          <a:ln>
            <a:noFill/>
          </a:ln>
        </p:spPr>
      </p:pic>
      <p:pic>
        <p:nvPicPr>
          <p:cNvPr id="182" name="Google Shape;182;p27"/>
          <p:cNvPicPr preferRelativeResize="0"/>
          <p:nvPr/>
        </p:nvPicPr>
        <p:blipFill rotWithShape="1">
          <a:blip r:embed="rId5">
            <a:alphaModFix/>
          </a:blip>
          <a:srcRect b="15648" l="11517" r="8501" t="28023"/>
          <a:stretch/>
        </p:blipFill>
        <p:spPr>
          <a:xfrm>
            <a:off x="7459175" y="50775"/>
            <a:ext cx="1632300" cy="613950"/>
          </a:xfrm>
          <a:prstGeom prst="rect">
            <a:avLst/>
          </a:prstGeom>
          <a:noFill/>
          <a:ln>
            <a:noFill/>
          </a:ln>
        </p:spPr>
      </p:pic>
      <p:pic>
        <p:nvPicPr>
          <p:cNvPr id="183" name="Google Shape;183;p27"/>
          <p:cNvPicPr preferRelativeResize="0"/>
          <p:nvPr/>
        </p:nvPicPr>
        <p:blipFill rotWithShape="1">
          <a:blip r:embed="rId6">
            <a:alphaModFix/>
          </a:blip>
          <a:srcRect b="0" l="0" r="0" t="0"/>
          <a:stretch/>
        </p:blipFill>
        <p:spPr>
          <a:xfrm>
            <a:off x="7049950" y="1585400"/>
            <a:ext cx="1828409" cy="69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pic>
        <p:nvPicPr>
          <p:cNvPr id="188" name="Google Shape;188;p28"/>
          <p:cNvPicPr preferRelativeResize="0"/>
          <p:nvPr/>
        </p:nvPicPr>
        <p:blipFill rotWithShape="1">
          <a:blip r:embed="rId3">
            <a:alphaModFix/>
          </a:blip>
          <a:srcRect b="0" l="0" r="0" t="7140"/>
          <a:stretch/>
        </p:blipFill>
        <p:spPr>
          <a:xfrm>
            <a:off x="6546675" y="52200"/>
            <a:ext cx="2673525" cy="2757675"/>
          </a:xfrm>
          <a:prstGeom prst="rect">
            <a:avLst/>
          </a:prstGeom>
          <a:noFill/>
          <a:ln>
            <a:noFill/>
          </a:ln>
        </p:spPr>
      </p:pic>
      <p:sp>
        <p:nvSpPr>
          <p:cNvPr id="189" name="Google Shape;189;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JS9 [Div C]</a:t>
            </a:r>
            <a:endParaRPr sz="3300">
              <a:solidFill>
                <a:schemeClr val="lt1"/>
              </a:solidFill>
              <a:latin typeface="Livvic"/>
              <a:ea typeface="Livvic"/>
              <a:cs typeface="Livvic"/>
              <a:sym typeface="Livvic"/>
            </a:endParaRPr>
          </a:p>
        </p:txBody>
      </p:sp>
      <p:sp>
        <p:nvSpPr>
          <p:cNvPr id="191" name="Google Shape;191;p28"/>
          <p:cNvSpPr txBox="1"/>
          <p:nvPr/>
        </p:nvSpPr>
        <p:spPr>
          <a:xfrm>
            <a:off x="108025" y="1257100"/>
            <a:ext cx="6282600" cy="3879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Don’t be scared of JS9 - a little preparation goes a long way</a:t>
            </a:r>
            <a:endParaRPr sz="12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b="1" lang="en" sz="1600">
                <a:solidFill>
                  <a:schemeClr val="dk1"/>
                </a:solidFill>
                <a:latin typeface="Catamaran"/>
                <a:ea typeface="Catamaran"/>
                <a:cs typeface="Catamaran"/>
                <a:sym typeface="Catamaran"/>
              </a:rPr>
              <a:t>Very useful resource: </a:t>
            </a:r>
            <a:r>
              <a:rPr b="1" lang="en" sz="1600" u="sng">
                <a:solidFill>
                  <a:schemeClr val="hlink"/>
                </a:solidFill>
                <a:latin typeface="Catamaran"/>
                <a:ea typeface="Catamaran"/>
                <a:cs typeface="Catamaran"/>
                <a:sym typeface="Catamaran"/>
                <a:hlinkClick r:id="rId4"/>
              </a:rPr>
              <a:t>https://chandra.harvard.edu/js9/index.html</a:t>
            </a:r>
            <a:r>
              <a:rPr b="1" lang="en" sz="1600">
                <a:solidFill>
                  <a:schemeClr val="dk1"/>
                </a:solidFill>
                <a:latin typeface="Catamaran"/>
                <a:ea typeface="Catamaran"/>
                <a:cs typeface="Catamaran"/>
                <a:sym typeface="Catamaran"/>
              </a:rPr>
              <a:t> </a:t>
            </a:r>
            <a:r>
              <a:rPr lang="en" sz="1600">
                <a:solidFill>
                  <a:schemeClr val="dk1"/>
                </a:solidFill>
                <a:latin typeface="Catamaran Light"/>
                <a:ea typeface="Catamaran Light"/>
                <a:cs typeface="Catamaran Light"/>
                <a:sym typeface="Catamaran Light"/>
              </a:rPr>
              <a:t>- work through “Guide for using JS9” (Pt. 1 and 2), do some of the other activities</a:t>
            </a:r>
            <a:endParaRPr sz="1600">
              <a:solidFill>
                <a:schemeClr val="dk1"/>
              </a:solidFill>
              <a:latin typeface="Catamaran Light"/>
              <a:ea typeface="Catamaran Light"/>
              <a:cs typeface="Catamaran Light"/>
              <a:sym typeface="Catamaran Light"/>
            </a:endParaRPr>
          </a:p>
          <a:p>
            <a:pPr indent="-330200" lvl="1" marL="9144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Don’t just copy-paste, actually go through the activities in the guide!</a:t>
            </a:r>
            <a:endParaRPr sz="1600">
              <a:solidFill>
                <a:schemeClr val="dk1"/>
              </a:solidFill>
              <a:latin typeface="Catamaran Light"/>
              <a:ea typeface="Catamaran Light"/>
              <a:cs typeface="Catamaran Light"/>
              <a:sym typeface="Catamaran Light"/>
            </a:endParaRPr>
          </a:p>
          <a:p>
            <a:pPr indent="-330200" lvl="1" marL="9144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Note: Actual competition interface might be </a:t>
            </a:r>
            <a:r>
              <a:rPr lang="en" sz="1600" u="sng">
                <a:solidFill>
                  <a:schemeClr val="hlink"/>
                </a:solidFill>
                <a:latin typeface="Catamaran Light"/>
                <a:ea typeface="Catamaran Light"/>
                <a:cs typeface="Catamaran Light"/>
                <a:sym typeface="Catamaran Light"/>
                <a:hlinkClick r:id="rId5"/>
              </a:rPr>
              <a:t>https://js9.si.edu/</a:t>
            </a:r>
            <a:r>
              <a:rPr lang="en" sz="1600">
                <a:solidFill>
                  <a:schemeClr val="dk1"/>
                </a:solidFill>
                <a:latin typeface="Catamaran Light"/>
                <a:ea typeface="Catamaran Light"/>
                <a:cs typeface="Catamaran Light"/>
                <a:sym typeface="Catamaran Light"/>
              </a:rPr>
              <a:t> or </a:t>
            </a:r>
            <a:r>
              <a:rPr lang="en" sz="1600" u="sng">
                <a:solidFill>
                  <a:schemeClr val="hlink"/>
                </a:solidFill>
                <a:latin typeface="Catamaran Light"/>
                <a:ea typeface="Catamaran Light"/>
                <a:cs typeface="Catamaran Light"/>
                <a:sym typeface="Catamaran Light"/>
                <a:hlinkClick r:id="rId6"/>
              </a:rPr>
              <a:t>https://js9.si.edu/js9/js9.html</a:t>
            </a:r>
            <a:r>
              <a:rPr lang="en" sz="1600">
                <a:solidFill>
                  <a:schemeClr val="dk1"/>
                </a:solidFill>
                <a:latin typeface="Catamaran Light"/>
                <a:ea typeface="Catamaran Light"/>
                <a:cs typeface="Catamaran Light"/>
                <a:sym typeface="Catamaran Light"/>
              </a:rPr>
              <a:t> (basically same, loading in images is slightly different)! </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Write down how to do things and where to find buttons in your notes - annotated screenshots are great</a:t>
            </a:r>
            <a:endParaRPr sz="1600">
              <a:solidFill>
                <a:schemeClr val="dk1"/>
              </a:solidFill>
              <a:latin typeface="Catamaran Light"/>
              <a:ea typeface="Catamaran Light"/>
              <a:cs typeface="Catamaran Light"/>
              <a:sym typeface="Catamaran Light"/>
            </a:endParaRPr>
          </a:p>
          <a:p>
            <a:pPr indent="-330200" lvl="0" marL="4572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For image metadata, look at the FITS header</a:t>
            </a:r>
            <a:endParaRPr sz="1600">
              <a:solidFill>
                <a:schemeClr val="dk1"/>
              </a:solidFill>
              <a:latin typeface="Catamaran Light"/>
              <a:ea typeface="Catamaran Light"/>
              <a:cs typeface="Catamaran Light"/>
              <a:sym typeface="Catamaran Light"/>
            </a:endParaRPr>
          </a:p>
          <a:p>
            <a:pPr indent="-330200" lvl="1" marL="9144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File → display → FITS header</a:t>
            </a:r>
            <a:endParaRPr sz="1600">
              <a:solidFill>
                <a:schemeClr val="dk1"/>
              </a:solidFill>
              <a:latin typeface="Catamaran Light"/>
              <a:ea typeface="Catamaran Light"/>
              <a:cs typeface="Catamaran Light"/>
              <a:sym typeface="Catamaran Light"/>
            </a:endParaRPr>
          </a:p>
          <a:p>
            <a:pPr indent="-330200" lvl="1" marL="914400" rtl="0" algn="l">
              <a:spcBef>
                <a:spcPts val="0"/>
              </a:spcBef>
              <a:spcAft>
                <a:spcPts val="0"/>
              </a:spcAft>
              <a:buClr>
                <a:schemeClr val="dk1"/>
              </a:buClr>
              <a:buSzPts val="1600"/>
              <a:buFont typeface="Catamaran Light"/>
              <a:buChar char="○"/>
            </a:pPr>
            <a:r>
              <a:rPr lang="en" sz="1600">
                <a:solidFill>
                  <a:schemeClr val="dk1"/>
                </a:solidFill>
                <a:latin typeface="Catamaran Light"/>
                <a:ea typeface="Catamaran Light"/>
                <a:cs typeface="Catamaran Light"/>
                <a:sym typeface="Catamaran Light"/>
              </a:rPr>
              <a:t>Includes </a:t>
            </a:r>
            <a:r>
              <a:rPr lang="en" sz="1600">
                <a:solidFill>
                  <a:schemeClr val="dk1"/>
                </a:solidFill>
                <a:latin typeface="Catamaran Light"/>
                <a:ea typeface="Catamaran Light"/>
                <a:cs typeface="Catamaran Light"/>
                <a:sym typeface="Catamaran Light"/>
              </a:rPr>
              <a:t>observation date/time, telescope, instrument, obs. ID, object name, title of proposal of observation, etc.</a:t>
            </a:r>
            <a:endParaRPr sz="1700">
              <a:solidFill>
                <a:schemeClr val="dk1"/>
              </a:solidFill>
              <a:latin typeface="Catamaran Light"/>
              <a:ea typeface="Catamaran Light"/>
              <a:cs typeface="Catamaran Light"/>
              <a:sym typeface="Catamaran Light"/>
            </a:endParaRPr>
          </a:p>
        </p:txBody>
      </p:sp>
      <p:pic>
        <p:nvPicPr>
          <p:cNvPr id="192" name="Google Shape;192;p28"/>
          <p:cNvPicPr preferRelativeResize="0"/>
          <p:nvPr/>
        </p:nvPicPr>
        <p:blipFill>
          <a:blip r:embed="rId7">
            <a:alphaModFix/>
          </a:blip>
          <a:stretch>
            <a:fillRect/>
          </a:stretch>
        </p:blipFill>
        <p:spPr>
          <a:xfrm>
            <a:off x="6470475" y="4421726"/>
            <a:ext cx="2673523" cy="621924"/>
          </a:xfrm>
          <a:prstGeom prst="rect">
            <a:avLst/>
          </a:prstGeom>
          <a:noFill/>
          <a:ln>
            <a:noFill/>
          </a:ln>
        </p:spPr>
      </p:pic>
      <p:sp>
        <p:nvSpPr>
          <p:cNvPr id="193" name="Google Shape;193;p28"/>
          <p:cNvSpPr txBox="1"/>
          <p:nvPr/>
        </p:nvSpPr>
        <p:spPr>
          <a:xfrm>
            <a:off x="6546675" y="2939025"/>
            <a:ext cx="2509500" cy="1262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Note: trying to pan around the image will just mess up the colors</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To fix: Color (in top menu)→ reset contrast &amp; </a:t>
            </a:r>
            <a:r>
              <a:rPr lang="en">
                <a:solidFill>
                  <a:schemeClr val="dk1"/>
                </a:solidFill>
                <a:latin typeface="Catamaran Light"/>
                <a:ea typeface="Catamaran Light"/>
                <a:cs typeface="Catamaran Light"/>
                <a:sym typeface="Catamaran Light"/>
              </a:rPr>
              <a:t>bias</a:t>
            </a:r>
            <a:endParaRPr sz="1100">
              <a:solidFill>
                <a:schemeClr val="dk1"/>
              </a:solidFill>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9"/>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199" name="Google Shape;199;p29"/>
          <p:cNvPicPr preferRelativeResize="0"/>
          <p:nvPr/>
        </p:nvPicPr>
        <p:blipFill rotWithShape="1">
          <a:blip r:embed="rId4">
            <a:alphaModFix/>
          </a:blip>
          <a:srcRect b="7389" l="0" r="0" t="7380"/>
          <a:stretch/>
        </p:blipFill>
        <p:spPr>
          <a:xfrm>
            <a:off x="0" y="-3825"/>
            <a:ext cx="9157500" cy="5143502"/>
          </a:xfrm>
          <a:prstGeom prst="rect">
            <a:avLst/>
          </a:prstGeom>
          <a:noFill/>
          <a:ln>
            <a:noFill/>
          </a:ln>
        </p:spPr>
      </p:pic>
      <p:sp>
        <p:nvSpPr>
          <p:cNvPr id="200" name="Google Shape;200;p29"/>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PRACTICE QUESTIONS</a:t>
            </a:r>
            <a:endParaRPr>
              <a:solidFill>
                <a:schemeClr val="lt1"/>
              </a:solidFill>
            </a:endParaRPr>
          </a:p>
        </p:txBody>
      </p:sp>
      <p:sp>
        <p:nvSpPr>
          <p:cNvPr id="203" name="Google Shape;203;p29"/>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sp>
        <p:nvSpPr>
          <p:cNvPr id="210" name="Google Shape;210;p30"/>
          <p:cNvSpPr txBox="1"/>
          <p:nvPr/>
        </p:nvSpPr>
        <p:spPr>
          <a:xfrm>
            <a:off x="419250" y="1233100"/>
            <a:ext cx="82989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Q1: Provide a 2-3 step explanation of how you can derive the distance modulus (third equation) from the formulas for flux.</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F1 is flux 1, F2 is flux 2, m2 is magnitude 1, m1 is magnitude 2</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F is flux, L is luminosity, D is distance in parsecs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M is absolute magnitude, m is apparent, r is radius/distance in parsecs from Earth</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Hint: taking the square root is the same as going to the ½ power</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Hint 2: Absolute magnitude is the magnitude from a distance of 10 parsecs away</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Hint 3: Apparent magnitude is the magnitude as seen from Earth</a:t>
            </a:r>
            <a:endParaRPr sz="1900">
              <a:solidFill>
                <a:schemeClr val="dk1"/>
              </a:solidFill>
              <a:latin typeface="Catamaran Light"/>
              <a:ea typeface="Catamaran Light"/>
              <a:cs typeface="Catamaran Light"/>
              <a:sym typeface="Catamaran Light"/>
            </a:endParaRPr>
          </a:p>
        </p:txBody>
      </p:sp>
      <p:pic>
        <p:nvPicPr>
          <p:cNvPr id="211" name="Google Shape;211;p30"/>
          <p:cNvPicPr preferRelativeResize="0"/>
          <p:nvPr/>
        </p:nvPicPr>
        <p:blipFill>
          <a:blip r:embed="rId3">
            <a:alphaModFix/>
          </a:blip>
          <a:stretch>
            <a:fillRect/>
          </a:stretch>
        </p:blipFill>
        <p:spPr>
          <a:xfrm>
            <a:off x="530325" y="2941425"/>
            <a:ext cx="2603400" cy="985650"/>
          </a:xfrm>
          <a:prstGeom prst="rect">
            <a:avLst/>
          </a:prstGeom>
          <a:noFill/>
          <a:ln>
            <a:noFill/>
          </a:ln>
        </p:spPr>
      </p:pic>
      <p:pic>
        <p:nvPicPr>
          <p:cNvPr id="212" name="Google Shape;212;p30"/>
          <p:cNvPicPr preferRelativeResize="0"/>
          <p:nvPr/>
        </p:nvPicPr>
        <p:blipFill>
          <a:blip r:embed="rId4">
            <a:alphaModFix/>
          </a:blip>
          <a:stretch>
            <a:fillRect/>
          </a:stretch>
        </p:blipFill>
        <p:spPr>
          <a:xfrm>
            <a:off x="3403400" y="2849250"/>
            <a:ext cx="2330578" cy="1170000"/>
          </a:xfrm>
          <a:prstGeom prst="rect">
            <a:avLst/>
          </a:prstGeom>
          <a:noFill/>
          <a:ln>
            <a:noFill/>
          </a:ln>
        </p:spPr>
      </p:pic>
      <p:pic>
        <p:nvPicPr>
          <p:cNvPr id="213" name="Google Shape;213;p30"/>
          <p:cNvPicPr preferRelativeResize="0"/>
          <p:nvPr/>
        </p:nvPicPr>
        <p:blipFill>
          <a:blip r:embed="rId5">
            <a:alphaModFix/>
          </a:blip>
          <a:stretch>
            <a:fillRect/>
          </a:stretch>
        </p:blipFill>
        <p:spPr>
          <a:xfrm>
            <a:off x="5610050" y="3014025"/>
            <a:ext cx="2711799" cy="840450"/>
          </a:xfrm>
          <a:prstGeom prst="rect">
            <a:avLst/>
          </a:prstGeom>
          <a:noFill/>
          <a:ln>
            <a:noFill/>
          </a:ln>
        </p:spPr>
      </p:pic>
      <p:sp>
        <p:nvSpPr>
          <p:cNvPr id="214" name="Google Shape;214;p30"/>
          <p:cNvSpPr txBox="1"/>
          <p:nvPr/>
        </p:nvSpPr>
        <p:spPr>
          <a:xfrm>
            <a:off x="6432150" y="222175"/>
            <a:ext cx="22551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tamaran Light"/>
              <a:ea typeface="Catamaran Light"/>
              <a:cs typeface="Catamaran Light"/>
              <a:sym typeface="Catamaran Light"/>
            </a:endParaRPr>
          </a:p>
        </p:txBody>
      </p:sp>
      <p:pic>
        <p:nvPicPr>
          <p:cNvPr id="215" name="Google Shape;215;p30"/>
          <p:cNvPicPr preferRelativeResize="0"/>
          <p:nvPr/>
        </p:nvPicPr>
        <p:blipFill>
          <a:blip r:embed="rId6">
            <a:alphaModFix/>
          </a:blip>
          <a:stretch>
            <a:fillRect/>
          </a:stretch>
        </p:blipFill>
        <p:spPr>
          <a:xfrm>
            <a:off x="6156275" y="164773"/>
            <a:ext cx="2987718" cy="840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