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5143500" cx="9144000"/>
  <p:notesSz cx="6858000" cy="9144000"/>
  <p:embeddedFontLst>
    <p:embeddedFont>
      <p:font typeface="Catamaran"/>
      <p:regular r:id="rId35"/>
      <p:bold r:id="rId36"/>
    </p:embeddedFont>
    <p:embeddedFont>
      <p:font typeface="Fira Sans Extra Condensed Medium"/>
      <p:regular r:id="rId37"/>
      <p:bold r:id="rId38"/>
      <p:italic r:id="rId39"/>
      <p:boldItalic r:id="rId40"/>
    </p:embeddedFont>
    <p:embeddedFont>
      <p:font typeface="Livvic"/>
      <p:regular r:id="rId41"/>
      <p:bold r:id="rId42"/>
      <p:italic r:id="rId43"/>
      <p:boldItalic r:id="rId44"/>
    </p:embeddedFont>
    <p:embeddedFont>
      <p:font typeface="Catamaran Light"/>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FiraSansExtraCondensedMedium-boldItalic.fntdata"/><Relationship Id="rId20" Type="http://schemas.openxmlformats.org/officeDocument/2006/relationships/slide" Target="slides/slide16.xml"/><Relationship Id="rId42" Type="http://schemas.openxmlformats.org/officeDocument/2006/relationships/font" Target="fonts/Livvic-bold.fntdata"/><Relationship Id="rId41" Type="http://schemas.openxmlformats.org/officeDocument/2006/relationships/font" Target="fonts/Livvic-regular.fntdata"/><Relationship Id="rId22" Type="http://schemas.openxmlformats.org/officeDocument/2006/relationships/slide" Target="slides/slide18.xml"/><Relationship Id="rId44" Type="http://schemas.openxmlformats.org/officeDocument/2006/relationships/font" Target="fonts/Livvic-boldItalic.fntdata"/><Relationship Id="rId21" Type="http://schemas.openxmlformats.org/officeDocument/2006/relationships/slide" Target="slides/slide17.xml"/><Relationship Id="rId43" Type="http://schemas.openxmlformats.org/officeDocument/2006/relationships/font" Target="fonts/Livvic-italic.fntdata"/><Relationship Id="rId24" Type="http://schemas.openxmlformats.org/officeDocument/2006/relationships/slide" Target="slides/slide20.xml"/><Relationship Id="rId46" Type="http://schemas.openxmlformats.org/officeDocument/2006/relationships/font" Target="fonts/CatamaranLight-bold.fntdata"/><Relationship Id="rId23" Type="http://schemas.openxmlformats.org/officeDocument/2006/relationships/slide" Target="slides/slide19.xml"/><Relationship Id="rId45" Type="http://schemas.openxmlformats.org/officeDocument/2006/relationships/font" Target="fonts/CatamaranLigh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Catamaran-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FiraSansExtraCondensedMedium-regular.fntdata"/><Relationship Id="rId14" Type="http://schemas.openxmlformats.org/officeDocument/2006/relationships/slide" Target="slides/slide10.xml"/><Relationship Id="rId36" Type="http://schemas.openxmlformats.org/officeDocument/2006/relationships/font" Target="fonts/Catamaran-bold.fntdata"/><Relationship Id="rId17" Type="http://schemas.openxmlformats.org/officeDocument/2006/relationships/slide" Target="slides/slide13.xml"/><Relationship Id="rId39" Type="http://schemas.openxmlformats.org/officeDocument/2006/relationships/font" Target="fonts/FiraSansExtraCondensedMedium-italic.fntdata"/><Relationship Id="rId16" Type="http://schemas.openxmlformats.org/officeDocument/2006/relationships/slide" Target="slides/slide12.xml"/><Relationship Id="rId38" Type="http://schemas.openxmlformats.org/officeDocument/2006/relationships/font" Target="fonts/FiraSansExtraCondensedMedium-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4K1vdRYZ22wrAPBrUnnrMII-7cG13QkWU_ETLs84cuo/edit?usp=shar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isiblebody.com/learn/" TargetMode="External"/><Relationship Id="rId3" Type="http://schemas.openxmlformats.org/officeDocument/2006/relationships/hyperlink" Target="https://openstax.org/details/books/anatomy-and-physiology-2e/" TargetMode="External"/><Relationship Id="rId4" Type="http://schemas.openxmlformats.org/officeDocument/2006/relationships/hyperlink" Target="https://www.getbodysmart.com/" TargetMode="External"/><Relationship Id="rId5" Type="http://schemas.openxmlformats.org/officeDocument/2006/relationships/hyperlink" Target="https://anatomytool.or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https://docs.google.com/document/d/14K1vdRYZ22wrAPBrUnnrMII-7cG13QkWU_ETLs84cuo/edit?usp=sharing</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13638b589d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13638b589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13638b589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13638b589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3e13d9a7e_0_7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3e13d9a7e_0_7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ea080508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ea080508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13638b589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13638b589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ea080508e7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ea080508e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Speedrun these 2 slides - just indicate that this is common</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13664609c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13664609c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13664609c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13664609c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Integumentary system made up of 22 sq ft of skin</a:t>
            </a:r>
            <a:endParaRPr/>
          </a:p>
          <a:p>
            <a:pPr indent="-298450" lvl="0" marL="457200" rtl="0" algn="l">
              <a:spcBef>
                <a:spcPts val="0"/>
              </a:spcBef>
              <a:spcAft>
                <a:spcPts val="0"/>
              </a:spcAft>
              <a:buSzPts val="1100"/>
              <a:buChar char="●"/>
            </a:pPr>
            <a:r>
              <a:rPr lang="en"/>
              <a:t>Thin skin is ~1-2 mm thick</a:t>
            </a:r>
            <a:endParaRPr/>
          </a:p>
          <a:p>
            <a:pPr indent="-298450" lvl="0" marL="457200" rtl="0" algn="l">
              <a:spcBef>
                <a:spcPts val="0"/>
              </a:spcBef>
              <a:spcAft>
                <a:spcPts val="0"/>
              </a:spcAft>
              <a:buSzPts val="1100"/>
              <a:buChar char="●"/>
            </a:pPr>
            <a:r>
              <a:rPr lang="en"/>
              <a:t>It takes 10 days following sunlight exposure to reach maximum production of melanin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13664609c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13664609c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Integumentary system made up of 22 sq ft of skin</a:t>
            </a:r>
            <a:endParaRPr/>
          </a:p>
          <a:p>
            <a:pPr indent="-298450" lvl="0" marL="457200" rtl="0" algn="l">
              <a:spcBef>
                <a:spcPts val="0"/>
              </a:spcBef>
              <a:spcAft>
                <a:spcPts val="0"/>
              </a:spcAft>
              <a:buSzPts val="1100"/>
              <a:buChar char="●"/>
            </a:pPr>
            <a:r>
              <a:rPr lang="en"/>
              <a:t>Thin skin is ~1-2 mm thick</a:t>
            </a:r>
            <a:endParaRPr/>
          </a:p>
          <a:p>
            <a:pPr indent="-298450" lvl="0" marL="457200" rtl="0" algn="l">
              <a:spcBef>
                <a:spcPts val="0"/>
              </a:spcBef>
              <a:spcAft>
                <a:spcPts val="0"/>
              </a:spcAft>
              <a:buSzPts val="1100"/>
              <a:buChar char="●"/>
            </a:pPr>
            <a:r>
              <a:rPr lang="en"/>
              <a:t>It takes 10 days following sunlight exposure to reach maximum production of melanin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ea080508e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ea080508e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13664609c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13664609c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Twitch</a:t>
            </a:r>
            <a:r>
              <a:rPr lang="en"/>
              <a:t> - standalone peaks</a:t>
            </a:r>
            <a:endParaRPr/>
          </a:p>
          <a:p>
            <a:pPr indent="0" lvl="0" marL="0" rtl="0" algn="l">
              <a:spcBef>
                <a:spcPts val="0"/>
              </a:spcBef>
              <a:spcAft>
                <a:spcPts val="0"/>
              </a:spcAft>
              <a:buNone/>
            </a:pPr>
            <a:r>
              <a:rPr b="1" lang="en"/>
              <a:t>Treppe </a:t>
            </a:r>
            <a:r>
              <a:rPr lang="en"/>
              <a:t>= stairs in german, resting points between each peak</a:t>
            </a:r>
            <a:endParaRPr/>
          </a:p>
          <a:p>
            <a:pPr indent="0" lvl="0" marL="0" rtl="0" algn="l">
              <a:spcBef>
                <a:spcPts val="0"/>
              </a:spcBef>
              <a:spcAft>
                <a:spcPts val="0"/>
              </a:spcAft>
              <a:buNone/>
            </a:pPr>
            <a:r>
              <a:rPr b="1" lang="en"/>
              <a:t>Incomplete tetanus</a:t>
            </a:r>
            <a:r>
              <a:rPr lang="en"/>
              <a:t> - usually build-up to tetanus, h.freq, summation-like</a:t>
            </a:r>
            <a:endParaRPr/>
          </a:p>
          <a:p>
            <a:pPr indent="0" lvl="0" marL="0" rtl="0" algn="l">
              <a:spcBef>
                <a:spcPts val="0"/>
              </a:spcBef>
              <a:spcAft>
                <a:spcPts val="0"/>
              </a:spcAft>
              <a:buNone/>
            </a:pPr>
            <a:r>
              <a:rPr b="1" lang="en"/>
              <a:t>Tetanus </a:t>
            </a:r>
            <a:r>
              <a:rPr lang="en"/>
              <a:t>- sustained, strong musc contr after repeated stimulation at high rate (freq); force </a:t>
            </a:r>
            <a:r>
              <a:rPr lang="en"/>
              <a:t>plateaus</a:t>
            </a:r>
            <a:r>
              <a:rPr lang="en"/>
              <a:t> bc actin and myosin filaments working at their greatest potential (max power strokes); uninterrupted musc contr w/o resting phases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Essentials of Anatomy and Physiology 7th Edition by Gerard J. Tortora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134cbd3f2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134cbd3f2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134cbd3f2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134cbd3f2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https://www.visiblebody.com/learn/</a:t>
            </a:r>
            <a:endParaRPr/>
          </a:p>
          <a:p>
            <a:pPr indent="-298450" lvl="0" marL="457200" rtl="0" algn="l">
              <a:spcBef>
                <a:spcPts val="0"/>
              </a:spcBef>
              <a:spcAft>
                <a:spcPts val="0"/>
              </a:spcAft>
              <a:buSzPts val="1100"/>
              <a:buChar char="●"/>
            </a:pPr>
            <a:r>
              <a:rPr lang="en"/>
              <a:t>3d models, basic a&amp;p, term/vocab/relevance</a:t>
            </a:r>
            <a:endParaRPr/>
          </a:p>
          <a:p>
            <a:pPr indent="0" lvl="0" marL="0" rtl="0" algn="l">
              <a:spcBef>
                <a:spcPts val="0"/>
              </a:spcBef>
              <a:spcAft>
                <a:spcPts val="0"/>
              </a:spcAft>
              <a:buNone/>
            </a:pPr>
            <a:r>
              <a:rPr b="1" lang="en" sz="1200" u="sng">
                <a:solidFill>
                  <a:schemeClr val="hlink"/>
                </a:solidFill>
                <a:hlinkClick r:id="rId3"/>
              </a:rPr>
              <a:t>https://openstax.org/details/books/anatomy-and-physiology-2e/</a:t>
            </a:r>
            <a:endParaRPr b="1" sz="1200">
              <a:solidFill>
                <a:srgbClr val="3C4043"/>
              </a:solidFill>
            </a:endParaRPr>
          </a:p>
          <a:p>
            <a:pPr indent="-304800" lvl="0" marL="457200" rtl="0" algn="l">
              <a:spcBef>
                <a:spcPts val="0"/>
              </a:spcBef>
              <a:spcAft>
                <a:spcPts val="0"/>
              </a:spcAft>
              <a:buClr>
                <a:srgbClr val="3C4043"/>
              </a:buClr>
              <a:buSzPts val="1200"/>
              <a:buChar char="●"/>
            </a:pPr>
            <a:r>
              <a:rPr lang="en" sz="1200">
                <a:solidFill>
                  <a:srgbClr val="3C4043"/>
                </a:solidFill>
              </a:rPr>
              <a:t>Online textbook</a:t>
            </a:r>
            <a:endParaRPr sz="1200">
              <a:solidFill>
                <a:srgbClr val="3C4043"/>
              </a:solidFill>
            </a:endParaRPr>
          </a:p>
          <a:p>
            <a:pPr indent="0" lvl="0" marL="0" rtl="0" algn="l">
              <a:spcBef>
                <a:spcPts val="0"/>
              </a:spcBef>
              <a:spcAft>
                <a:spcPts val="0"/>
              </a:spcAft>
              <a:buNone/>
            </a:pPr>
            <a:r>
              <a:rPr b="1" lang="en" sz="1200" u="sng">
                <a:solidFill>
                  <a:schemeClr val="hlink"/>
                </a:solidFill>
                <a:hlinkClick r:id="rId4"/>
              </a:rPr>
              <a:t>https://www.getbodysmart.com/</a:t>
            </a:r>
            <a:endParaRPr b="1" sz="1200">
              <a:solidFill>
                <a:srgbClr val="3C4043"/>
              </a:solidFill>
            </a:endParaRPr>
          </a:p>
          <a:p>
            <a:pPr indent="-304800" lvl="0" marL="457200" rtl="0" algn="l">
              <a:spcBef>
                <a:spcPts val="0"/>
              </a:spcBef>
              <a:spcAft>
                <a:spcPts val="0"/>
              </a:spcAft>
              <a:buClr>
                <a:srgbClr val="3C4043"/>
              </a:buClr>
              <a:buSzPts val="1200"/>
              <a:buChar char="●"/>
            </a:pPr>
            <a:r>
              <a:rPr lang="en" sz="1200">
                <a:solidFill>
                  <a:srgbClr val="3C4043"/>
                </a:solidFill>
              </a:rPr>
              <a:t>Interactive a&amp;p, good visuals, good for reviewing basics</a:t>
            </a:r>
            <a:endParaRPr sz="1200">
              <a:solidFill>
                <a:srgbClr val="3C4043"/>
              </a:solidFill>
            </a:endParaRPr>
          </a:p>
          <a:p>
            <a:pPr indent="0" lvl="0" marL="0" rtl="0" algn="l">
              <a:spcBef>
                <a:spcPts val="0"/>
              </a:spcBef>
              <a:spcAft>
                <a:spcPts val="0"/>
              </a:spcAft>
              <a:buNone/>
            </a:pPr>
            <a:r>
              <a:rPr b="1" lang="en" sz="1200" u="sng">
                <a:solidFill>
                  <a:schemeClr val="hlink"/>
                </a:solidFill>
                <a:hlinkClick r:id="rId5"/>
              </a:rPr>
              <a:t>https://anatomytool.org/</a:t>
            </a:r>
            <a:endParaRPr b="1" sz="1200">
              <a:solidFill>
                <a:srgbClr val="3C4043"/>
              </a:solidFill>
            </a:endParaRPr>
          </a:p>
          <a:p>
            <a:pPr indent="-304800" lvl="0" marL="457200" rtl="0" algn="l">
              <a:spcBef>
                <a:spcPts val="0"/>
              </a:spcBef>
              <a:spcAft>
                <a:spcPts val="0"/>
              </a:spcAft>
              <a:buClr>
                <a:srgbClr val="3C4043"/>
              </a:buClr>
              <a:buSzPts val="1200"/>
              <a:buChar char="●"/>
            </a:pPr>
            <a:r>
              <a:rPr lang="en" sz="1200">
                <a:solidFill>
                  <a:srgbClr val="3C4043"/>
                </a:solidFill>
              </a:rPr>
              <a:t>More random, diagrams/dissection images</a:t>
            </a:r>
            <a:endParaRPr sz="1200">
              <a:solidFill>
                <a:srgbClr val="3C4043"/>
              </a:solidFill>
            </a:endParaRPr>
          </a:p>
          <a:p>
            <a:pPr indent="0" lvl="0" marL="0" rtl="0" algn="l">
              <a:spcBef>
                <a:spcPts val="0"/>
              </a:spcBef>
              <a:spcAft>
                <a:spcPts val="0"/>
              </a:spcAft>
              <a:buNone/>
            </a:pPr>
            <a:r>
              <a:t/>
            </a:r>
            <a:endParaRPr b="1" sz="1200">
              <a:solidFill>
                <a:srgbClr val="3C4043"/>
              </a:solidFill>
            </a:endParaRPr>
          </a:p>
          <a:p>
            <a:pPr indent="0" lvl="0" marL="0" rtl="0" algn="l">
              <a:spcBef>
                <a:spcPts val="0"/>
              </a:spcBef>
              <a:spcAft>
                <a:spcPts val="0"/>
              </a:spcAft>
              <a:buNone/>
            </a:pPr>
            <a:r>
              <a:rPr b="1" lang="en" sz="1200">
                <a:solidFill>
                  <a:srgbClr val="3C4043"/>
                </a:solidFill>
              </a:rPr>
              <a:t>sciolywiki.org</a:t>
            </a:r>
            <a:endParaRPr b="1" sz="1200">
              <a:solidFill>
                <a:srgbClr val="3C4043"/>
              </a:solidFill>
            </a:endParaRPr>
          </a:p>
          <a:p>
            <a:pPr indent="-304800" lvl="0" marL="457200" rtl="0" algn="l">
              <a:spcBef>
                <a:spcPts val="0"/>
              </a:spcBef>
              <a:spcAft>
                <a:spcPts val="0"/>
              </a:spcAft>
              <a:buClr>
                <a:srgbClr val="3C4043"/>
              </a:buClr>
              <a:buSzPts val="1200"/>
              <a:buChar char="●"/>
            </a:pPr>
            <a:r>
              <a:rPr lang="en" sz="1200">
                <a:solidFill>
                  <a:srgbClr val="3C4043"/>
                </a:solidFill>
              </a:rPr>
              <a:t>Everything you need tbh</a:t>
            </a:r>
            <a:endParaRPr sz="1200">
              <a:solidFill>
                <a:srgbClr val="3C4043"/>
              </a:solidFill>
            </a:endParaRPr>
          </a:p>
          <a:p>
            <a:pPr indent="0" lvl="0" marL="0" rtl="0" algn="l">
              <a:spcBef>
                <a:spcPts val="0"/>
              </a:spcBef>
              <a:spcAft>
                <a:spcPts val="0"/>
              </a:spcAft>
              <a:buNone/>
            </a:pPr>
            <a:r>
              <a:rPr b="1" lang="en" sz="1200">
                <a:solidFill>
                  <a:srgbClr val="3C4043"/>
                </a:solidFill>
              </a:rPr>
              <a:t>soinc.org</a:t>
            </a:r>
            <a:endParaRPr b="1" sz="1200">
              <a:solidFill>
                <a:srgbClr val="3C4043"/>
              </a:solidFill>
            </a:endParaRPr>
          </a:p>
          <a:p>
            <a:pPr indent="0" lvl="0" marL="0" rtl="0" algn="l">
              <a:spcBef>
                <a:spcPts val="0"/>
              </a:spcBef>
              <a:spcAft>
                <a:spcPts val="0"/>
              </a:spcAft>
              <a:buNone/>
            </a:pPr>
            <a:r>
              <a:t/>
            </a:r>
            <a:endParaRPr b="1" sz="1200">
              <a:solidFill>
                <a:srgbClr val="3C4043"/>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134cbd3f2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134cbd3f2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134cbd3f2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134cbd3f2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134cbd3f2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134cbd3f2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134cbd3f22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134cbd3f2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a picture from one of our tournaments)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1381bf7d6b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1381bf7d6b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This section should focus on topics that are more math-based (harder to self-teach), concepts that come only usually up in college level courses, or concepts that you struggled with when you competed in this event</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13638b589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13638b589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13638b589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13638b589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13638b589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13638b589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13638b589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13638b589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1.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ncscienceolympiad.ncsu.edu/wp-content/uploads/2024/09/Science_Olympiad_Div_B_Rules_2025_for_Web_Secured.pdf" TargetMode="External"/><Relationship Id="rId4" Type="http://schemas.openxmlformats.org/officeDocument/2006/relationships/image" Target="../media/image1.png"/><Relationship Id="rId5" Type="http://schemas.openxmlformats.org/officeDocument/2006/relationships/hyperlink" Target="https://www.soinc.org/sites/default/files/uploaded_files/Science_Olympiad_Div_C_Rules_2025_for_Web_Secured.pdf" TargetMode="External"/><Relationship Id="rId6" Type="http://schemas.openxmlformats.org/officeDocument/2006/relationships/image" Target="../media/image8.png"/><Relationship Id="rId7"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hyperlink" Target="https://docs.google.com/document/d/14K1vdRYZ22wrAPBrUnnrMII-7cG13QkWU_ETLs84cuo/edit?usp=shar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445550"/>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762175" y="1222525"/>
            <a:ext cx="4166700" cy="16623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solidFill>
                  <a:schemeClr val="lt1"/>
                </a:solidFill>
              </a:rPr>
              <a:t>Anatomy &amp; Physiology</a:t>
            </a:r>
            <a:endParaRPr>
              <a:solidFill>
                <a:schemeClr val="lt1"/>
              </a:solidFill>
              <a:latin typeface="Livvic"/>
              <a:ea typeface="Livvic"/>
              <a:cs typeface="Livvic"/>
              <a:sym typeface="Livvic"/>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843075" y="2862800"/>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B/C</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1"/>
          <p:cNvSpPr txBox="1"/>
          <p:nvPr/>
        </p:nvSpPr>
        <p:spPr>
          <a:xfrm>
            <a:off x="422550" y="401400"/>
            <a:ext cx="8298900" cy="4340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Catamaran Light"/>
                <a:ea typeface="Catamaran Light"/>
                <a:cs typeface="Catamaran Light"/>
                <a:sym typeface="Catamaran Light"/>
              </a:rPr>
              <a:t>Cross-bridge cycling is a sequence of molecular events that underlies the sliding filament theory. A cross-bridge is a myosin projection, consisting of two myosin heads, that extends from the thick filaments.[1] Each myosin head has two binding sites: one for adenosine triphosphate (ATP) and another for actin. The binding of ATP to a myosin head detaches myosin from actin, thereby allowing myosin to bind to another actin molecule. Once attached, the ATP is hydrolyzed by myosin, which uses the released energy to move into the "cocked position" whereby it binds weakly to a part of the actin binding site. The remainder of the actin binding site is blocked by tropomyosin.[26] With the ATP hydrolyzed, the cocked myosin head now contains adenosine diphosphate (ADP) + Pi. Two Ca2+</a:t>
            </a:r>
            <a:endParaRPr sz="1500">
              <a:solidFill>
                <a:schemeClr val="dk1"/>
              </a:solidFill>
              <a:latin typeface="Catamaran Light"/>
              <a:ea typeface="Catamaran Light"/>
              <a:cs typeface="Catamaran Light"/>
              <a:sym typeface="Catamaran Light"/>
            </a:endParaRPr>
          </a:p>
          <a:p>
            <a:pPr indent="0" lvl="0" marL="0" rtl="0" algn="ctr">
              <a:spcBef>
                <a:spcPts val="0"/>
              </a:spcBef>
              <a:spcAft>
                <a:spcPts val="0"/>
              </a:spcAft>
              <a:buNone/>
            </a:pPr>
            <a:r>
              <a:rPr lang="en" sz="1500">
                <a:solidFill>
                  <a:schemeClr val="dk1"/>
                </a:solidFill>
                <a:latin typeface="Catamaran Light"/>
                <a:ea typeface="Catamaran Light"/>
                <a:cs typeface="Catamaran Light"/>
                <a:sym typeface="Catamaran Light"/>
              </a:rPr>
              <a:t> ions bind to troponin C on the actin filaments. The troponin-Ca2+</a:t>
            </a:r>
            <a:endParaRPr sz="1500">
              <a:solidFill>
                <a:schemeClr val="dk1"/>
              </a:solidFill>
              <a:latin typeface="Catamaran Light"/>
              <a:ea typeface="Catamaran Light"/>
              <a:cs typeface="Catamaran Light"/>
              <a:sym typeface="Catamaran Light"/>
            </a:endParaRPr>
          </a:p>
          <a:p>
            <a:pPr indent="0" lvl="0" marL="0" rtl="0" algn="ctr">
              <a:spcBef>
                <a:spcPts val="0"/>
              </a:spcBef>
              <a:spcAft>
                <a:spcPts val="0"/>
              </a:spcAft>
              <a:buNone/>
            </a:pPr>
            <a:r>
              <a:rPr lang="en" sz="1500">
                <a:solidFill>
                  <a:schemeClr val="dk1"/>
                </a:solidFill>
                <a:latin typeface="Catamaran Light"/>
                <a:ea typeface="Catamaran Light"/>
                <a:cs typeface="Catamaran Light"/>
                <a:sym typeface="Catamaran Light"/>
              </a:rPr>
              <a:t> complex causes tropomyosin to slide over and unblock the remainder of the actin binding site. Unblocking the rest of the actin binding sites allows the two myosin heads to close and myosin to bind strongly to actin.[26] The myosin head then releases the inorganic phosphate and initiates a power stroke, which generates a force of 2 pN. The power stroke moves the actin filament inwards, thereby shortening the sarcomere. Myosin then releases ADP but still remains tightly bound to actin. At the end of the power stroke, ADP is released from the myosin head, leaving myosin attached to actin in a rigor state until another ATP binds to myosin. A lack of ATP would result in the rigor state characteristic of rigor mortis. Once another ATP binds to myosin, the myosin head will again detach from actin and another cross-bridge cycle occurs.</a:t>
            </a:r>
            <a:endParaRPr sz="1500">
              <a:solidFill>
                <a:schemeClr val="dk1"/>
              </a:solidFill>
              <a:latin typeface="Catamaran Light"/>
              <a:ea typeface="Catamaran Light"/>
              <a:cs typeface="Catamaran Light"/>
              <a:sym typeface="Catamaran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32"/>
          <p:cNvPicPr preferRelativeResize="0"/>
          <p:nvPr/>
        </p:nvPicPr>
        <p:blipFill>
          <a:blip r:embed="rId3">
            <a:alphaModFix/>
          </a:blip>
          <a:stretch>
            <a:fillRect/>
          </a:stretch>
        </p:blipFill>
        <p:spPr>
          <a:xfrm>
            <a:off x="1368450" y="309450"/>
            <a:ext cx="6250150" cy="4687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33"/>
          <p:cNvSpPr/>
          <p:nvPr/>
        </p:nvSpPr>
        <p:spPr>
          <a:xfrm>
            <a:off x="-8500" y="6325"/>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212" name="Google Shape;212;p33"/>
          <p:cNvPicPr preferRelativeResize="0"/>
          <p:nvPr/>
        </p:nvPicPr>
        <p:blipFill rotWithShape="1">
          <a:blip r:embed="rId4">
            <a:alphaModFix amt="72000"/>
          </a:blip>
          <a:srcRect b="0" l="0" r="6533" t="0"/>
          <a:stretch/>
        </p:blipFill>
        <p:spPr>
          <a:xfrm>
            <a:off x="0" y="-3825"/>
            <a:ext cx="9157500" cy="5143500"/>
          </a:xfrm>
          <a:prstGeom prst="rect">
            <a:avLst/>
          </a:prstGeom>
          <a:noFill/>
          <a:ln>
            <a:noFill/>
          </a:ln>
        </p:spPr>
      </p:pic>
      <p:sp>
        <p:nvSpPr>
          <p:cNvPr id="213" name="Google Shape;213;p33"/>
          <p:cNvSpPr/>
          <p:nvPr/>
        </p:nvSpPr>
        <p:spPr>
          <a:xfrm rot="-5400000">
            <a:off x="4048650" y="18200"/>
            <a:ext cx="1060200" cy="915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3"/>
          <p:cNvSpPr/>
          <p:nvPr/>
        </p:nvSpPr>
        <p:spPr>
          <a:xfrm>
            <a:off x="720000" y="540000"/>
            <a:ext cx="3310200" cy="1568100"/>
          </a:xfrm>
          <a:prstGeom prst="rect">
            <a:avLst/>
          </a:prstGeom>
          <a:solidFill>
            <a:schemeClr val="accent1">
              <a:alpha val="61799"/>
            </a:scheme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3"/>
          <p:cNvSpPr txBox="1"/>
          <p:nvPr>
            <p:ph type="ctrTitle"/>
          </p:nvPr>
        </p:nvSpPr>
        <p:spPr>
          <a:xfrm>
            <a:off x="850650" y="540000"/>
            <a:ext cx="3430200" cy="134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COMMON QUESTIONS</a:t>
            </a:r>
            <a:endParaRPr>
              <a:solidFill>
                <a:schemeClr val="lt1"/>
              </a:solidFill>
            </a:endParaRPr>
          </a:p>
        </p:txBody>
      </p:sp>
      <p:sp>
        <p:nvSpPr>
          <p:cNvPr id="216" name="Google Shape;216;p33"/>
          <p:cNvSpPr txBox="1"/>
          <p:nvPr/>
        </p:nvSpPr>
        <p:spPr>
          <a:xfrm>
            <a:off x="485450" y="4212200"/>
            <a:ext cx="78744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Catamaran Light"/>
                <a:ea typeface="Catamaran Light"/>
                <a:cs typeface="Catamaran Light"/>
                <a:sym typeface="Catamaran Light"/>
              </a:rPr>
              <a:t>All of the following questions have been pulled from past YJI exams (which can be found on our website) or the Text Exchange on SciOly Wiki</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3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1</a:t>
            </a:r>
            <a:endParaRPr sz="3300">
              <a:solidFill>
                <a:schemeClr val="lt1"/>
              </a:solidFill>
              <a:latin typeface="Livvic"/>
              <a:ea typeface="Livvic"/>
              <a:cs typeface="Livvic"/>
              <a:sym typeface="Livvic"/>
            </a:endParaRPr>
          </a:p>
        </p:txBody>
      </p:sp>
      <p:pic>
        <p:nvPicPr>
          <p:cNvPr id="223" name="Google Shape;223;p34"/>
          <p:cNvPicPr preferRelativeResize="0"/>
          <p:nvPr/>
        </p:nvPicPr>
        <p:blipFill>
          <a:blip r:embed="rId3">
            <a:alphaModFix/>
          </a:blip>
          <a:stretch>
            <a:fillRect/>
          </a:stretch>
        </p:blipFill>
        <p:spPr>
          <a:xfrm>
            <a:off x="152400" y="1322400"/>
            <a:ext cx="4915124" cy="3262700"/>
          </a:xfrm>
          <a:prstGeom prst="rect">
            <a:avLst/>
          </a:prstGeom>
          <a:noFill/>
          <a:ln>
            <a:noFill/>
          </a:ln>
        </p:spPr>
      </p:pic>
      <p:pic>
        <p:nvPicPr>
          <p:cNvPr id="224" name="Google Shape;224;p34"/>
          <p:cNvPicPr preferRelativeResize="0"/>
          <p:nvPr/>
        </p:nvPicPr>
        <p:blipFill>
          <a:blip r:embed="rId4">
            <a:alphaModFix/>
          </a:blip>
          <a:stretch>
            <a:fillRect/>
          </a:stretch>
        </p:blipFill>
        <p:spPr>
          <a:xfrm>
            <a:off x="3874447" y="1896525"/>
            <a:ext cx="5180079" cy="2633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8" name="Shape 228"/>
        <p:cNvGrpSpPr/>
        <p:nvPr/>
      </p:nvGrpSpPr>
      <p:grpSpPr>
        <a:xfrm>
          <a:off x="0" y="0"/>
          <a:ext cx="0" cy="0"/>
          <a:chOff x="0" y="0"/>
          <a:chExt cx="0" cy="0"/>
        </a:xfrm>
      </p:grpSpPr>
      <p:sp>
        <p:nvSpPr>
          <p:cNvPr id="229" name="Google Shape;229;p3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1</a:t>
            </a:r>
            <a:endParaRPr sz="3300">
              <a:solidFill>
                <a:schemeClr val="lt1"/>
              </a:solidFill>
              <a:latin typeface="Livvic"/>
              <a:ea typeface="Livvic"/>
              <a:cs typeface="Livvic"/>
              <a:sym typeface="Livvic"/>
            </a:endParaRPr>
          </a:p>
        </p:txBody>
      </p:sp>
      <p:pic>
        <p:nvPicPr>
          <p:cNvPr id="231" name="Google Shape;231;p35"/>
          <p:cNvPicPr preferRelativeResize="0"/>
          <p:nvPr/>
        </p:nvPicPr>
        <p:blipFill>
          <a:blip r:embed="rId3">
            <a:alphaModFix/>
          </a:blip>
          <a:stretch>
            <a:fillRect/>
          </a:stretch>
        </p:blipFill>
        <p:spPr>
          <a:xfrm>
            <a:off x="1010113" y="1220150"/>
            <a:ext cx="7123779" cy="366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 name="Shape 235"/>
        <p:cNvGrpSpPr/>
        <p:nvPr/>
      </p:nvGrpSpPr>
      <p:grpSpPr>
        <a:xfrm>
          <a:off x="0" y="0"/>
          <a:ext cx="0" cy="0"/>
          <a:chOff x="0" y="0"/>
          <a:chExt cx="0" cy="0"/>
        </a:xfrm>
      </p:grpSpPr>
      <p:sp>
        <p:nvSpPr>
          <p:cNvPr id="236" name="Google Shape;236;p36"/>
          <p:cNvSpPr/>
          <p:nvPr/>
        </p:nvSpPr>
        <p:spPr>
          <a:xfrm flipH="1">
            <a:off x="150" y="0"/>
            <a:ext cx="60516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6"/>
          <p:cNvSpPr txBox="1"/>
          <p:nvPr>
            <p:ph idx="4294967295" type="ctrTitle"/>
          </p:nvPr>
        </p:nvSpPr>
        <p:spPr>
          <a:xfrm>
            <a:off x="426075" y="238650"/>
            <a:ext cx="64737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a:t>
            </a:r>
            <a:endParaRPr sz="3300">
              <a:solidFill>
                <a:schemeClr val="lt1"/>
              </a:solidFill>
              <a:latin typeface="Livvic"/>
              <a:ea typeface="Livvic"/>
              <a:cs typeface="Livvic"/>
              <a:sym typeface="Livvic"/>
            </a:endParaRPr>
          </a:p>
        </p:txBody>
      </p:sp>
      <p:pic>
        <p:nvPicPr>
          <p:cNvPr id="238" name="Google Shape;238;p36"/>
          <p:cNvPicPr preferRelativeResize="0"/>
          <p:nvPr/>
        </p:nvPicPr>
        <p:blipFill rotWithShape="1">
          <a:blip r:embed="rId3">
            <a:alphaModFix/>
          </a:blip>
          <a:srcRect b="39624" l="31441" r="21155" t="0"/>
          <a:stretch/>
        </p:blipFill>
        <p:spPr>
          <a:xfrm>
            <a:off x="192625" y="1300125"/>
            <a:ext cx="3248924" cy="3733302"/>
          </a:xfrm>
          <a:prstGeom prst="rect">
            <a:avLst/>
          </a:prstGeom>
          <a:noFill/>
          <a:ln>
            <a:noFill/>
          </a:ln>
        </p:spPr>
      </p:pic>
      <p:pic>
        <p:nvPicPr>
          <p:cNvPr id="239" name="Google Shape;239;p36"/>
          <p:cNvPicPr preferRelativeResize="0"/>
          <p:nvPr/>
        </p:nvPicPr>
        <p:blipFill>
          <a:blip r:embed="rId4">
            <a:alphaModFix/>
          </a:blip>
          <a:stretch>
            <a:fillRect/>
          </a:stretch>
        </p:blipFill>
        <p:spPr>
          <a:xfrm>
            <a:off x="3301475" y="2125137"/>
            <a:ext cx="5842527" cy="208328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p37"/>
          <p:cNvSpPr/>
          <p:nvPr/>
        </p:nvSpPr>
        <p:spPr>
          <a:xfrm flipH="1">
            <a:off x="175" y="0"/>
            <a:ext cx="60612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7"/>
          <p:cNvSpPr txBox="1"/>
          <p:nvPr>
            <p:ph idx="4294967295" type="ctrTitle"/>
          </p:nvPr>
        </p:nvSpPr>
        <p:spPr>
          <a:xfrm>
            <a:off x="426075" y="238650"/>
            <a:ext cx="64737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a:t>
            </a:r>
            <a:endParaRPr sz="3300">
              <a:solidFill>
                <a:schemeClr val="lt1"/>
              </a:solidFill>
              <a:latin typeface="Livvic"/>
              <a:ea typeface="Livvic"/>
              <a:cs typeface="Livvic"/>
              <a:sym typeface="Livvic"/>
            </a:endParaRPr>
          </a:p>
        </p:txBody>
      </p:sp>
      <p:pic>
        <p:nvPicPr>
          <p:cNvPr id="246" name="Google Shape;246;p37"/>
          <p:cNvPicPr preferRelativeResize="0"/>
          <p:nvPr/>
        </p:nvPicPr>
        <p:blipFill rotWithShape="1">
          <a:blip r:embed="rId3">
            <a:alphaModFix/>
          </a:blip>
          <a:srcRect b="39624" l="31441" r="21155" t="0"/>
          <a:stretch/>
        </p:blipFill>
        <p:spPr>
          <a:xfrm>
            <a:off x="426075" y="1290800"/>
            <a:ext cx="3248924" cy="3733302"/>
          </a:xfrm>
          <a:prstGeom prst="rect">
            <a:avLst/>
          </a:prstGeom>
          <a:noFill/>
          <a:ln>
            <a:noFill/>
          </a:ln>
        </p:spPr>
      </p:pic>
      <p:pic>
        <p:nvPicPr>
          <p:cNvPr id="247" name="Google Shape;247;p37"/>
          <p:cNvPicPr preferRelativeResize="0"/>
          <p:nvPr/>
        </p:nvPicPr>
        <p:blipFill>
          <a:blip r:embed="rId4">
            <a:alphaModFix/>
          </a:blip>
          <a:stretch>
            <a:fillRect/>
          </a:stretch>
        </p:blipFill>
        <p:spPr>
          <a:xfrm>
            <a:off x="3976725" y="1506175"/>
            <a:ext cx="1948400" cy="3302550"/>
          </a:xfrm>
          <a:prstGeom prst="rect">
            <a:avLst/>
          </a:prstGeom>
          <a:noFill/>
          <a:ln>
            <a:noFill/>
          </a:ln>
        </p:spPr>
      </p:pic>
      <p:pic>
        <p:nvPicPr>
          <p:cNvPr id="248" name="Google Shape;248;p37"/>
          <p:cNvPicPr preferRelativeResize="0"/>
          <p:nvPr/>
        </p:nvPicPr>
        <p:blipFill>
          <a:blip r:embed="rId5">
            <a:alphaModFix/>
          </a:blip>
          <a:stretch>
            <a:fillRect/>
          </a:stretch>
        </p:blipFill>
        <p:spPr>
          <a:xfrm>
            <a:off x="5654800" y="1506175"/>
            <a:ext cx="3442475" cy="3259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 name="Shape 252"/>
        <p:cNvGrpSpPr/>
        <p:nvPr/>
      </p:nvGrpSpPr>
      <p:grpSpPr>
        <a:xfrm>
          <a:off x="0" y="0"/>
          <a:ext cx="0" cy="0"/>
          <a:chOff x="0" y="0"/>
          <a:chExt cx="0" cy="0"/>
        </a:xfrm>
      </p:grpSpPr>
      <p:sp>
        <p:nvSpPr>
          <p:cNvPr id="253" name="Google Shape;253;p38"/>
          <p:cNvSpPr/>
          <p:nvPr/>
        </p:nvSpPr>
        <p:spPr>
          <a:xfrm flipH="1">
            <a:off x="-125" y="0"/>
            <a:ext cx="60711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8"/>
          <p:cNvSpPr txBox="1"/>
          <p:nvPr>
            <p:ph idx="4294967295" type="ctrTitle"/>
          </p:nvPr>
        </p:nvSpPr>
        <p:spPr>
          <a:xfrm>
            <a:off x="426075" y="238650"/>
            <a:ext cx="7943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a:t>
            </a:r>
            <a:endParaRPr sz="3300">
              <a:solidFill>
                <a:schemeClr val="lt1"/>
              </a:solidFill>
              <a:latin typeface="Livvic"/>
              <a:ea typeface="Livvic"/>
              <a:cs typeface="Livvic"/>
              <a:sym typeface="Livvic"/>
            </a:endParaRPr>
          </a:p>
        </p:txBody>
      </p:sp>
      <p:pic>
        <p:nvPicPr>
          <p:cNvPr id="255" name="Google Shape;255;p38"/>
          <p:cNvPicPr preferRelativeResize="0"/>
          <p:nvPr/>
        </p:nvPicPr>
        <p:blipFill>
          <a:blip r:embed="rId3">
            <a:alphaModFix/>
          </a:blip>
          <a:stretch>
            <a:fillRect/>
          </a:stretch>
        </p:blipFill>
        <p:spPr>
          <a:xfrm>
            <a:off x="152400" y="1784075"/>
            <a:ext cx="8839204" cy="15753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9" name="Shape 259"/>
        <p:cNvGrpSpPr/>
        <p:nvPr/>
      </p:nvGrpSpPr>
      <p:grpSpPr>
        <a:xfrm>
          <a:off x="0" y="0"/>
          <a:ext cx="0" cy="0"/>
          <a:chOff x="0" y="0"/>
          <a:chExt cx="0" cy="0"/>
        </a:xfrm>
      </p:grpSpPr>
      <p:sp>
        <p:nvSpPr>
          <p:cNvPr id="260" name="Google Shape;260;p39"/>
          <p:cNvSpPr/>
          <p:nvPr/>
        </p:nvSpPr>
        <p:spPr>
          <a:xfrm flipH="1">
            <a:off x="-125" y="0"/>
            <a:ext cx="60615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9"/>
          <p:cNvSpPr txBox="1"/>
          <p:nvPr>
            <p:ph idx="4294967295" type="ctrTitle"/>
          </p:nvPr>
        </p:nvSpPr>
        <p:spPr>
          <a:xfrm>
            <a:off x="426075" y="238650"/>
            <a:ext cx="7943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a:t>
            </a:r>
            <a:endParaRPr sz="3300">
              <a:solidFill>
                <a:schemeClr val="lt1"/>
              </a:solidFill>
              <a:latin typeface="Livvic"/>
              <a:ea typeface="Livvic"/>
              <a:cs typeface="Livvic"/>
              <a:sym typeface="Livvic"/>
            </a:endParaRPr>
          </a:p>
        </p:txBody>
      </p:sp>
      <p:pic>
        <p:nvPicPr>
          <p:cNvPr id="262" name="Google Shape;262;p39"/>
          <p:cNvPicPr preferRelativeResize="0"/>
          <p:nvPr/>
        </p:nvPicPr>
        <p:blipFill>
          <a:blip r:embed="rId3">
            <a:alphaModFix/>
          </a:blip>
          <a:stretch>
            <a:fillRect/>
          </a:stretch>
        </p:blipFill>
        <p:spPr>
          <a:xfrm>
            <a:off x="152400" y="1784075"/>
            <a:ext cx="8839204" cy="1575346"/>
          </a:xfrm>
          <a:prstGeom prst="rect">
            <a:avLst/>
          </a:prstGeom>
          <a:noFill/>
          <a:ln>
            <a:noFill/>
          </a:ln>
        </p:spPr>
      </p:pic>
      <p:sp>
        <p:nvSpPr>
          <p:cNvPr id="263" name="Google Shape;263;p39"/>
          <p:cNvSpPr/>
          <p:nvPr/>
        </p:nvSpPr>
        <p:spPr>
          <a:xfrm>
            <a:off x="426075" y="3054275"/>
            <a:ext cx="1006500" cy="378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264" name="Google Shape;264;p39"/>
          <p:cNvPicPr preferRelativeResize="0"/>
          <p:nvPr/>
        </p:nvPicPr>
        <p:blipFill>
          <a:blip r:embed="rId4">
            <a:alphaModFix/>
          </a:blip>
          <a:stretch>
            <a:fillRect/>
          </a:stretch>
        </p:blipFill>
        <p:spPr>
          <a:xfrm>
            <a:off x="4219975" y="2240525"/>
            <a:ext cx="4201624" cy="2394926"/>
          </a:xfrm>
          <a:prstGeom prst="rect">
            <a:avLst/>
          </a:prstGeom>
          <a:noFill/>
          <a:ln>
            <a:noFill/>
          </a:ln>
        </p:spPr>
      </p:pic>
      <p:sp>
        <p:nvSpPr>
          <p:cNvPr id="265" name="Google Shape;265;p39"/>
          <p:cNvSpPr txBox="1"/>
          <p:nvPr/>
        </p:nvSpPr>
        <p:spPr>
          <a:xfrm>
            <a:off x="7252000" y="4635450"/>
            <a:ext cx="1463100" cy="23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
              <a:t>https://www.ezmedlearning.com/blog/rule-of-nines-burn-chart-child-adult</a:t>
            </a:r>
            <a:endParaRPr sz="3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4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4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4</a:t>
            </a:r>
            <a:endParaRPr sz="3300">
              <a:solidFill>
                <a:schemeClr val="lt1"/>
              </a:solidFill>
              <a:latin typeface="Livvic"/>
              <a:ea typeface="Livvic"/>
              <a:cs typeface="Livvic"/>
              <a:sym typeface="Livvic"/>
            </a:endParaRPr>
          </a:p>
        </p:txBody>
      </p:sp>
      <p:pic>
        <p:nvPicPr>
          <p:cNvPr id="272" name="Google Shape;272;p40"/>
          <p:cNvPicPr preferRelativeResize="0"/>
          <p:nvPr/>
        </p:nvPicPr>
        <p:blipFill rotWithShape="1">
          <a:blip r:embed="rId3">
            <a:alphaModFix/>
          </a:blip>
          <a:srcRect b="0" l="0" r="0" t="7071"/>
          <a:stretch/>
        </p:blipFill>
        <p:spPr>
          <a:xfrm>
            <a:off x="87475" y="1746400"/>
            <a:ext cx="5402102" cy="2299151"/>
          </a:xfrm>
          <a:prstGeom prst="rect">
            <a:avLst/>
          </a:prstGeom>
          <a:noFill/>
          <a:ln>
            <a:noFill/>
          </a:ln>
        </p:spPr>
      </p:pic>
      <p:sp>
        <p:nvSpPr>
          <p:cNvPr id="273" name="Google Shape;273;p40"/>
          <p:cNvSpPr txBox="1"/>
          <p:nvPr/>
        </p:nvSpPr>
        <p:spPr>
          <a:xfrm>
            <a:off x="5619425" y="1649850"/>
            <a:ext cx="3301200" cy="31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Times New Roman"/>
                <a:ea typeface="Times New Roman"/>
                <a:cs typeface="Times New Roman"/>
                <a:sym typeface="Times New Roman"/>
              </a:rPr>
              <a:t>What type of muscle contraction do each of the images in Figure A show?</a:t>
            </a:r>
            <a:endParaRPr sz="1600">
              <a:latin typeface="Times New Roman"/>
              <a:ea typeface="Times New Roman"/>
              <a:cs typeface="Times New Roman"/>
              <a:sym typeface="Times New Roman"/>
            </a:endParaRPr>
          </a:p>
          <a:p>
            <a:pPr indent="0" lvl="0" marL="0" rtl="0" algn="l">
              <a:spcBef>
                <a:spcPts val="0"/>
              </a:spcBef>
              <a:spcAft>
                <a:spcPts val="0"/>
              </a:spcAft>
              <a:buNone/>
            </a:pPr>
            <a:r>
              <a:t/>
            </a:r>
            <a:endParaRPr sz="1600">
              <a:latin typeface="Times New Roman"/>
              <a:ea typeface="Times New Roman"/>
              <a:cs typeface="Times New Roman"/>
              <a:sym typeface="Times New Roman"/>
            </a:endParaRPr>
          </a:p>
          <a:p>
            <a:pPr indent="0" lvl="0" marL="0" rtl="0" algn="l">
              <a:spcBef>
                <a:spcPts val="0"/>
              </a:spcBef>
              <a:spcAft>
                <a:spcPts val="0"/>
              </a:spcAft>
              <a:buNone/>
            </a:pPr>
            <a:r>
              <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latin typeface="Times New Roman"/>
                <a:ea typeface="Times New Roman"/>
                <a:cs typeface="Times New Roman"/>
                <a:sym typeface="Times New Roman"/>
              </a:rPr>
              <a:t>Which number represents the action potential in Figure B?</a:t>
            </a:r>
            <a:endParaRPr sz="1600">
              <a:latin typeface="Times New Roman"/>
              <a:ea typeface="Times New Roman"/>
              <a:cs typeface="Times New Roman"/>
              <a:sym typeface="Times New Roman"/>
            </a:endParaRPr>
          </a:p>
          <a:p>
            <a:pPr indent="0" lvl="0" marL="0" rtl="0" algn="l">
              <a:spcBef>
                <a:spcPts val="0"/>
              </a:spcBef>
              <a:spcAft>
                <a:spcPts val="0"/>
              </a:spcAft>
              <a:buNone/>
            </a:pPr>
            <a:r>
              <a:t/>
            </a:r>
            <a:endParaRPr sz="1600">
              <a:latin typeface="Times New Roman"/>
              <a:ea typeface="Times New Roman"/>
              <a:cs typeface="Times New Roman"/>
              <a:sym typeface="Times New Roman"/>
            </a:endParaRPr>
          </a:p>
          <a:p>
            <a:pPr indent="0" lvl="0" marL="0" rtl="0" algn="l">
              <a:spcBef>
                <a:spcPts val="0"/>
              </a:spcBef>
              <a:spcAft>
                <a:spcPts val="0"/>
              </a:spcAft>
              <a:buNone/>
            </a:pPr>
            <a:r>
              <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latin typeface="Times New Roman"/>
                <a:ea typeface="Times New Roman"/>
                <a:cs typeface="Times New Roman"/>
                <a:sym typeface="Times New Roman"/>
              </a:rPr>
              <a:t>At about how many milliseconds (shown on the x axis) does the relaxation phase for line 1 begin?</a:t>
            </a:r>
            <a:endParaRPr sz="1600">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idx="8" type="title"/>
          </p:nvPr>
        </p:nvSpPr>
        <p:spPr>
          <a:xfrm>
            <a:off x="872432" y="2324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rgbClr val="EFD67E"/>
              </a:solidFill>
            </a:endParaRPr>
          </a:p>
        </p:txBody>
      </p:sp>
      <p:sp>
        <p:nvSpPr>
          <p:cNvPr id="131" name="Google Shape;131;p23"/>
          <p:cNvSpPr txBox="1"/>
          <p:nvPr>
            <p:ph type="ctrTitle"/>
          </p:nvPr>
        </p:nvSpPr>
        <p:spPr>
          <a:xfrm>
            <a:off x="2217925" y="802174"/>
            <a:ext cx="22152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2" name="Google Shape;132;p23"/>
          <p:cNvSpPr txBox="1"/>
          <p:nvPr>
            <p:ph idx="2" type="title"/>
          </p:nvPr>
        </p:nvSpPr>
        <p:spPr>
          <a:xfrm>
            <a:off x="872432" y="65546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3" name="Google Shape;133;p23"/>
          <p:cNvSpPr txBox="1"/>
          <p:nvPr>
            <p:ph idx="5" type="title"/>
          </p:nvPr>
        </p:nvSpPr>
        <p:spPr>
          <a:xfrm>
            <a:off x="872432" y="149013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4" name="Google Shape;134;p23"/>
          <p:cNvSpPr txBox="1"/>
          <p:nvPr>
            <p:ph idx="15" type="title"/>
          </p:nvPr>
        </p:nvSpPr>
        <p:spPr>
          <a:xfrm>
            <a:off x="872432" y="315948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135" name="Google Shape;135;p23"/>
          <p:cNvSpPr txBox="1"/>
          <p:nvPr>
            <p:ph idx="18" type="title"/>
          </p:nvPr>
        </p:nvSpPr>
        <p:spPr>
          <a:xfrm>
            <a:off x="872432" y="39941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05</a:t>
            </a:r>
            <a:endParaRPr>
              <a:solidFill>
                <a:srgbClr val="EFD67E"/>
              </a:solidFill>
            </a:endParaRPr>
          </a:p>
        </p:txBody>
      </p:sp>
      <p:sp>
        <p:nvSpPr>
          <p:cNvPr id="136" name="Google Shape;136;p23"/>
          <p:cNvSpPr txBox="1"/>
          <p:nvPr>
            <p:ph type="ctrTitle"/>
          </p:nvPr>
        </p:nvSpPr>
        <p:spPr>
          <a:xfrm>
            <a:off x="2199949" y="2471513"/>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COMMON QUESTIONS</a:t>
            </a:r>
            <a:endParaRPr sz="1600"/>
          </a:p>
        </p:txBody>
      </p:sp>
      <p:sp>
        <p:nvSpPr>
          <p:cNvPr id="137" name="Google Shape;137;p23"/>
          <p:cNvSpPr txBox="1"/>
          <p:nvPr>
            <p:ph type="ctrTitle"/>
          </p:nvPr>
        </p:nvSpPr>
        <p:spPr>
          <a:xfrm>
            <a:off x="2199950" y="4140875"/>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sp>
        <p:nvSpPr>
          <p:cNvPr id="138" name="Google Shape;138;p23"/>
          <p:cNvSpPr txBox="1"/>
          <p:nvPr>
            <p:ph type="ctrTitle"/>
          </p:nvPr>
        </p:nvSpPr>
        <p:spPr>
          <a:xfrm>
            <a:off x="2199949" y="1636838"/>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DIFFICULT TOPICS</a:t>
            </a:r>
            <a:endParaRPr sz="1600"/>
          </a:p>
        </p:txBody>
      </p:sp>
      <p:sp>
        <p:nvSpPr>
          <p:cNvPr id="139" name="Google Shape;139;p23"/>
          <p:cNvSpPr txBox="1"/>
          <p:nvPr>
            <p:ph type="ctrTitle"/>
          </p:nvPr>
        </p:nvSpPr>
        <p:spPr>
          <a:xfrm>
            <a:off x="2199950" y="3306200"/>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a:t>
            </a:r>
            <a:endParaRPr sz="1600"/>
          </a:p>
        </p:txBody>
      </p:sp>
      <p:pic>
        <p:nvPicPr>
          <p:cNvPr id="140" name="Google Shape;140;p23"/>
          <p:cNvPicPr preferRelativeResize="0"/>
          <p:nvPr/>
        </p:nvPicPr>
        <p:blipFill>
          <a:blip r:embed="rId3">
            <a:alphaModFix/>
          </a:blip>
          <a:stretch>
            <a:fillRect/>
          </a:stretch>
        </p:blipFill>
        <p:spPr>
          <a:xfrm>
            <a:off x="5669475" y="1202350"/>
            <a:ext cx="2738800" cy="2738800"/>
          </a:xfrm>
          <a:prstGeom prst="rect">
            <a:avLst/>
          </a:prstGeom>
          <a:noFill/>
          <a:ln>
            <a:noFill/>
          </a:ln>
        </p:spPr>
      </p:pic>
      <p:sp>
        <p:nvSpPr>
          <p:cNvPr id="141" name="Google Shape;141;p23"/>
          <p:cNvSpPr txBox="1"/>
          <p:nvPr/>
        </p:nvSpPr>
        <p:spPr>
          <a:xfrm>
            <a:off x="6662625" y="3883475"/>
            <a:ext cx="23757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
                <a:solidFill>
                  <a:schemeClr val="dk1"/>
                </a:solidFill>
                <a:latin typeface="Catamaran Light"/>
                <a:ea typeface="Catamaran Light"/>
                <a:cs typeface="Catamaran Light"/>
                <a:sym typeface="Catamaran Light"/>
              </a:rPr>
              <a:t>https://www.facebook.com/AnatomyEducation/photos/a.281228008571834/1098311303530163/?_rdr</a:t>
            </a:r>
            <a:endParaRPr sz="300">
              <a:solidFill>
                <a:schemeClr val="dk1"/>
              </a:solidFill>
              <a:latin typeface="Catamaran Light"/>
              <a:ea typeface="Catamaran Light"/>
              <a:cs typeface="Catamaran Light"/>
              <a:sym typeface="Catamaran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7" name="Shape 277"/>
        <p:cNvGrpSpPr/>
        <p:nvPr/>
      </p:nvGrpSpPr>
      <p:grpSpPr>
        <a:xfrm>
          <a:off x="0" y="0"/>
          <a:ext cx="0" cy="0"/>
          <a:chOff x="0" y="0"/>
          <a:chExt cx="0" cy="0"/>
        </a:xfrm>
      </p:grpSpPr>
      <p:sp>
        <p:nvSpPr>
          <p:cNvPr id="278" name="Google Shape;278;p4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1"/>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4</a:t>
            </a:r>
            <a:endParaRPr sz="3300">
              <a:solidFill>
                <a:schemeClr val="lt1"/>
              </a:solidFill>
              <a:latin typeface="Livvic"/>
              <a:ea typeface="Livvic"/>
              <a:cs typeface="Livvic"/>
              <a:sym typeface="Livvic"/>
            </a:endParaRPr>
          </a:p>
        </p:txBody>
      </p:sp>
      <p:pic>
        <p:nvPicPr>
          <p:cNvPr id="280" name="Google Shape;280;p41"/>
          <p:cNvPicPr preferRelativeResize="0"/>
          <p:nvPr/>
        </p:nvPicPr>
        <p:blipFill rotWithShape="1">
          <a:blip r:embed="rId3">
            <a:alphaModFix/>
          </a:blip>
          <a:srcRect b="0" l="0" r="0" t="7071"/>
          <a:stretch/>
        </p:blipFill>
        <p:spPr>
          <a:xfrm>
            <a:off x="87475" y="1746400"/>
            <a:ext cx="5402102" cy="2299151"/>
          </a:xfrm>
          <a:prstGeom prst="rect">
            <a:avLst/>
          </a:prstGeom>
          <a:noFill/>
          <a:ln>
            <a:noFill/>
          </a:ln>
        </p:spPr>
      </p:pic>
      <p:sp>
        <p:nvSpPr>
          <p:cNvPr id="281" name="Google Shape;281;p41"/>
          <p:cNvSpPr txBox="1"/>
          <p:nvPr/>
        </p:nvSpPr>
        <p:spPr>
          <a:xfrm>
            <a:off x="5619425" y="1649850"/>
            <a:ext cx="3301200" cy="31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Times New Roman"/>
                <a:ea typeface="Times New Roman"/>
                <a:cs typeface="Times New Roman"/>
                <a:sym typeface="Times New Roman"/>
              </a:rPr>
              <a:t>What type of muscle contraction do each of the images in Figure A show?</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highlight>
                  <a:srgbClr val="FFFF00"/>
                </a:highlight>
                <a:latin typeface="Times New Roman"/>
                <a:ea typeface="Times New Roman"/>
                <a:cs typeface="Times New Roman"/>
                <a:sym typeface="Times New Roman"/>
              </a:rPr>
              <a:t>Twitch, Treppe, Incomplete tetanus, Tetanus</a:t>
            </a:r>
            <a:endParaRPr sz="1600">
              <a:highlight>
                <a:srgbClr val="FFFF00"/>
              </a:highlight>
              <a:latin typeface="Times New Roman"/>
              <a:ea typeface="Times New Roman"/>
              <a:cs typeface="Times New Roman"/>
              <a:sym typeface="Times New Roman"/>
            </a:endParaRPr>
          </a:p>
          <a:p>
            <a:pPr indent="0" lvl="0" marL="0" rtl="0" algn="l">
              <a:spcBef>
                <a:spcPts val="0"/>
              </a:spcBef>
              <a:spcAft>
                <a:spcPts val="0"/>
              </a:spcAft>
              <a:buNone/>
            </a:pPr>
            <a:r>
              <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latin typeface="Times New Roman"/>
                <a:ea typeface="Times New Roman"/>
                <a:cs typeface="Times New Roman"/>
                <a:sym typeface="Times New Roman"/>
              </a:rPr>
              <a:t>Which number represents the action potential in Figure B?</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highlight>
                  <a:srgbClr val="FFFF00"/>
                </a:highlight>
                <a:latin typeface="Times New Roman"/>
                <a:ea typeface="Times New Roman"/>
                <a:cs typeface="Times New Roman"/>
                <a:sym typeface="Times New Roman"/>
              </a:rPr>
              <a:t>3</a:t>
            </a:r>
            <a:endParaRPr sz="1600">
              <a:highlight>
                <a:srgbClr val="FFFF00"/>
              </a:highlight>
              <a:latin typeface="Times New Roman"/>
              <a:ea typeface="Times New Roman"/>
              <a:cs typeface="Times New Roman"/>
              <a:sym typeface="Times New Roman"/>
            </a:endParaRPr>
          </a:p>
          <a:p>
            <a:pPr indent="0" lvl="0" marL="0" rtl="0" algn="l">
              <a:spcBef>
                <a:spcPts val="0"/>
              </a:spcBef>
              <a:spcAft>
                <a:spcPts val="0"/>
              </a:spcAft>
              <a:buNone/>
            </a:pPr>
            <a:r>
              <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latin typeface="Times New Roman"/>
                <a:ea typeface="Times New Roman"/>
                <a:cs typeface="Times New Roman"/>
                <a:sym typeface="Times New Roman"/>
              </a:rPr>
              <a:t>At about how many milliseconds (shown on the x axis) does the relaxation phase for line 1 begin?</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highlight>
                  <a:srgbClr val="FFFF00"/>
                </a:highlight>
                <a:latin typeface="Times New Roman"/>
                <a:ea typeface="Times New Roman"/>
                <a:cs typeface="Times New Roman"/>
                <a:sym typeface="Times New Roman"/>
              </a:rPr>
              <a:t>400 ms</a:t>
            </a:r>
            <a:endParaRPr sz="1600">
              <a:highlight>
                <a:srgbClr val="FFFF00"/>
              </a:highlight>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 name="Shape 285"/>
        <p:cNvGrpSpPr/>
        <p:nvPr/>
      </p:nvGrpSpPr>
      <p:grpSpPr>
        <a:xfrm>
          <a:off x="0" y="0"/>
          <a:ext cx="0" cy="0"/>
          <a:chOff x="0" y="0"/>
          <a:chExt cx="0" cy="0"/>
        </a:xfrm>
      </p:grpSpPr>
      <p:sp>
        <p:nvSpPr>
          <p:cNvPr id="286" name="Google Shape;286;p4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2"/>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288" name="Google Shape;288;p42"/>
          <p:cNvSpPr txBox="1"/>
          <p:nvPr/>
        </p:nvSpPr>
        <p:spPr>
          <a:xfrm>
            <a:off x="419250" y="1485700"/>
            <a:ext cx="4426800" cy="6280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81000" lvl="0" marL="457200" rtl="0" algn="l">
              <a:lnSpc>
                <a:spcPct val="150000"/>
              </a:lnSpc>
              <a:spcBef>
                <a:spcPts val="0"/>
              </a:spcBef>
              <a:spcAft>
                <a:spcPts val="0"/>
              </a:spcAft>
              <a:buClr>
                <a:schemeClr val="dk1"/>
              </a:buClr>
              <a:buSzPts val="2400"/>
              <a:buFont typeface="Catamaran"/>
              <a:buChar char="●"/>
            </a:pPr>
            <a:r>
              <a:rPr b="1" lang="en" sz="2400">
                <a:solidFill>
                  <a:schemeClr val="dk1"/>
                </a:solidFill>
                <a:latin typeface="Catamaran"/>
                <a:ea typeface="Catamaran"/>
                <a:cs typeface="Catamaran"/>
                <a:sym typeface="Catamaran"/>
              </a:rPr>
              <a:t>Prep:</a:t>
            </a:r>
            <a:endParaRPr b="1" sz="2400">
              <a:solidFill>
                <a:schemeClr val="dk1"/>
              </a:solidFill>
              <a:latin typeface="Catamaran"/>
              <a:ea typeface="Catamaran"/>
              <a:cs typeface="Catamaran"/>
              <a:sym typeface="Catamaran"/>
            </a:endParaRPr>
          </a:p>
          <a:p>
            <a:pPr indent="-342900" lvl="1" marL="914400" rtl="0" algn="l">
              <a:lnSpc>
                <a:spcPct val="150000"/>
              </a:lnSpc>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Study the content; don’t just rely on your reference sheet!</a:t>
            </a:r>
            <a:endParaRPr sz="1800">
              <a:solidFill>
                <a:schemeClr val="dk1"/>
              </a:solidFill>
              <a:latin typeface="Catamaran Light"/>
              <a:ea typeface="Catamaran Light"/>
              <a:cs typeface="Catamaran Light"/>
              <a:sym typeface="Catamaran Light"/>
            </a:endParaRPr>
          </a:p>
          <a:p>
            <a:pPr indent="-342900" lvl="1" marL="914400" rtl="0" algn="l">
              <a:lnSpc>
                <a:spcPct val="150000"/>
              </a:lnSpc>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Know the basics for all 3 systems; become an expert in just 1-2 (split with your partner)</a:t>
            </a:r>
            <a:endParaRPr sz="1800">
              <a:solidFill>
                <a:schemeClr val="dk1"/>
              </a:solidFill>
              <a:latin typeface="Catamaran Light"/>
              <a:ea typeface="Catamaran Light"/>
              <a:cs typeface="Catamaran Light"/>
              <a:sym typeface="Catamaran Light"/>
            </a:endParaRPr>
          </a:p>
          <a:p>
            <a:pPr indent="-342900" lvl="1" marL="914400" rtl="0" algn="l">
              <a:lnSpc>
                <a:spcPct val="150000"/>
              </a:lnSpc>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Verbalize concepts</a:t>
            </a:r>
            <a:endParaRPr sz="1800">
              <a:solidFill>
                <a:schemeClr val="dk1"/>
              </a:solidFill>
              <a:latin typeface="Catamaran Light"/>
              <a:ea typeface="Catamaran Light"/>
              <a:cs typeface="Catamaran Light"/>
              <a:sym typeface="Catamaran Light"/>
            </a:endParaRPr>
          </a:p>
          <a:p>
            <a:pPr indent="-342900" lvl="1" marL="914400" rtl="0" algn="l">
              <a:lnSpc>
                <a:spcPct val="150000"/>
              </a:lnSpc>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Lots and lots of practice tests</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89" name="Google Shape;289;p42"/>
          <p:cNvPicPr preferRelativeResize="0"/>
          <p:nvPr/>
        </p:nvPicPr>
        <p:blipFill>
          <a:blip r:embed="rId3">
            <a:alphaModFix/>
          </a:blip>
          <a:stretch>
            <a:fillRect/>
          </a:stretch>
        </p:blipFill>
        <p:spPr>
          <a:xfrm>
            <a:off x="4998450" y="1322400"/>
            <a:ext cx="3993150" cy="3081801"/>
          </a:xfrm>
          <a:prstGeom prst="rect">
            <a:avLst/>
          </a:prstGeom>
          <a:noFill/>
          <a:ln>
            <a:noFill/>
          </a:ln>
        </p:spPr>
      </p:pic>
      <p:sp>
        <p:nvSpPr>
          <p:cNvPr id="290" name="Google Shape;290;p42"/>
          <p:cNvSpPr txBox="1"/>
          <p:nvPr/>
        </p:nvSpPr>
        <p:spPr>
          <a:xfrm>
            <a:off x="6321150" y="4113050"/>
            <a:ext cx="3218400" cy="1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
                <a:solidFill>
                  <a:schemeClr val="dk1"/>
                </a:solidFill>
                <a:latin typeface="Catamaran Light"/>
                <a:ea typeface="Catamaran Light"/>
                <a:cs typeface="Catamaran Light"/>
                <a:sym typeface="Catamaran Light"/>
              </a:rPr>
              <a:t>https://www.getbodysmart.com/muscle-physiology/</a:t>
            </a:r>
            <a:endParaRPr sz="400">
              <a:solidFill>
                <a:schemeClr val="dk1"/>
              </a:solidFill>
              <a:latin typeface="Catamaran Light"/>
              <a:ea typeface="Catamaran Light"/>
              <a:cs typeface="Catamaran Light"/>
              <a:sym typeface="Catamaran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 name="Shape 294"/>
        <p:cNvGrpSpPr/>
        <p:nvPr/>
      </p:nvGrpSpPr>
      <p:grpSpPr>
        <a:xfrm>
          <a:off x="0" y="0"/>
          <a:ext cx="0" cy="0"/>
          <a:chOff x="0" y="0"/>
          <a:chExt cx="0" cy="0"/>
        </a:xfrm>
      </p:grpSpPr>
      <p:sp>
        <p:nvSpPr>
          <p:cNvPr id="295" name="Google Shape;295;p4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3"/>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297" name="Google Shape;297;p43"/>
          <p:cNvSpPr txBox="1"/>
          <p:nvPr/>
        </p:nvSpPr>
        <p:spPr>
          <a:xfrm>
            <a:off x="419250" y="1485700"/>
            <a:ext cx="4487700" cy="51564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81000" lvl="0" marL="457200" rtl="0" algn="l">
              <a:lnSpc>
                <a:spcPct val="150000"/>
              </a:lnSpc>
              <a:spcBef>
                <a:spcPts val="0"/>
              </a:spcBef>
              <a:spcAft>
                <a:spcPts val="0"/>
              </a:spcAft>
              <a:buClr>
                <a:schemeClr val="dk1"/>
              </a:buClr>
              <a:buSzPts val="2400"/>
              <a:buFont typeface="Catamaran"/>
              <a:buChar char="●"/>
            </a:pPr>
            <a:r>
              <a:rPr b="1" lang="en" sz="2400">
                <a:solidFill>
                  <a:schemeClr val="dk1"/>
                </a:solidFill>
                <a:latin typeface="Catamaran"/>
                <a:ea typeface="Catamaran"/>
                <a:cs typeface="Catamaran"/>
                <a:sym typeface="Catamaran"/>
              </a:rPr>
              <a:t>Reference sheet:</a:t>
            </a:r>
            <a:endParaRPr b="1" sz="2400">
              <a:solidFill>
                <a:schemeClr val="dk1"/>
              </a:solidFill>
              <a:latin typeface="Catamaran"/>
              <a:ea typeface="Catamaran"/>
              <a:cs typeface="Catamaran"/>
              <a:sym typeface="Catamaran"/>
            </a:endParaRPr>
          </a:p>
          <a:p>
            <a:pPr indent="-342900" lvl="1" marL="914400" rtl="0" algn="l">
              <a:lnSpc>
                <a:spcPct val="150000"/>
              </a:lnSpc>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Color code</a:t>
            </a:r>
            <a:endParaRPr sz="1800">
              <a:solidFill>
                <a:schemeClr val="dk1"/>
              </a:solidFill>
              <a:latin typeface="Catamaran Light"/>
              <a:ea typeface="Catamaran Light"/>
              <a:cs typeface="Catamaran Light"/>
              <a:sym typeface="Catamaran Light"/>
            </a:endParaRPr>
          </a:p>
          <a:p>
            <a:pPr indent="-342900" lvl="1" marL="914400" rtl="0" algn="l">
              <a:lnSpc>
                <a:spcPct val="150000"/>
              </a:lnSpc>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Diagrams</a:t>
            </a:r>
            <a:endParaRPr sz="1800">
              <a:solidFill>
                <a:schemeClr val="dk1"/>
              </a:solidFill>
              <a:latin typeface="Catamaran Light"/>
              <a:ea typeface="Catamaran Light"/>
              <a:cs typeface="Catamaran Light"/>
              <a:sym typeface="Catamaran Light"/>
            </a:endParaRPr>
          </a:p>
          <a:p>
            <a:pPr indent="-342900" lvl="1" marL="914400" rtl="0" algn="l">
              <a:lnSpc>
                <a:spcPct val="150000"/>
              </a:lnSpc>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Know where everything is! </a:t>
            </a:r>
            <a:endParaRPr sz="1800">
              <a:solidFill>
                <a:schemeClr val="dk1"/>
              </a:solidFill>
              <a:latin typeface="Catamaran Light"/>
              <a:ea typeface="Catamaran Light"/>
              <a:cs typeface="Catamaran Light"/>
              <a:sym typeface="Catamaran Light"/>
            </a:endParaRPr>
          </a:p>
          <a:p>
            <a:pPr indent="-342900" lvl="1" marL="914400" rtl="0" algn="l">
              <a:lnSpc>
                <a:spcPct val="150000"/>
              </a:lnSpc>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Be “organized”</a:t>
            </a:r>
            <a:endParaRPr sz="1800">
              <a:solidFill>
                <a:schemeClr val="dk1"/>
              </a:solidFill>
              <a:latin typeface="Catamaran Light"/>
              <a:ea typeface="Catamaran Light"/>
              <a:cs typeface="Catamaran Light"/>
              <a:sym typeface="Catamaran Light"/>
            </a:endParaRPr>
          </a:p>
          <a:p>
            <a:pPr indent="-342900" lvl="1" marL="914400" rtl="0" algn="l">
              <a:lnSpc>
                <a:spcPct val="150000"/>
              </a:lnSpc>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Memorize what you can</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98" name="Google Shape;298;p43"/>
          <p:cNvPicPr preferRelativeResize="0"/>
          <p:nvPr/>
        </p:nvPicPr>
        <p:blipFill>
          <a:blip r:embed="rId3">
            <a:alphaModFix/>
          </a:blip>
          <a:stretch>
            <a:fillRect/>
          </a:stretch>
        </p:blipFill>
        <p:spPr>
          <a:xfrm>
            <a:off x="5756925" y="1485700"/>
            <a:ext cx="2616962" cy="3489275"/>
          </a:xfrm>
          <a:prstGeom prst="rect">
            <a:avLst/>
          </a:prstGeom>
          <a:noFill/>
          <a:ln>
            <a:noFill/>
          </a:ln>
        </p:spPr>
      </p:pic>
      <p:sp>
        <p:nvSpPr>
          <p:cNvPr id="299" name="Google Shape;299;p43"/>
          <p:cNvSpPr txBox="1"/>
          <p:nvPr/>
        </p:nvSpPr>
        <p:spPr>
          <a:xfrm>
            <a:off x="5848950" y="4898775"/>
            <a:ext cx="2616900" cy="1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
                <a:solidFill>
                  <a:schemeClr val="dk1"/>
                </a:solidFill>
                <a:latin typeface="Catamaran Light"/>
                <a:ea typeface="Catamaran Light"/>
                <a:cs typeface="Catamaran Light"/>
                <a:sym typeface="Catamaran Light"/>
              </a:rPr>
              <a:t>https://www.scribd.com/document/709686871/Anatomy-and-Physiology-Science-Olympiad-2024-Cheat-Sheet</a:t>
            </a:r>
            <a:endParaRPr sz="400">
              <a:solidFill>
                <a:schemeClr val="dk1"/>
              </a:solidFill>
              <a:latin typeface="Catamaran Light"/>
              <a:ea typeface="Catamaran Light"/>
              <a:cs typeface="Catamaran Light"/>
              <a:sym typeface="Catamaran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3" name="Shape 303"/>
        <p:cNvGrpSpPr/>
        <p:nvPr/>
      </p:nvGrpSpPr>
      <p:grpSpPr>
        <a:xfrm>
          <a:off x="0" y="0"/>
          <a:ext cx="0" cy="0"/>
          <a:chOff x="0" y="0"/>
          <a:chExt cx="0" cy="0"/>
        </a:xfrm>
      </p:grpSpPr>
      <p:sp>
        <p:nvSpPr>
          <p:cNvPr id="304" name="Google Shape;304;p4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306" name="Google Shape;306;p44"/>
          <p:cNvSpPr txBox="1"/>
          <p:nvPr/>
        </p:nvSpPr>
        <p:spPr>
          <a:xfrm>
            <a:off x="419250" y="1485700"/>
            <a:ext cx="4487700" cy="6280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81000" lvl="0" marL="457200" rtl="0" algn="l">
              <a:lnSpc>
                <a:spcPct val="150000"/>
              </a:lnSpc>
              <a:spcBef>
                <a:spcPts val="0"/>
              </a:spcBef>
              <a:spcAft>
                <a:spcPts val="0"/>
              </a:spcAft>
              <a:buClr>
                <a:schemeClr val="dk1"/>
              </a:buClr>
              <a:buSzPts val="2400"/>
              <a:buFont typeface="Catamaran"/>
              <a:buChar char="●"/>
            </a:pPr>
            <a:r>
              <a:rPr b="1" lang="en" sz="2400">
                <a:solidFill>
                  <a:schemeClr val="dk1"/>
                </a:solidFill>
                <a:latin typeface="Catamaran"/>
                <a:ea typeface="Catamaran"/>
                <a:cs typeface="Catamaran"/>
                <a:sym typeface="Catamaran"/>
              </a:rPr>
              <a:t>Test:</a:t>
            </a:r>
            <a:endParaRPr b="1" sz="2400">
              <a:solidFill>
                <a:schemeClr val="dk1"/>
              </a:solidFill>
              <a:latin typeface="Catamaran"/>
              <a:ea typeface="Catamaran"/>
              <a:cs typeface="Catamaran"/>
              <a:sym typeface="Catamaran"/>
            </a:endParaRPr>
          </a:p>
          <a:p>
            <a:pPr indent="-342900" lvl="1" marL="914400" rtl="0" algn="l">
              <a:lnSpc>
                <a:spcPct val="150000"/>
              </a:lnSpc>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Split it up (tests are long)</a:t>
            </a:r>
            <a:endParaRPr sz="1800">
              <a:solidFill>
                <a:schemeClr val="dk1"/>
              </a:solidFill>
              <a:latin typeface="Catamaran Light"/>
              <a:ea typeface="Catamaran Light"/>
              <a:cs typeface="Catamaran Light"/>
              <a:sym typeface="Catamaran Light"/>
            </a:endParaRPr>
          </a:p>
          <a:p>
            <a:pPr indent="-342900" lvl="1" marL="914400" rtl="0" algn="l">
              <a:lnSpc>
                <a:spcPct val="150000"/>
              </a:lnSpc>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If you’re in a time crunch, focus on easy points and questions worth most point values (usually diagrams and mcq)</a:t>
            </a:r>
            <a:endParaRPr sz="1800">
              <a:solidFill>
                <a:schemeClr val="dk1"/>
              </a:solidFill>
              <a:latin typeface="Catamaran Light"/>
              <a:ea typeface="Catamaran Light"/>
              <a:cs typeface="Catamaran Light"/>
              <a:sym typeface="Catamaran Light"/>
            </a:endParaRPr>
          </a:p>
          <a:p>
            <a:pPr indent="-342900" lvl="1" marL="914400" rtl="0" algn="l">
              <a:lnSpc>
                <a:spcPct val="150000"/>
              </a:lnSpc>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Guess if you have to; don’t leave anything blank</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07" name="Google Shape;307;p44"/>
          <p:cNvPicPr preferRelativeResize="0"/>
          <p:nvPr/>
        </p:nvPicPr>
        <p:blipFill rotWithShape="1">
          <a:blip r:embed="rId3">
            <a:alphaModFix/>
          </a:blip>
          <a:srcRect b="3476" l="4247" r="4611" t="4059"/>
          <a:stretch/>
        </p:blipFill>
        <p:spPr>
          <a:xfrm>
            <a:off x="5657275" y="1485700"/>
            <a:ext cx="2612150" cy="3392250"/>
          </a:xfrm>
          <a:prstGeom prst="rect">
            <a:avLst/>
          </a:prstGeom>
          <a:noFill/>
          <a:ln>
            <a:noFill/>
          </a:ln>
        </p:spPr>
      </p:pic>
      <p:sp>
        <p:nvSpPr>
          <p:cNvPr id="308" name="Google Shape;308;p44"/>
          <p:cNvSpPr txBox="1"/>
          <p:nvPr/>
        </p:nvSpPr>
        <p:spPr>
          <a:xfrm>
            <a:off x="5974775" y="4719250"/>
            <a:ext cx="2871900" cy="1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
                <a:solidFill>
                  <a:schemeClr val="dk1"/>
                </a:solidFill>
                <a:latin typeface="Catamaran Light"/>
                <a:ea typeface="Catamaran Light"/>
                <a:cs typeface="Catamaran Light"/>
                <a:sym typeface="Catamaran Light"/>
              </a:rPr>
              <a:t>https://ampeduplearning.com/the-integumentary-system-quiz-or-worksheet/</a:t>
            </a:r>
            <a:endParaRPr sz="400">
              <a:solidFill>
                <a:schemeClr val="dk1"/>
              </a:solidFill>
              <a:latin typeface="Catamaran Light"/>
              <a:ea typeface="Catamaran Light"/>
              <a:cs typeface="Catamaran Light"/>
              <a:sym typeface="Catamaran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5"/>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5"/>
          <p:cNvSpPr/>
          <p:nvPr/>
        </p:nvSpPr>
        <p:spPr>
          <a:xfrm>
            <a:off x="4568700" y="669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Yes, Saturn is the ringed one. This planet is a gas giant, and it’s composed mostly of hydrogen and helium</a:t>
            </a:r>
            <a:endParaRPr>
              <a:solidFill>
                <a:schemeClr val="lt1"/>
              </a:solidFill>
            </a:endParaRPr>
          </a:p>
        </p:txBody>
      </p:sp>
      <p:sp>
        <p:nvSpPr>
          <p:cNvPr id="316" name="Google Shape;316;p45"/>
          <p:cNvSpPr txBox="1"/>
          <p:nvPr>
            <p:ph idx="4" type="ctrTitle"/>
          </p:nvPr>
        </p:nvSpPr>
        <p:spPr>
          <a:xfrm>
            <a:off x="631883" y="3331927"/>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SUBWAY STATIONS</a:t>
            </a:r>
            <a:endParaRPr>
              <a:solidFill>
                <a:schemeClr val="lt1"/>
              </a:solidFill>
            </a:endParaRPr>
          </a:p>
        </p:txBody>
      </p:sp>
      <p:sp>
        <p:nvSpPr>
          <p:cNvPr id="317" name="Google Shape;317;p45"/>
          <p:cNvSpPr txBox="1"/>
          <p:nvPr>
            <p:ph type="ctrTitle"/>
          </p:nvPr>
        </p:nvSpPr>
        <p:spPr>
          <a:xfrm>
            <a:off x="848700" y="2122613"/>
            <a:ext cx="28713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200"/>
              <a:t>Visible Body Anatomy Learn Site</a:t>
            </a:r>
            <a:endParaRPr sz="2200">
              <a:solidFill>
                <a:schemeClr val="dk1"/>
              </a:solidFill>
            </a:endParaRPr>
          </a:p>
        </p:txBody>
      </p:sp>
      <p:sp>
        <p:nvSpPr>
          <p:cNvPr id="318" name="Google Shape;318;p45"/>
          <p:cNvSpPr/>
          <p:nvPr/>
        </p:nvSpPr>
        <p:spPr>
          <a:xfrm>
            <a:off x="0" y="2915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5"/>
          <p:cNvSpPr txBox="1"/>
          <p:nvPr>
            <p:ph type="ctrTitle"/>
          </p:nvPr>
        </p:nvSpPr>
        <p:spPr>
          <a:xfrm>
            <a:off x="171700" y="0"/>
            <a:ext cx="46167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Additional Resources</a:t>
            </a:r>
            <a:endParaRPr sz="2600">
              <a:solidFill>
                <a:schemeClr val="lt1"/>
              </a:solidFill>
            </a:endParaRPr>
          </a:p>
        </p:txBody>
      </p:sp>
      <p:sp>
        <p:nvSpPr>
          <p:cNvPr id="320" name="Google Shape;320;p45"/>
          <p:cNvSpPr txBox="1"/>
          <p:nvPr>
            <p:ph type="ctrTitle"/>
          </p:nvPr>
        </p:nvSpPr>
        <p:spPr>
          <a:xfrm>
            <a:off x="5417400" y="2046425"/>
            <a:ext cx="28713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200">
                <a:solidFill>
                  <a:schemeClr val="lt1"/>
                </a:solidFill>
              </a:rPr>
              <a:t>OpenStax A&amp;P</a:t>
            </a:r>
            <a:endParaRPr sz="2200">
              <a:solidFill>
                <a:schemeClr val="lt1"/>
              </a:solidFill>
            </a:endParaRPr>
          </a:p>
        </p:txBody>
      </p:sp>
      <p:sp>
        <p:nvSpPr>
          <p:cNvPr id="321" name="Google Shape;321;p45"/>
          <p:cNvSpPr txBox="1"/>
          <p:nvPr>
            <p:ph type="ctrTitle"/>
          </p:nvPr>
        </p:nvSpPr>
        <p:spPr>
          <a:xfrm>
            <a:off x="631875" y="4389150"/>
            <a:ext cx="28713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200">
                <a:solidFill>
                  <a:schemeClr val="lt1"/>
                </a:solidFill>
              </a:rPr>
              <a:t>GetBodySmart Interactive A&amp;P</a:t>
            </a:r>
            <a:endParaRPr sz="2200">
              <a:solidFill>
                <a:schemeClr val="lt1"/>
              </a:solidFill>
            </a:endParaRPr>
          </a:p>
        </p:txBody>
      </p:sp>
      <p:sp>
        <p:nvSpPr>
          <p:cNvPr id="322" name="Google Shape;322;p45"/>
          <p:cNvSpPr txBox="1"/>
          <p:nvPr>
            <p:ph type="ctrTitle"/>
          </p:nvPr>
        </p:nvSpPr>
        <p:spPr>
          <a:xfrm>
            <a:off x="5417400" y="4389150"/>
            <a:ext cx="28713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200"/>
              <a:t>AnatomyTOOL</a:t>
            </a:r>
            <a:endParaRPr sz="2200">
              <a:solidFill>
                <a:schemeClr val="dk1"/>
              </a:solidFill>
            </a:endParaRPr>
          </a:p>
        </p:txBody>
      </p:sp>
      <p:pic>
        <p:nvPicPr>
          <p:cNvPr id="323" name="Google Shape;323;p45"/>
          <p:cNvPicPr preferRelativeResize="0"/>
          <p:nvPr/>
        </p:nvPicPr>
        <p:blipFill>
          <a:blip r:embed="rId3">
            <a:alphaModFix/>
          </a:blip>
          <a:stretch>
            <a:fillRect/>
          </a:stretch>
        </p:blipFill>
        <p:spPr>
          <a:xfrm>
            <a:off x="5417400" y="1123438"/>
            <a:ext cx="2871301" cy="947941"/>
          </a:xfrm>
          <a:prstGeom prst="rect">
            <a:avLst/>
          </a:prstGeom>
          <a:solidFill>
            <a:schemeClr val="accent1"/>
          </a:solidFill>
          <a:ln>
            <a:noFill/>
          </a:ln>
        </p:spPr>
      </p:pic>
      <p:pic>
        <p:nvPicPr>
          <p:cNvPr id="324" name="Google Shape;324;p45"/>
          <p:cNvPicPr preferRelativeResize="0"/>
          <p:nvPr/>
        </p:nvPicPr>
        <p:blipFill>
          <a:blip r:embed="rId4">
            <a:alphaModFix/>
          </a:blip>
          <a:stretch>
            <a:fillRect/>
          </a:stretch>
        </p:blipFill>
        <p:spPr>
          <a:xfrm>
            <a:off x="1511588" y="3061450"/>
            <a:ext cx="1111874" cy="1122150"/>
          </a:xfrm>
          <a:prstGeom prst="rect">
            <a:avLst/>
          </a:prstGeom>
          <a:noFill/>
          <a:ln>
            <a:noFill/>
          </a:ln>
        </p:spPr>
      </p:pic>
      <p:pic>
        <p:nvPicPr>
          <p:cNvPr id="325" name="Google Shape;325;p45"/>
          <p:cNvPicPr preferRelativeResize="0"/>
          <p:nvPr/>
        </p:nvPicPr>
        <p:blipFill>
          <a:blip r:embed="rId5">
            <a:alphaModFix/>
          </a:blip>
          <a:stretch>
            <a:fillRect/>
          </a:stretch>
        </p:blipFill>
        <p:spPr>
          <a:xfrm>
            <a:off x="524375" y="977725"/>
            <a:ext cx="3519752" cy="947925"/>
          </a:xfrm>
          <a:prstGeom prst="rect">
            <a:avLst/>
          </a:prstGeom>
          <a:noFill/>
          <a:ln>
            <a:noFill/>
          </a:ln>
        </p:spPr>
      </p:pic>
      <p:pic>
        <p:nvPicPr>
          <p:cNvPr id="326" name="Google Shape;326;p45"/>
          <p:cNvPicPr preferRelativeResize="0"/>
          <p:nvPr/>
        </p:nvPicPr>
        <p:blipFill>
          <a:blip r:embed="rId6">
            <a:alphaModFix/>
          </a:blip>
          <a:stretch>
            <a:fillRect/>
          </a:stretch>
        </p:blipFill>
        <p:spPr>
          <a:xfrm>
            <a:off x="5158313" y="3677325"/>
            <a:ext cx="3389469" cy="506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
        <p:nvSpPr>
          <p:cNvPr id="331" name="Google Shape;331;p4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Visible Body</a:t>
            </a:r>
            <a:endParaRPr sz="3300">
              <a:solidFill>
                <a:schemeClr val="lt1"/>
              </a:solidFill>
              <a:latin typeface="Livvic"/>
              <a:ea typeface="Livvic"/>
              <a:cs typeface="Livvic"/>
              <a:sym typeface="Livvic"/>
            </a:endParaRPr>
          </a:p>
        </p:txBody>
      </p:sp>
      <p:pic>
        <p:nvPicPr>
          <p:cNvPr id="333" name="Google Shape;333;p46"/>
          <p:cNvPicPr preferRelativeResize="0"/>
          <p:nvPr/>
        </p:nvPicPr>
        <p:blipFill>
          <a:blip r:embed="rId3">
            <a:alphaModFix/>
          </a:blip>
          <a:stretch>
            <a:fillRect/>
          </a:stretch>
        </p:blipFill>
        <p:spPr>
          <a:xfrm>
            <a:off x="41863" y="1170000"/>
            <a:ext cx="5982085" cy="3668701"/>
          </a:xfrm>
          <a:prstGeom prst="rect">
            <a:avLst/>
          </a:prstGeom>
          <a:noFill/>
          <a:ln>
            <a:noFill/>
          </a:ln>
        </p:spPr>
      </p:pic>
      <p:pic>
        <p:nvPicPr>
          <p:cNvPr id="334" name="Google Shape;334;p46"/>
          <p:cNvPicPr preferRelativeResize="0"/>
          <p:nvPr/>
        </p:nvPicPr>
        <p:blipFill>
          <a:blip r:embed="rId4">
            <a:alphaModFix/>
          </a:blip>
          <a:stretch>
            <a:fillRect/>
          </a:stretch>
        </p:blipFill>
        <p:spPr>
          <a:xfrm>
            <a:off x="6023948" y="2102650"/>
            <a:ext cx="2808949" cy="24383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8" name="Shape 338"/>
        <p:cNvGrpSpPr/>
        <p:nvPr/>
      </p:nvGrpSpPr>
      <p:grpSpPr>
        <a:xfrm>
          <a:off x="0" y="0"/>
          <a:ext cx="0" cy="0"/>
          <a:chOff x="0" y="0"/>
          <a:chExt cx="0" cy="0"/>
        </a:xfrm>
      </p:grpSpPr>
      <p:sp>
        <p:nvSpPr>
          <p:cNvPr id="339" name="Google Shape;339;p4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OpenStax</a:t>
            </a:r>
            <a:endParaRPr sz="3300">
              <a:solidFill>
                <a:schemeClr val="lt1"/>
              </a:solidFill>
              <a:latin typeface="Livvic"/>
              <a:ea typeface="Livvic"/>
              <a:cs typeface="Livvic"/>
              <a:sym typeface="Livvic"/>
            </a:endParaRPr>
          </a:p>
        </p:txBody>
      </p:sp>
      <p:pic>
        <p:nvPicPr>
          <p:cNvPr id="341" name="Google Shape;341;p47"/>
          <p:cNvPicPr preferRelativeResize="0"/>
          <p:nvPr/>
        </p:nvPicPr>
        <p:blipFill>
          <a:blip r:embed="rId3">
            <a:alphaModFix/>
          </a:blip>
          <a:stretch>
            <a:fillRect/>
          </a:stretch>
        </p:blipFill>
        <p:spPr>
          <a:xfrm>
            <a:off x="0" y="1558650"/>
            <a:ext cx="6395750" cy="3194750"/>
          </a:xfrm>
          <a:prstGeom prst="rect">
            <a:avLst/>
          </a:prstGeom>
          <a:noFill/>
          <a:ln>
            <a:noFill/>
          </a:ln>
        </p:spPr>
      </p:pic>
      <p:pic>
        <p:nvPicPr>
          <p:cNvPr id="342" name="Google Shape;342;p47"/>
          <p:cNvPicPr preferRelativeResize="0"/>
          <p:nvPr/>
        </p:nvPicPr>
        <p:blipFill>
          <a:blip r:embed="rId4">
            <a:alphaModFix/>
          </a:blip>
          <a:stretch>
            <a:fillRect/>
          </a:stretch>
        </p:blipFill>
        <p:spPr>
          <a:xfrm>
            <a:off x="6479925" y="1775125"/>
            <a:ext cx="2664073" cy="2525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6" name="Shape 346"/>
        <p:cNvGrpSpPr/>
        <p:nvPr/>
      </p:nvGrpSpPr>
      <p:grpSpPr>
        <a:xfrm>
          <a:off x="0" y="0"/>
          <a:ext cx="0" cy="0"/>
          <a:chOff x="0" y="0"/>
          <a:chExt cx="0" cy="0"/>
        </a:xfrm>
      </p:grpSpPr>
      <p:sp>
        <p:nvSpPr>
          <p:cNvPr id="347" name="Google Shape;347;p4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GetBodySmart</a:t>
            </a:r>
            <a:endParaRPr sz="3300">
              <a:solidFill>
                <a:schemeClr val="lt1"/>
              </a:solidFill>
              <a:latin typeface="Livvic"/>
              <a:ea typeface="Livvic"/>
              <a:cs typeface="Livvic"/>
              <a:sym typeface="Livvic"/>
            </a:endParaRPr>
          </a:p>
        </p:txBody>
      </p:sp>
      <p:pic>
        <p:nvPicPr>
          <p:cNvPr id="349" name="Google Shape;349;p48"/>
          <p:cNvPicPr preferRelativeResize="0"/>
          <p:nvPr/>
        </p:nvPicPr>
        <p:blipFill>
          <a:blip r:embed="rId3">
            <a:alphaModFix/>
          </a:blip>
          <a:stretch>
            <a:fillRect/>
          </a:stretch>
        </p:blipFill>
        <p:spPr>
          <a:xfrm>
            <a:off x="5167402" y="1710825"/>
            <a:ext cx="3902925" cy="2865596"/>
          </a:xfrm>
          <a:prstGeom prst="rect">
            <a:avLst/>
          </a:prstGeom>
          <a:noFill/>
          <a:ln>
            <a:noFill/>
          </a:ln>
        </p:spPr>
      </p:pic>
      <p:pic>
        <p:nvPicPr>
          <p:cNvPr id="350" name="Google Shape;350;p48"/>
          <p:cNvPicPr preferRelativeResize="0"/>
          <p:nvPr/>
        </p:nvPicPr>
        <p:blipFill>
          <a:blip r:embed="rId4">
            <a:alphaModFix/>
          </a:blip>
          <a:stretch>
            <a:fillRect/>
          </a:stretch>
        </p:blipFill>
        <p:spPr>
          <a:xfrm>
            <a:off x="-57475" y="1766725"/>
            <a:ext cx="5224868" cy="28655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sp>
        <p:nvSpPr>
          <p:cNvPr id="355" name="Google Shape;355;p4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9"/>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AnatomyTOOL</a:t>
            </a:r>
            <a:endParaRPr sz="3300">
              <a:solidFill>
                <a:schemeClr val="lt1"/>
              </a:solidFill>
              <a:latin typeface="Livvic"/>
              <a:ea typeface="Livvic"/>
              <a:cs typeface="Livvic"/>
              <a:sym typeface="Livvic"/>
            </a:endParaRPr>
          </a:p>
        </p:txBody>
      </p:sp>
      <p:pic>
        <p:nvPicPr>
          <p:cNvPr id="357" name="Google Shape;357;p49"/>
          <p:cNvPicPr preferRelativeResize="0"/>
          <p:nvPr/>
        </p:nvPicPr>
        <p:blipFill>
          <a:blip r:embed="rId3">
            <a:alphaModFix/>
          </a:blip>
          <a:stretch>
            <a:fillRect/>
          </a:stretch>
        </p:blipFill>
        <p:spPr>
          <a:xfrm>
            <a:off x="863900" y="1242075"/>
            <a:ext cx="7323100" cy="36687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1" name="Shape 361"/>
        <p:cNvGrpSpPr/>
        <p:nvPr/>
      </p:nvGrpSpPr>
      <p:grpSpPr>
        <a:xfrm>
          <a:off x="0" y="0"/>
          <a:ext cx="0" cy="0"/>
          <a:chOff x="0" y="0"/>
          <a:chExt cx="0" cy="0"/>
        </a:xfrm>
      </p:grpSpPr>
      <p:pic>
        <p:nvPicPr>
          <p:cNvPr id="362" name="Google Shape;362;p50"/>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363" name="Google Shape;363;p50"/>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0"/>
          <p:cNvSpPr txBox="1"/>
          <p:nvPr>
            <p:ph type="ctrTitle"/>
          </p:nvPr>
        </p:nvSpPr>
        <p:spPr>
          <a:xfrm>
            <a:off x="1201075" y="837175"/>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365" name="Google Shape;365;p50"/>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366" name="Google Shape;366;p50"/>
          <p:cNvGrpSpPr/>
          <p:nvPr/>
        </p:nvGrpSpPr>
        <p:grpSpPr>
          <a:xfrm>
            <a:off x="4582431" y="2545611"/>
            <a:ext cx="346056" cy="345674"/>
            <a:chOff x="3303268" y="3817349"/>
            <a:chExt cx="346056" cy="345674"/>
          </a:xfrm>
        </p:grpSpPr>
        <p:sp>
          <p:nvSpPr>
            <p:cNvPr id="367" name="Google Shape;367;p50"/>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68" name="Google Shape;368;p50"/>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69" name="Google Shape;369;p50"/>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70" name="Google Shape;370;p50"/>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371" name="Google Shape;371;p50"/>
          <p:cNvGrpSpPr/>
          <p:nvPr/>
        </p:nvGrpSpPr>
        <p:grpSpPr>
          <a:xfrm>
            <a:off x="4582447" y="1968549"/>
            <a:ext cx="346024" cy="345674"/>
            <a:chOff x="4201447" y="3817349"/>
            <a:chExt cx="346024" cy="345674"/>
          </a:xfrm>
        </p:grpSpPr>
        <p:sp>
          <p:nvSpPr>
            <p:cNvPr id="372" name="Google Shape;372;p50"/>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73" name="Google Shape;373;p50"/>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sp>
        <p:nvSpPr>
          <p:cNvPr id="148" name="Google Shape;148;p24"/>
          <p:cNvSpPr txBox="1"/>
          <p:nvPr>
            <p:ph idx="4294967295" type="ctrTitle"/>
          </p:nvPr>
        </p:nvSpPr>
        <p:spPr>
          <a:xfrm>
            <a:off x="5452450" y="4319524"/>
            <a:ext cx="2251800" cy="117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u="sng">
                <a:solidFill>
                  <a:schemeClr val="hlink"/>
                </a:solidFill>
                <a:hlinkClick r:id="rId3"/>
              </a:rPr>
              <a:t>Div B</a:t>
            </a:r>
            <a:endParaRPr sz="2000"/>
          </a:p>
        </p:txBody>
      </p:sp>
      <p:sp>
        <p:nvSpPr>
          <p:cNvPr id="149" name="Google Shape;149;p24"/>
          <p:cNvSpPr txBox="1"/>
          <p:nvPr/>
        </p:nvSpPr>
        <p:spPr>
          <a:xfrm>
            <a:off x="342825" y="1265500"/>
            <a:ext cx="5322900" cy="3694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1 page front and back</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2 calculators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Bold shows changes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3 systems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Integ, Skel, and Musc</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At least 20 MCQ for each system</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At least one labelling for each system</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Points are somewhat equal across each system</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Labeling &gt; MCQ &gt; FRQ in terms of simplicity</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Labeling should be free from memory/notes | mcq is usually basic knowledge</a:t>
            </a:r>
            <a:endParaRPr sz="1900">
              <a:solidFill>
                <a:schemeClr val="dk1"/>
              </a:solidFill>
              <a:latin typeface="Catamaran Light"/>
              <a:ea typeface="Catamaran Light"/>
              <a:cs typeface="Catamaran Light"/>
              <a:sym typeface="Catamaran Light"/>
            </a:endParaRPr>
          </a:p>
        </p:txBody>
      </p:sp>
      <p:pic>
        <p:nvPicPr>
          <p:cNvPr id="150" name="Google Shape;150;p24"/>
          <p:cNvPicPr preferRelativeResize="0"/>
          <p:nvPr/>
        </p:nvPicPr>
        <p:blipFill>
          <a:blip r:embed="rId4">
            <a:alphaModFix/>
          </a:blip>
          <a:stretch>
            <a:fillRect/>
          </a:stretch>
        </p:blipFill>
        <p:spPr>
          <a:xfrm>
            <a:off x="6494098" y="0"/>
            <a:ext cx="2136925" cy="2768376"/>
          </a:xfrm>
          <a:prstGeom prst="rect">
            <a:avLst/>
          </a:prstGeom>
          <a:noFill/>
          <a:ln>
            <a:noFill/>
          </a:ln>
        </p:spPr>
      </p:pic>
      <p:sp>
        <p:nvSpPr>
          <p:cNvPr id="151" name="Google Shape;151;p24"/>
          <p:cNvSpPr txBox="1"/>
          <p:nvPr>
            <p:ph idx="4294967295" type="ctrTitle"/>
          </p:nvPr>
        </p:nvSpPr>
        <p:spPr>
          <a:xfrm>
            <a:off x="7201375" y="4319524"/>
            <a:ext cx="2251800" cy="117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u="sng">
                <a:solidFill>
                  <a:schemeClr val="hlink"/>
                </a:solidFill>
                <a:hlinkClick r:id="rId5"/>
              </a:rPr>
              <a:t>Div C</a:t>
            </a:r>
            <a:endParaRPr sz="2000"/>
          </a:p>
        </p:txBody>
      </p:sp>
      <p:pic>
        <p:nvPicPr>
          <p:cNvPr id="152" name="Google Shape;152;p24"/>
          <p:cNvPicPr preferRelativeResize="0"/>
          <p:nvPr/>
        </p:nvPicPr>
        <p:blipFill>
          <a:blip r:embed="rId6">
            <a:alphaModFix/>
          </a:blip>
          <a:stretch>
            <a:fillRect/>
          </a:stretch>
        </p:blipFill>
        <p:spPr>
          <a:xfrm>
            <a:off x="7490938" y="2670987"/>
            <a:ext cx="1672673" cy="1672673"/>
          </a:xfrm>
          <a:prstGeom prst="rect">
            <a:avLst/>
          </a:prstGeom>
          <a:noFill/>
          <a:ln>
            <a:noFill/>
          </a:ln>
        </p:spPr>
      </p:pic>
      <p:pic>
        <p:nvPicPr>
          <p:cNvPr id="153" name="Google Shape;153;p24"/>
          <p:cNvPicPr preferRelativeResize="0"/>
          <p:nvPr/>
        </p:nvPicPr>
        <p:blipFill>
          <a:blip r:embed="rId7">
            <a:alphaModFix/>
          </a:blip>
          <a:stretch>
            <a:fillRect/>
          </a:stretch>
        </p:blipFill>
        <p:spPr>
          <a:xfrm>
            <a:off x="5742012" y="2670997"/>
            <a:ext cx="1672673" cy="16726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one showed on the presentation:</a:t>
            </a:r>
            <a:br>
              <a:rPr lang="en"/>
            </a:br>
            <a:r>
              <a:rPr lang="en" u="sng">
                <a:solidFill>
                  <a:schemeClr val="hlink"/>
                </a:solidFill>
                <a:hlinkClick r:id="rId3"/>
              </a:rPr>
              <a:t>https://docs.google.com/document/d/14K1vdRYZ22wrAPBrUnnrMII-7cG13QkWU_ETLs84cuo/edit?usp=sharing</a:t>
            </a:r>
            <a:endParaRPr/>
          </a:p>
          <a:p>
            <a:pPr indent="0" lvl="0" marL="0" rtl="0" algn="l">
              <a:spcBef>
                <a:spcPts val="1600"/>
              </a:spcBef>
              <a:spcAft>
                <a:spcPts val="1600"/>
              </a:spcAft>
              <a:buNone/>
            </a:pPr>
            <a:r>
              <a:t/>
            </a:r>
            <a:endParaRPr/>
          </a:p>
        </p:txBody>
      </p:sp>
      <p:sp>
        <p:nvSpPr>
          <p:cNvPr id="379" name="Google Shape;379;p5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Cheat Sheets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sp>
        <p:nvSpPr>
          <p:cNvPr id="158" name="Google Shape;158;p25"/>
          <p:cNvSpPr/>
          <p:nvPr/>
        </p:nvSpPr>
        <p:spPr>
          <a:xfrm flipH="1" rot="-5400000">
            <a:off x="3281200" y="-725975"/>
            <a:ext cx="2581500" cy="6159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 name="Google Shape;159;p25"/>
          <p:cNvPicPr preferRelativeResize="0"/>
          <p:nvPr/>
        </p:nvPicPr>
        <p:blipFill>
          <a:blip r:embed="rId4">
            <a:alphaModFix/>
          </a:blip>
          <a:stretch>
            <a:fillRect/>
          </a:stretch>
        </p:blipFill>
        <p:spPr>
          <a:xfrm>
            <a:off x="-1" y="-448300"/>
            <a:ext cx="9144000" cy="6702984"/>
          </a:xfrm>
          <a:prstGeom prst="rect">
            <a:avLst/>
          </a:prstGeom>
          <a:noFill/>
          <a:ln>
            <a:noFill/>
          </a:ln>
        </p:spPr>
      </p:pic>
      <p:sp>
        <p:nvSpPr>
          <p:cNvPr id="160" name="Google Shape;160;p25"/>
          <p:cNvSpPr txBox="1"/>
          <p:nvPr>
            <p:ph type="title"/>
          </p:nvPr>
        </p:nvSpPr>
        <p:spPr>
          <a:xfrm>
            <a:off x="3200250" y="1742750"/>
            <a:ext cx="2769000" cy="1253700"/>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DIFFICULT TOPICS</a:t>
            </a:r>
            <a:endParaRPr/>
          </a:p>
        </p:txBody>
      </p:sp>
      <p:sp>
        <p:nvSpPr>
          <p:cNvPr id="161" name="Google Shape;161;p25"/>
          <p:cNvSpPr/>
          <p:nvPr/>
        </p:nvSpPr>
        <p:spPr>
          <a:xfrm rot="907670">
            <a:off x="2891024" y="-1509326"/>
            <a:ext cx="7260506" cy="2438868"/>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62" name="Google Shape;162;p25"/>
          <p:cNvSpPr/>
          <p:nvPr/>
        </p:nvSpPr>
        <p:spPr>
          <a:xfrm rot="-912666">
            <a:off x="3806188" y="4592478"/>
            <a:ext cx="7260569" cy="2438652"/>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p26"/>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6"/>
          <p:cNvSpPr txBox="1"/>
          <p:nvPr>
            <p:ph idx="4294967295" type="ctrTitle"/>
          </p:nvPr>
        </p:nvSpPr>
        <p:spPr>
          <a:xfrm>
            <a:off x="208650" y="-15300"/>
            <a:ext cx="8720100" cy="1200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Detailed Anatomy and Histology of the Integumentary System</a:t>
            </a:r>
            <a:endParaRPr sz="3300">
              <a:solidFill>
                <a:schemeClr val="lt1"/>
              </a:solidFill>
              <a:latin typeface="Livvic"/>
              <a:ea typeface="Livvic"/>
              <a:cs typeface="Livvic"/>
              <a:sym typeface="Livvic"/>
            </a:endParaRPr>
          </a:p>
        </p:txBody>
      </p:sp>
      <p:sp>
        <p:nvSpPr>
          <p:cNvPr id="169" name="Google Shape;169;p26"/>
          <p:cNvSpPr txBox="1"/>
          <p:nvPr/>
        </p:nvSpPr>
        <p:spPr>
          <a:xfrm>
            <a:off x="419250" y="1485700"/>
            <a:ext cx="82989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Catamaran"/>
                <a:ea typeface="Catamaran"/>
                <a:cs typeface="Catamaran"/>
                <a:sym typeface="Catamaran"/>
              </a:rPr>
              <a:t>Challenge</a:t>
            </a:r>
            <a:r>
              <a:rPr lang="en" sz="1900">
                <a:solidFill>
                  <a:schemeClr val="dk1"/>
                </a:solidFill>
                <a:latin typeface="Catamaran Light"/>
                <a:ea typeface="Catamaran Light"/>
                <a:cs typeface="Catamaran Light"/>
                <a:sym typeface="Catamaran Light"/>
              </a:rPr>
              <a:t>: Mastering the microscopic and gross anatomy of the skin's layers, glands, and receptors, along with understanding diseases at the cellular level.</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Advice: </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Start by creating detailed diagrams of the skin layers, glands, and sensory receptors to visualize how each part is structured.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Use color-coded flashcards to match specific diseases with their histological features and treatments.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Practice connecting the structure of each component to its function in protection, sensation, and immunity, and learn how conditions like burns and infections affect each layer differently.</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7"/>
          <p:cNvPicPr preferRelativeResize="0"/>
          <p:nvPr/>
        </p:nvPicPr>
        <p:blipFill rotWithShape="1">
          <a:blip r:embed="rId3">
            <a:alphaModFix/>
          </a:blip>
          <a:srcRect b="0" l="0" r="0" t="13427"/>
          <a:stretch/>
        </p:blipFill>
        <p:spPr>
          <a:xfrm>
            <a:off x="5608325" y="1780375"/>
            <a:ext cx="3535674" cy="3363124"/>
          </a:xfrm>
          <a:prstGeom prst="rect">
            <a:avLst/>
          </a:prstGeom>
          <a:noFill/>
          <a:ln>
            <a:noFill/>
          </a:ln>
        </p:spPr>
      </p:pic>
      <p:pic>
        <p:nvPicPr>
          <p:cNvPr id="175" name="Google Shape;175;p27"/>
          <p:cNvPicPr preferRelativeResize="0"/>
          <p:nvPr/>
        </p:nvPicPr>
        <p:blipFill>
          <a:blip r:embed="rId4">
            <a:alphaModFix/>
          </a:blip>
          <a:stretch>
            <a:fillRect/>
          </a:stretch>
        </p:blipFill>
        <p:spPr>
          <a:xfrm>
            <a:off x="1039600" y="0"/>
            <a:ext cx="4442049" cy="2961375"/>
          </a:xfrm>
          <a:prstGeom prst="rect">
            <a:avLst/>
          </a:prstGeom>
          <a:noFill/>
          <a:ln>
            <a:noFill/>
          </a:ln>
        </p:spPr>
      </p:pic>
      <p:pic>
        <p:nvPicPr>
          <p:cNvPr id="176" name="Google Shape;176;p27"/>
          <p:cNvPicPr preferRelativeResize="0"/>
          <p:nvPr/>
        </p:nvPicPr>
        <p:blipFill rotWithShape="1">
          <a:blip r:embed="rId5">
            <a:alphaModFix/>
          </a:blip>
          <a:srcRect b="3577" l="8628" r="7513" t="20950"/>
          <a:stretch/>
        </p:blipFill>
        <p:spPr>
          <a:xfrm>
            <a:off x="0" y="3020025"/>
            <a:ext cx="5020150" cy="2123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28"/>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txBox="1"/>
          <p:nvPr>
            <p:ph idx="4294967295" type="ctrTitle"/>
          </p:nvPr>
        </p:nvSpPr>
        <p:spPr>
          <a:xfrm>
            <a:off x="208650" y="-15300"/>
            <a:ext cx="8720100" cy="1200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a:t>
            </a:r>
            <a:r>
              <a:rPr lang="en" sz="3300">
                <a:solidFill>
                  <a:schemeClr val="lt1"/>
                </a:solidFill>
              </a:rPr>
              <a:t>Bone Diseases and Disorders, Including Radiological Features</a:t>
            </a:r>
            <a:endParaRPr sz="3300">
              <a:solidFill>
                <a:schemeClr val="lt1"/>
              </a:solidFill>
              <a:latin typeface="Livvic"/>
              <a:ea typeface="Livvic"/>
              <a:cs typeface="Livvic"/>
              <a:sym typeface="Livvic"/>
            </a:endParaRPr>
          </a:p>
        </p:txBody>
      </p:sp>
      <p:sp>
        <p:nvSpPr>
          <p:cNvPr id="183" name="Google Shape;183;p28"/>
          <p:cNvSpPr txBox="1"/>
          <p:nvPr/>
        </p:nvSpPr>
        <p:spPr>
          <a:xfrm>
            <a:off x="419250" y="1485700"/>
            <a:ext cx="82989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Catamaran"/>
                <a:ea typeface="Catamaran"/>
                <a:cs typeface="Catamaran"/>
                <a:sym typeface="Catamaran"/>
              </a:rPr>
              <a:t>Challenge</a:t>
            </a:r>
            <a:r>
              <a:rPr lang="en" sz="1900">
                <a:solidFill>
                  <a:schemeClr val="dk1"/>
                </a:solidFill>
                <a:latin typeface="Catamaran Light"/>
                <a:ea typeface="Catamaran Light"/>
                <a:cs typeface="Catamaran Light"/>
                <a:sym typeface="Catamaran Light"/>
              </a:rPr>
              <a:t>: </a:t>
            </a:r>
            <a:r>
              <a:rPr lang="en" sz="1900">
                <a:solidFill>
                  <a:schemeClr val="dk1"/>
                </a:solidFill>
                <a:latin typeface="Catamaran Light"/>
                <a:ea typeface="Catamaran Light"/>
                <a:cs typeface="Catamaran Light"/>
                <a:sym typeface="Catamaran Light"/>
              </a:rPr>
              <a:t>This topic includes understanding a range of skeletal diseases (e.g., osteoarthritis, osteoporosis) and how they present in radiographs, CT, and MRI images.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Advice: </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Focus on the basic visual patterns associated with different disorders by studying sample images of X-rays, CT scans, and MRIs for each condition.</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Identify key features, such as bone density changes in osteoporosis or joint space narrowing in arthritis.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Practice with diagrams to learn bone structure, then expand to radiographs and MRI interpretations for a full understanding of disease progression and characteristics.</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9"/>
          <p:cNvPicPr preferRelativeResize="0"/>
          <p:nvPr/>
        </p:nvPicPr>
        <p:blipFill>
          <a:blip r:embed="rId3">
            <a:alphaModFix/>
          </a:blip>
          <a:stretch>
            <a:fillRect/>
          </a:stretch>
        </p:blipFill>
        <p:spPr>
          <a:xfrm>
            <a:off x="0" y="924112"/>
            <a:ext cx="4312526" cy="3295274"/>
          </a:xfrm>
          <a:prstGeom prst="rect">
            <a:avLst/>
          </a:prstGeom>
          <a:noFill/>
          <a:ln>
            <a:noFill/>
          </a:ln>
        </p:spPr>
      </p:pic>
      <p:pic>
        <p:nvPicPr>
          <p:cNvPr id="189" name="Google Shape;189;p29"/>
          <p:cNvPicPr preferRelativeResize="0"/>
          <p:nvPr/>
        </p:nvPicPr>
        <p:blipFill>
          <a:blip r:embed="rId4">
            <a:alphaModFix/>
          </a:blip>
          <a:stretch>
            <a:fillRect/>
          </a:stretch>
        </p:blipFill>
        <p:spPr>
          <a:xfrm>
            <a:off x="4472776" y="1082938"/>
            <a:ext cx="4526673" cy="29775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30"/>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0"/>
          <p:cNvSpPr txBox="1"/>
          <p:nvPr>
            <p:ph idx="4294967295" type="ctrTitle"/>
          </p:nvPr>
        </p:nvSpPr>
        <p:spPr>
          <a:xfrm>
            <a:off x="208650" y="-15300"/>
            <a:ext cx="8720100" cy="1200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a:t>
            </a:r>
            <a:r>
              <a:rPr lang="en" sz="3300">
                <a:solidFill>
                  <a:schemeClr val="lt1"/>
                </a:solidFill>
              </a:rPr>
              <a:t>Physiology of Muscle Contraction and Muscle Metabolism</a:t>
            </a:r>
            <a:endParaRPr sz="3300">
              <a:solidFill>
                <a:schemeClr val="lt1"/>
              </a:solidFill>
              <a:latin typeface="Livvic"/>
              <a:ea typeface="Livvic"/>
              <a:cs typeface="Livvic"/>
              <a:sym typeface="Livvic"/>
            </a:endParaRPr>
          </a:p>
        </p:txBody>
      </p:sp>
      <p:sp>
        <p:nvSpPr>
          <p:cNvPr id="196" name="Google Shape;196;p30"/>
          <p:cNvSpPr txBox="1"/>
          <p:nvPr/>
        </p:nvSpPr>
        <p:spPr>
          <a:xfrm>
            <a:off x="419250" y="1485700"/>
            <a:ext cx="82989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Catamaran"/>
                <a:ea typeface="Catamaran"/>
                <a:cs typeface="Catamaran"/>
                <a:sym typeface="Catamaran"/>
              </a:rPr>
              <a:t>Challenge</a:t>
            </a:r>
            <a:r>
              <a:rPr lang="en" sz="1900">
                <a:solidFill>
                  <a:schemeClr val="dk1"/>
                </a:solidFill>
                <a:latin typeface="Catamaran Light"/>
                <a:ea typeface="Catamaran Light"/>
                <a:cs typeface="Catamaran Light"/>
                <a:sym typeface="Catamaran Light"/>
              </a:rPr>
              <a:t>: </a:t>
            </a:r>
            <a:r>
              <a:rPr lang="en" sz="1900">
                <a:solidFill>
                  <a:schemeClr val="dk1"/>
                </a:solidFill>
                <a:latin typeface="Catamaran Light"/>
                <a:ea typeface="Catamaran Light"/>
                <a:cs typeface="Catamaran Light"/>
                <a:sym typeface="Catamaran Light"/>
              </a:rPr>
              <a:t>Understanding the complex process of muscle contraction (neuromuscular junction, cross-bridge cycling) and energy metabolism (phosphocreatine system, glycogen usage).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Advice: </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Break down each step of the muscle contraction process into small, memorable stages (e.g., signal transmission, sarcomere shortening, relaxation).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Create flowcharts to visualize each phase of muscle metabolism and how energy sources are used during different types of exercise.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Practicing case studies of exercise physiology can help reinforce these pathways, showing how different energy systems are used based on exercise intensity and duration.</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